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8" autoAdjust="0"/>
    <p:restoredTop sz="73116" autoAdjust="0"/>
  </p:normalViewPr>
  <p:slideViewPr>
    <p:cSldViewPr snapToGrid="0" snapToObjects="1">
      <p:cViewPr varScale="1">
        <p:scale>
          <a:sx n="103" d="100"/>
          <a:sy n="103" d="100"/>
        </p:scale>
        <p:origin x="-3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4967-111B-EC4C-B09A-405CDAEA8722}" type="datetimeFigureOut">
              <a:rPr lang="en-US" smtClean="0"/>
              <a:t>9/8/11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D1BF-F297-D440-BF46-95DF673D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6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841F1-7B0C-1741-80A6-CFC8A413EA27}" type="datetimeFigureOut">
              <a:rPr lang="en-US" smtClean="0"/>
              <a:t>9/8/11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5DBF-5267-684F-BAFF-942E3ADE9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Microdata</a:t>
            </a:r>
            <a:r>
              <a:rPr lang="en-US" baseline="0" dirty="0" smtClean="0"/>
              <a:t> examples: surveys (household, farms, enterprises), censuses (population agriculture) typically used with statistical packages. Can be sensitive.</a:t>
            </a:r>
          </a:p>
          <a:p>
            <a:r>
              <a:rPr lang="en-US" baseline="0" dirty="0" smtClean="0"/>
              <a:t>Macrodata examples: monthly employment, currency exchanges, literacy, . Typically public domain (but not necessarily)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5DBF-5267-684F-BAFF-942E3ADE9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Documentation: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Contextual </a:t>
            </a:r>
            <a:r>
              <a:rPr lang="en-US" baseline="0" dirty="0" err="1" smtClean="0"/>
              <a:t>metadat</a:t>
            </a:r>
            <a:r>
              <a:rPr lang="en-US" baseline="0" dirty="0" smtClean="0"/>
              <a:t> required for </a:t>
            </a:r>
            <a:r>
              <a:rPr lang="en-US" baseline="0" dirty="0" err="1" smtClean="0"/>
              <a:t>res</a:t>
            </a:r>
            <a:r>
              <a:rPr lang="en-US" dirty="0" err="1" smtClean="0"/>
              <a:t>uefulness</a:t>
            </a:r>
            <a:r>
              <a:rPr lang="en-US" dirty="0" smtClean="0"/>
              <a:t>,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5DBF-5267-684F-BAFF-942E3ADE9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5DBF-5267-684F-BAFF-942E3ADE9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UN: http://</a:t>
            </a:r>
            <a:r>
              <a:rPr lang="en-US" dirty="0" err="1" smtClean="0"/>
              <a:t>unstats.un.org</a:t>
            </a:r>
            <a:r>
              <a:rPr lang="en-US" dirty="0" smtClean="0"/>
              <a:t>/</a:t>
            </a:r>
            <a:r>
              <a:rPr lang="en-US" dirty="0" err="1" smtClean="0"/>
              <a:t>unsd</a:t>
            </a:r>
            <a:r>
              <a:rPr lang="en-US" dirty="0" smtClean="0"/>
              <a:t>/</a:t>
            </a:r>
            <a:r>
              <a:rPr lang="en-US" dirty="0" err="1" smtClean="0"/>
              <a:t>dnss</a:t>
            </a:r>
            <a:r>
              <a:rPr lang="en-US" dirty="0" smtClean="0"/>
              <a:t>/</a:t>
            </a:r>
            <a:r>
              <a:rPr lang="en-US" dirty="0" err="1" smtClean="0"/>
              <a:t>gp</a:t>
            </a:r>
            <a:r>
              <a:rPr lang="en-US" dirty="0" smtClean="0"/>
              <a:t>/</a:t>
            </a:r>
            <a:r>
              <a:rPr lang="en-US" dirty="0" err="1" smtClean="0"/>
              <a:t>fundprinciples.aspx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US</a:t>
            </a:r>
          </a:p>
          <a:p>
            <a:r>
              <a:rPr lang="en-US" dirty="0" smtClean="0"/>
              <a:t>CIPSEA: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/wiki/Confidential_Information_Protection_and_Statistical_Efficiency_Act</a:t>
            </a:r>
          </a:p>
          <a:p>
            <a:r>
              <a:rPr lang="en-US" dirty="0" smtClean="0"/>
              <a:t>CENSUS:</a:t>
            </a:r>
            <a:r>
              <a:rPr lang="en-US" baseline="0" dirty="0" smtClean="0"/>
              <a:t> </a:t>
            </a:r>
            <a:r>
              <a:rPr lang="en-US" dirty="0" smtClean="0"/>
              <a:t>Title 13</a:t>
            </a:r>
          </a:p>
          <a:p>
            <a:endParaRPr lang="en-US" dirty="0" smtClean="0"/>
          </a:p>
          <a:p>
            <a:r>
              <a:rPr lang="en-US" dirty="0" smtClean="0"/>
              <a:t>Fit for use and purpose: consistent, coherent, exhaustive, timely, relevant, and providing the answers to real questions</a:t>
            </a:r>
          </a:p>
          <a:p>
            <a:r>
              <a:rPr lang="en-US" dirty="0" smtClean="0"/>
              <a:t>- Accessible: can be discovered, accessed, and understood</a:t>
            </a:r>
          </a:p>
          <a:p>
            <a:r>
              <a:rPr lang="en-US" dirty="0" smtClean="0"/>
              <a:t>- Safe and secure: physical access to the actual data is controlled</a:t>
            </a:r>
          </a:p>
          <a:p>
            <a:r>
              <a:rPr lang="en-US" dirty="0" smtClean="0"/>
              <a:t>and respondents are protected in accordance with statistical</a:t>
            </a:r>
          </a:p>
          <a:p>
            <a:r>
              <a:rPr lang="en-US" dirty="0" smtClean="0"/>
              <a:t>principles and laws</a:t>
            </a:r>
          </a:p>
          <a:p>
            <a:r>
              <a:rPr lang="en-US" dirty="0" smtClean="0"/>
              <a:t>- Well documented: data is accompanied by high-quality metadata that satisfies casual users, researchers and producers. It captures sufficient </a:t>
            </a:r>
            <a:r>
              <a:rPr lang="en-US" dirty="0" err="1" smtClean="0"/>
              <a:t>informa</a:t>
            </a:r>
            <a:r>
              <a:rPr lang="en-US" dirty="0" smtClean="0"/>
              <a:t>- </a:t>
            </a:r>
            <a:r>
              <a:rPr lang="en-US" dirty="0" err="1" smtClean="0"/>
              <a:t>tion</a:t>
            </a:r>
            <a:r>
              <a:rPr lang="en-US" dirty="0" smtClean="0"/>
              <a:t> to replicate the work (replication standard) and is based on accepted standards of quality and completeness.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5DBF-5267-684F-BAFF-942E3ADE9A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01" y="126999"/>
            <a:ext cx="5918200" cy="6604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b="1" kern="1200">
                <a:solidFill>
                  <a:srgbClr val="274F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1248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0" y="6580188"/>
            <a:ext cx="266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</a:t>
            </a:r>
            <a:r>
              <a:rPr lang="en-US" sz="1000" dirty="0" err="1">
                <a:solidFill>
                  <a:schemeClr val="bg1"/>
                </a:solidFill>
              </a:rPr>
              <a:t>www.metadatatechnology.com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477000" y="6580188"/>
            <a:ext cx="266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>
                <a:solidFill>
                  <a:srgbClr val="FFFFFF"/>
                </a:solidFill>
              </a:rPr>
              <a:t>northamerica@metadatatechnology.com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12" name="Picture 17" descr="mtna_logo_300.pn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5" y="99790"/>
            <a:ext cx="1494118" cy="68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2" y="0"/>
            <a:ext cx="9173222" cy="6858000"/>
          </a:xfrm>
          <a:prstGeom prst="rect">
            <a:avLst/>
          </a:prstGeom>
        </p:spPr>
      </p:pic>
      <p:pic>
        <p:nvPicPr>
          <p:cNvPr id="3" name="Picture 2" descr="2011-08-11_160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7" y="1783653"/>
            <a:ext cx="6452147" cy="1352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ODaF_logo_150x100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35" y="194735"/>
            <a:ext cx="1381109" cy="952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0" y="6580188"/>
            <a:ext cx="266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</a:t>
            </a:r>
            <a:r>
              <a:rPr lang="en-US" sz="1000" dirty="0" err="1">
                <a:solidFill>
                  <a:schemeClr val="bg1"/>
                </a:solidFill>
              </a:rPr>
              <a:t>www.metadatatechnology.com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38300" y="836393"/>
            <a:ext cx="7361238" cy="555413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532152" y="213756"/>
            <a:ext cx="6595851" cy="54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32152" y="213756"/>
            <a:ext cx="6595851" cy="54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0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40000"/>
                <a:satMod val="400000"/>
              </a:schemeClr>
              <a:schemeClr val="bg2">
                <a:tint val="10000"/>
                <a:satMod val="2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colorTemperature colorTemp="9109"/>
                    </a14:imgEffect>
                    <a14:imgEffect>
                      <a14:saturation sat="30000"/>
                    </a14:imgEffect>
                    <a14:imgEffect>
                      <a14:brightnessContrast bright="48000" contras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0" y="6580188"/>
            <a:ext cx="266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http://www.metadatatechnology.com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77000" y="6580188"/>
            <a:ext cx="266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</a:rPr>
              <a:t>http://www.odaf.org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 rot="16200000">
            <a:off x="-2029328" y="3005268"/>
            <a:ext cx="5717307" cy="1270181"/>
          </a:xfrm>
          <a:prstGeom prst="round2DiagRect">
            <a:avLst/>
          </a:prstGeom>
          <a:gradFill flip="none" rotWithShape="1">
            <a:gsLst>
              <a:gs pos="99000">
                <a:schemeClr val="bg2">
                  <a:lumMod val="75000"/>
                  <a:alpha val="39000"/>
                </a:schemeClr>
              </a:gs>
              <a:gs pos="0">
                <a:srgbClr val="FFFFFF">
                  <a:alpha val="39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1-08-11_1606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9328" y="3005266"/>
            <a:ext cx="5717308" cy="1270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" name="Picture 2" descr="mtna_logo_deskto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4" y="129086"/>
            <a:ext cx="1377464" cy="652619"/>
          </a:xfrm>
          <a:prstGeom prst="rect">
            <a:avLst/>
          </a:prstGeom>
        </p:spPr>
      </p:pic>
      <p:pic>
        <p:nvPicPr>
          <p:cNvPr id="9" name="Picture 8" descr="ODaF_logo_150x100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4" y="129086"/>
            <a:ext cx="856666" cy="5905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274F7E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74F7E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74F7E"/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74F7E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74F7E"/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74F7E"/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psr.umich.edu/icpsrweb/ICPSR/or/metadata/xml/index.j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dmx.org/docs/2007/Conf07/doc%2015%20NewYorkFed.ppt" TargetMode="External"/><Relationship Id="rId4" Type="http://schemas.openxmlformats.org/officeDocument/2006/relationships/hyperlink" Target="http://www.jedh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dmx.org/docs/2007/Conf07/doc%2004%20ECB.pp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etadata.org" TargetMode="External"/><Relationship Id="rId4" Type="http://schemas.openxmlformats.org/officeDocument/2006/relationships/hyperlink" Target="http://www.odaf.org" TargetMode="External"/><Relationship Id="rId5" Type="http://schemas.openxmlformats.org/officeDocument/2006/relationships/hyperlink" Target="http://www1.unece.org/stat/platform/display/metis/METIS-wiki" TargetMode="External"/><Relationship Id="rId6" Type="http://schemas.openxmlformats.org/officeDocument/2006/relationships/hyperlink" Target="http://www.metadatatechnology.com" TargetMode="External"/><Relationship Id="rId7" Type="http://schemas.openxmlformats.org/officeDocument/2006/relationships/hyperlink" Target="mailto:Pascal.heus@metadatatechnology,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assistdata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sda.org/accessing/catalogue/" TargetMode="External"/><Relationship Id="rId4" Type="http://schemas.openxmlformats.org/officeDocument/2006/relationships/hyperlink" Target="http://nesstar.assda.edu.au/webview/index.jsp" TargetMode="External"/><Relationship Id="rId5" Type="http://schemas.openxmlformats.org/officeDocument/2006/relationships/hyperlink" Target="http://www.openmetadat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hsn.org/adp/index.php?q=country-activit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901" y="3213433"/>
            <a:ext cx="64397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Metadata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Standards and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XML Technologies for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Unlocking Statistical Data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Pascal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Heus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Metadata Technology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/ Open Data Foundation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pascal.heus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metadatatechnology.com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3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vortex dir="r"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success </a:t>
            </a:r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mtClean="0"/>
              <a:t>Interuniversity </a:t>
            </a:r>
            <a:r>
              <a:rPr lang="en-US" dirty="0"/>
              <a:t>Consortium for Political and Social Research (ICPSR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international </a:t>
            </a:r>
            <a:r>
              <a:rPr lang="en-US" dirty="0"/>
              <a:t>consortium of about 700 academic institutions and research </a:t>
            </a:r>
            <a:r>
              <a:rPr lang="en-US" dirty="0" smtClean="0"/>
              <a:t>organizations provides access to over ½ million data files captures DDI metadata for over 7000 surveys (and is also the birth place of DDI)</a:t>
            </a:r>
          </a:p>
          <a:p>
            <a:pPr lvl="1"/>
            <a:r>
              <a:rPr lang="en-US" dirty="0" smtClean="0">
                <a:hlinkClick r:id="rId2"/>
              </a:rPr>
              <a:t>http://www.icpsr.umich.edu/icpsrweb/ICPSR/or/metadata/xml/index.jsp</a:t>
            </a:r>
            <a:r>
              <a:rPr lang="en-US" dirty="0" smtClean="0"/>
              <a:t> 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77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European Central Bank</a:t>
            </a:r>
          </a:p>
          <a:p>
            <a:pPr lvl="1"/>
            <a:r>
              <a:rPr lang="en-US" dirty="0"/>
              <a:t>Demonstrating saving 120 FTEs per year by basing their systems on the SDMX model</a:t>
            </a:r>
          </a:p>
          <a:p>
            <a:pPr lvl="1"/>
            <a:r>
              <a:rPr lang="en-US" dirty="0" smtClean="0">
                <a:hlinkClick r:id="rId2"/>
              </a:rPr>
              <a:t>http://sdmx.org/docs/2007/Conf07/doc%2004%20ECB.ppt</a:t>
            </a:r>
            <a:endParaRPr lang="en-US" dirty="0"/>
          </a:p>
          <a:p>
            <a:r>
              <a:rPr lang="en-US" dirty="0" smtClean="0"/>
              <a:t>Federal Reserve Board of NY</a:t>
            </a:r>
          </a:p>
          <a:p>
            <a:pPr lvl="1"/>
            <a:r>
              <a:rPr lang="en-US" dirty="0" smtClean="0"/>
              <a:t>Doubled </a:t>
            </a:r>
            <a:r>
              <a:rPr lang="en-US" dirty="0"/>
              <a:t>their hit-rate on the website when they exposed </a:t>
            </a:r>
            <a:r>
              <a:rPr lang="en-US" dirty="0" smtClean="0"/>
              <a:t>what </a:t>
            </a:r>
            <a:r>
              <a:rPr lang="en-US" dirty="0"/>
              <a:t>had been CSV files in an SDMX </a:t>
            </a:r>
            <a:r>
              <a:rPr lang="en-US" dirty="0" smtClean="0"/>
              <a:t>format</a:t>
            </a:r>
          </a:p>
          <a:p>
            <a:pPr lvl="1"/>
            <a:r>
              <a:rPr lang="en-US" dirty="0">
                <a:hlinkClick r:id="rId3"/>
              </a:rPr>
              <a:t>http://sdmx.org/docs/2007/Conf07/doc%2015%</a:t>
            </a:r>
            <a:r>
              <a:rPr lang="en-US" dirty="0" smtClean="0">
                <a:hlinkClick r:id="rId3"/>
              </a:rPr>
              <a:t>20NewYorkFed.ppt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Joint External Debt web site</a:t>
            </a:r>
          </a:p>
          <a:p>
            <a:pPr lvl="1"/>
            <a:r>
              <a:rPr lang="en-US" dirty="0" smtClean="0"/>
              <a:t>Turned a 3-month production process into minutes by </a:t>
            </a:r>
            <a:r>
              <a:rPr lang="en-US" dirty="0" smtClean="0"/>
              <a:t>adopting SDMX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http://www.jedh.org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success </a:t>
            </a:r>
            <a:r>
              <a:rPr lang="en-US" dirty="0"/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335049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Numerous projects are </a:t>
            </a:r>
            <a:r>
              <a:rPr lang="en-US" dirty="0" smtClean="0"/>
              <a:t>under </a:t>
            </a:r>
            <a:r>
              <a:rPr lang="en-US" dirty="0" smtClean="0"/>
              <a:t>way leveraging DDI and </a:t>
            </a:r>
            <a:r>
              <a:rPr lang="en-US" dirty="0" smtClean="0"/>
              <a:t>SDMX.</a:t>
            </a:r>
            <a:endParaRPr lang="en-US" dirty="0" smtClean="0"/>
          </a:p>
          <a:p>
            <a:pPr lvl="1"/>
            <a:r>
              <a:rPr lang="en-US" dirty="0" smtClean="0"/>
              <a:t>Australian Bureau of Statistics</a:t>
            </a:r>
          </a:p>
          <a:p>
            <a:pPr lvl="2"/>
            <a:r>
              <a:rPr lang="en-US" dirty="0" smtClean="0"/>
              <a:t>Implementing a SDMX+DDI </a:t>
            </a:r>
            <a:r>
              <a:rPr lang="en-US" dirty="0" smtClean="0"/>
              <a:t>framework</a:t>
            </a:r>
            <a:endParaRPr lang="en-US" dirty="0" smtClean="0"/>
          </a:p>
          <a:p>
            <a:pPr lvl="1"/>
            <a:r>
              <a:rPr lang="en-US" dirty="0" smtClean="0"/>
              <a:t>Canada Research Data Center Network</a:t>
            </a:r>
          </a:p>
          <a:p>
            <a:pPr lvl="2"/>
            <a:r>
              <a:rPr lang="en-US" dirty="0" smtClean="0"/>
              <a:t>DDI-</a:t>
            </a:r>
            <a:r>
              <a:rPr lang="en-US" dirty="0" err="1" smtClean="0"/>
              <a:t>LifeCycle</a:t>
            </a:r>
            <a:r>
              <a:rPr lang="en-US" dirty="0" smtClean="0"/>
              <a:t> driven data/metadata management framework</a:t>
            </a:r>
          </a:p>
          <a:p>
            <a:pPr lvl="1"/>
            <a:r>
              <a:rPr lang="en-US" dirty="0" smtClean="0"/>
              <a:t>Data without Boundaries</a:t>
            </a:r>
          </a:p>
          <a:p>
            <a:pPr lvl="2"/>
            <a:r>
              <a:rPr lang="en-US" dirty="0" smtClean="0"/>
              <a:t>Integrated </a:t>
            </a:r>
            <a:r>
              <a:rPr lang="en-US" dirty="0"/>
              <a:t>model for accessing official </a:t>
            </a:r>
            <a:r>
              <a:rPr lang="en-US" dirty="0" smtClean="0"/>
              <a:t>data in Europe</a:t>
            </a:r>
            <a:endParaRPr lang="en-US" dirty="0"/>
          </a:p>
          <a:p>
            <a:pPr lvl="2"/>
            <a:r>
              <a:rPr lang="en-US" dirty="0" smtClean="0"/>
              <a:t>27 </a:t>
            </a:r>
            <a:r>
              <a:rPr lang="en-US" dirty="0"/>
              <a:t>partners from 12 European countries </a:t>
            </a:r>
            <a:endParaRPr lang="en-US" dirty="0" smtClean="0"/>
          </a:p>
          <a:p>
            <a:r>
              <a:rPr lang="en-US" dirty="0" smtClean="0"/>
              <a:t>Tools</a:t>
            </a:r>
            <a:endParaRPr lang="en-US" dirty="0" smtClean="0"/>
          </a:p>
          <a:p>
            <a:pPr lvl="1"/>
            <a:r>
              <a:rPr lang="en-US" dirty="0"/>
              <a:t>Open source and commercial software are becoming increasingly available</a:t>
            </a:r>
          </a:p>
          <a:p>
            <a:pPr lvl="1"/>
            <a:r>
              <a:rPr lang="en-US" dirty="0" smtClean="0"/>
              <a:t>IHSN Toolkit, Nesstar, CRDCN project, </a:t>
            </a:r>
            <a:r>
              <a:rPr lang="en-US" dirty="0" err="1" smtClean="0"/>
              <a:t>OECD.Stat</a:t>
            </a:r>
            <a:r>
              <a:rPr lang="en-US" dirty="0" smtClean="0"/>
              <a:t>, </a:t>
            </a:r>
            <a:r>
              <a:rPr lang="en-US" dirty="0" err="1" smtClean="0"/>
              <a:t>Algenta</a:t>
            </a:r>
            <a:r>
              <a:rPr lang="en-US" dirty="0" smtClean="0"/>
              <a:t> </a:t>
            </a:r>
            <a:r>
              <a:rPr lang="en-US" dirty="0" err="1" smtClean="0"/>
              <a:t>Colectica</a:t>
            </a:r>
            <a:r>
              <a:rPr lang="en-US" dirty="0" smtClean="0"/>
              <a:t>, Stat/Transfer, Space Time Research,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only a technology challenge (that's the easy part</a:t>
            </a:r>
            <a:r>
              <a:rPr lang="en-US" dirty="0" smtClean="0"/>
              <a:t>) but also need:</a:t>
            </a:r>
          </a:p>
          <a:p>
            <a:pPr lvl="1"/>
            <a:r>
              <a:rPr lang="en-US" dirty="0" smtClean="0"/>
              <a:t>Infrastructure, Tools, Training</a:t>
            </a:r>
          </a:p>
          <a:p>
            <a:pPr lvl="1"/>
            <a:r>
              <a:rPr lang="en-US" dirty="0" smtClean="0"/>
              <a:t>Awareness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/>
              <a:t>adoption (need </a:t>
            </a:r>
            <a:r>
              <a:rPr lang="en-US" dirty="0" smtClean="0"/>
              <a:t>success </a:t>
            </a:r>
            <a:r>
              <a:rPr lang="en-US" dirty="0" smtClean="0"/>
              <a:t>stories)</a:t>
            </a:r>
          </a:p>
          <a:p>
            <a:pPr lvl="1"/>
            <a:r>
              <a:rPr lang="en-US" dirty="0" smtClean="0"/>
              <a:t>Models are complex (but compliance is all that is needed)</a:t>
            </a:r>
            <a:endParaRPr lang="en-US" dirty="0" smtClean="0"/>
          </a:p>
          <a:p>
            <a:r>
              <a:rPr lang="en-US" dirty="0" smtClean="0"/>
              <a:t>Managing the change</a:t>
            </a:r>
          </a:p>
          <a:p>
            <a:pPr lvl="1"/>
            <a:r>
              <a:rPr lang="en-US" dirty="0" smtClean="0"/>
              <a:t>Integration in day-to-day environment</a:t>
            </a:r>
          </a:p>
          <a:p>
            <a:pPr lvl="1"/>
            <a:r>
              <a:rPr lang="en-US" dirty="0" smtClean="0"/>
              <a:t>Upper </a:t>
            </a:r>
            <a:r>
              <a:rPr lang="en-US" dirty="0"/>
              <a:t>level management / funding agencies need to </a:t>
            </a:r>
            <a:r>
              <a:rPr lang="en-US" dirty="0" smtClean="0"/>
              <a:t>drive adoption</a:t>
            </a:r>
          </a:p>
          <a:p>
            <a:pPr lvl="2"/>
            <a:r>
              <a:rPr lang="en-US" dirty="0"/>
              <a:t>Show </a:t>
            </a:r>
            <a:r>
              <a:rPr lang="en-US" dirty="0" smtClean="0"/>
              <a:t>benefits </a:t>
            </a:r>
            <a:r>
              <a:rPr lang="en-US" dirty="0"/>
              <a:t>and return on investment</a:t>
            </a:r>
          </a:p>
          <a:p>
            <a:r>
              <a:rPr lang="en-US" dirty="0" smtClean="0"/>
              <a:t>Broad adoption for full benefits</a:t>
            </a:r>
          </a:p>
          <a:p>
            <a:pPr lvl="1"/>
            <a:r>
              <a:rPr lang="en-US" dirty="0" smtClean="0"/>
              <a:t>By producers, archives, researchers, vendors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6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This is not only fo</a:t>
            </a:r>
            <a:r>
              <a:rPr lang="en-US" dirty="0" smtClean="0"/>
              <a:t>r</a:t>
            </a:r>
            <a:r>
              <a:rPr lang="en-US" dirty="0" smtClean="0"/>
              <a:t> public </a:t>
            </a:r>
            <a:r>
              <a:rPr lang="en-US" dirty="0" smtClean="0"/>
              <a:t>data!</a:t>
            </a:r>
          </a:p>
          <a:p>
            <a:pPr lvl="1"/>
            <a:r>
              <a:rPr lang="en-US" dirty="0" smtClean="0"/>
              <a:t>Information is about </a:t>
            </a:r>
            <a:r>
              <a:rPr lang="en-US" dirty="0" smtClean="0"/>
              <a:t>individuals, corporate entities</a:t>
            </a:r>
          </a:p>
          <a:p>
            <a:pPr lvl="2"/>
            <a:r>
              <a:rPr lang="en-US" dirty="0" smtClean="0"/>
              <a:t>this is not  data in the “Internet” sense</a:t>
            </a:r>
          </a:p>
          <a:p>
            <a:pPr lvl="1"/>
            <a:r>
              <a:rPr lang="en-US" dirty="0" smtClean="0"/>
              <a:t>Transparency is important but access must be in accordance with UN fundamental statistical principles, legal systems, and respect respondent privacy</a:t>
            </a:r>
          </a:p>
          <a:p>
            <a:pPr lvl="1"/>
            <a:r>
              <a:rPr lang="en-US" dirty="0" smtClean="0"/>
              <a:t>This is often misunderstood or overlooked</a:t>
            </a:r>
          </a:p>
          <a:p>
            <a:r>
              <a:rPr lang="en-US" dirty="0" smtClean="0"/>
              <a:t>Broad definition of “open data”</a:t>
            </a:r>
          </a:p>
          <a:p>
            <a:pPr lvl="1"/>
            <a:r>
              <a:rPr lang="en-US" dirty="0" smtClean="0"/>
              <a:t>Accessible</a:t>
            </a:r>
            <a:r>
              <a:rPr lang="en-US" dirty="0" smtClean="0"/>
              <a:t>, fit or use, safe and secure, meet needs of producer and end-users, well </a:t>
            </a:r>
            <a:r>
              <a:rPr lang="en-US" dirty="0" smtClean="0"/>
              <a:t>documented</a:t>
            </a:r>
          </a:p>
          <a:p>
            <a:pPr lvl="1"/>
            <a:r>
              <a:rPr lang="en-US" dirty="0"/>
              <a:t>Can be protected / non-public data</a:t>
            </a:r>
          </a:p>
          <a:p>
            <a:r>
              <a:rPr lang="en-US" dirty="0" smtClean="0"/>
              <a:t>Comprehensive </a:t>
            </a:r>
            <a:r>
              <a:rPr lang="en-US" dirty="0" smtClean="0"/>
              <a:t>metadata </a:t>
            </a:r>
            <a:r>
              <a:rPr lang="en-US" dirty="0"/>
              <a:t>are essential to </a:t>
            </a:r>
            <a:r>
              <a:rPr lang="en-US" dirty="0" smtClean="0"/>
              <a:t>responsibly and effectively providing </a:t>
            </a:r>
            <a:r>
              <a:rPr lang="en-US" dirty="0"/>
              <a:t>access to all data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Warning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8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 err="1" smtClean="0"/>
              <a:t>data.gov</a:t>
            </a:r>
            <a:r>
              <a:rPr lang="en-US" dirty="0" smtClean="0"/>
              <a:t> like initiatives (us, </a:t>
            </a:r>
            <a:r>
              <a:rPr lang="en-US" dirty="0" err="1" smtClean="0"/>
              <a:t>uk</a:t>
            </a:r>
            <a:r>
              <a:rPr lang="en-US" dirty="0" smtClean="0"/>
              <a:t>, </a:t>
            </a:r>
            <a:r>
              <a:rPr lang="en-US" dirty="0" err="1" smtClean="0"/>
              <a:t>nz</a:t>
            </a:r>
            <a:r>
              <a:rPr lang="en-US" dirty="0" smtClean="0"/>
              <a:t>, </a:t>
            </a:r>
            <a:r>
              <a:rPr lang="en-US" dirty="0" err="1" smtClean="0"/>
              <a:t>ca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All are attempting to bring together data from numerous sources could significantly benefit from structured metadata standards such as DDI/SDMX</a:t>
            </a:r>
          </a:p>
          <a:p>
            <a:r>
              <a:rPr lang="en-US" dirty="0" smtClean="0"/>
              <a:t>The US </a:t>
            </a:r>
            <a:r>
              <a:rPr lang="en-US" dirty="0" err="1" smtClean="0"/>
              <a:t>data.gov</a:t>
            </a:r>
            <a:endParaRPr lang="en-US" dirty="0" smtClean="0"/>
          </a:p>
          <a:p>
            <a:pPr lvl="1"/>
            <a:r>
              <a:rPr lang="en-US" dirty="0" smtClean="0"/>
              <a:t>Extra-challenge: US federal statistical system is composed of over </a:t>
            </a:r>
            <a:r>
              <a:rPr lang="en-US" dirty="0" smtClean="0"/>
              <a:t>120+ </a:t>
            </a:r>
            <a:r>
              <a:rPr lang="en-US" dirty="0" smtClean="0"/>
              <a:t>statistical agencies (no national statistics office!</a:t>
            </a:r>
            <a:r>
              <a:rPr lang="en-US" dirty="0" smtClean="0"/>
              <a:t>), and state level agencies…</a:t>
            </a:r>
            <a:endParaRPr lang="en-US" dirty="0" smtClean="0"/>
          </a:p>
          <a:p>
            <a:pPr lvl="1"/>
            <a:r>
              <a:rPr lang="en-US" dirty="0" smtClean="0"/>
              <a:t>This is a perfect use case for DDI and SDMX</a:t>
            </a:r>
          </a:p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Consider adopting DDI / SDMX and </a:t>
            </a:r>
            <a:r>
              <a:rPr lang="en-US" dirty="0" smtClean="0"/>
              <a:t>related standards across </a:t>
            </a:r>
            <a:r>
              <a:rPr lang="en-US" dirty="0" smtClean="0"/>
              <a:t>statistical </a:t>
            </a:r>
            <a:r>
              <a:rPr lang="en-US" dirty="0" smtClean="0"/>
              <a:t>system (don’t make up new ones!)</a:t>
            </a:r>
            <a:endParaRPr lang="en-US" dirty="0" smtClean="0"/>
          </a:p>
          <a:p>
            <a:pPr lvl="1"/>
            <a:r>
              <a:rPr lang="en-US" dirty="0"/>
              <a:t>Advocate and support the use by federal agencies of industry standard XML and </a:t>
            </a:r>
            <a:r>
              <a:rPr lang="en-US" dirty="0" smtClean="0"/>
              <a:t>SOA IT architecture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data.gov</a:t>
            </a:r>
            <a:r>
              <a:rPr lang="en-US" dirty="0" smtClean="0"/>
              <a:t>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4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/>
              <a:t>specific mature </a:t>
            </a:r>
            <a:r>
              <a:rPr lang="en-US" dirty="0" smtClean="0"/>
              <a:t>metadata </a:t>
            </a:r>
            <a:r>
              <a:rPr lang="en-US" dirty="0" smtClean="0"/>
              <a:t>specifications</a:t>
            </a:r>
            <a:r>
              <a:rPr lang="en-US" dirty="0" smtClean="0"/>
              <a:t> </a:t>
            </a:r>
            <a:r>
              <a:rPr lang="en-US" dirty="0"/>
              <a:t>are available for </a:t>
            </a:r>
            <a:r>
              <a:rPr lang="en-US" dirty="0" smtClean="0"/>
              <a:t>managing socio</a:t>
            </a:r>
            <a:r>
              <a:rPr lang="en-US" dirty="0"/>
              <a:t>-economic </a:t>
            </a:r>
            <a:r>
              <a:rPr lang="en-US" dirty="0" smtClean="0"/>
              <a:t>data, health data, and official statistics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 Documentation Initiative (DDI) is the recommended specification for “microdata”</a:t>
            </a:r>
          </a:p>
          <a:p>
            <a:pPr lvl="1"/>
            <a:r>
              <a:rPr lang="en-US" dirty="0" smtClean="0"/>
              <a:t>The Statistical Data Exchange Standard (SDMX) is the recommended standard for aggregated data / time series</a:t>
            </a:r>
          </a:p>
          <a:p>
            <a:pPr lvl="1"/>
            <a:r>
              <a:rPr lang="en-US" dirty="0" smtClean="0"/>
              <a:t>Both leverage IT industry standard technologies</a:t>
            </a:r>
          </a:p>
          <a:p>
            <a:r>
              <a:rPr lang="en-US" dirty="0" smtClean="0"/>
              <a:t>These standards are seeing broad adoption around the globe and can </a:t>
            </a:r>
            <a:r>
              <a:rPr lang="en-US" dirty="0" smtClean="0"/>
              <a:t>benefit </a:t>
            </a:r>
            <a:r>
              <a:rPr lang="en-US" dirty="0" smtClean="0"/>
              <a:t>numerous organizations and individuals</a:t>
            </a:r>
          </a:p>
          <a:p>
            <a:r>
              <a:rPr lang="en-US" dirty="0" smtClean="0"/>
              <a:t>We need to encourage adoption by key </a:t>
            </a:r>
            <a:r>
              <a:rPr lang="en-US" dirty="0" smtClean="0"/>
              <a:t>agencies and stakeholders</a:t>
            </a:r>
          </a:p>
          <a:p>
            <a:pPr lvl="1"/>
            <a:r>
              <a:rPr lang="en-US" dirty="0" smtClean="0"/>
              <a:t>And can also be </a:t>
            </a:r>
            <a:r>
              <a:rPr lang="en-US" dirty="0" smtClean="0"/>
              <a:t>applicable to other domains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1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Announcements</a:t>
            </a:r>
          </a:p>
          <a:p>
            <a:pPr lvl="1"/>
            <a:r>
              <a:rPr lang="en-US" sz="1600" dirty="0" smtClean="0"/>
              <a:t>The IASSIST 2012 </a:t>
            </a:r>
            <a:r>
              <a:rPr lang="en-US" sz="1600" dirty="0" smtClean="0"/>
              <a:t>conference will </a:t>
            </a:r>
            <a:r>
              <a:rPr lang="en-US" sz="1600" dirty="0" smtClean="0"/>
              <a:t>be held </a:t>
            </a:r>
            <a:r>
              <a:rPr lang="en-US" sz="1600" dirty="0" smtClean="0"/>
              <a:t>at GWU in </a:t>
            </a:r>
            <a:r>
              <a:rPr lang="en-US" sz="1600" dirty="0" smtClean="0"/>
              <a:t>Washington, DC June 6</a:t>
            </a:r>
            <a:r>
              <a:rPr lang="en-US" sz="1600" dirty="0"/>
              <a:t>-</a:t>
            </a:r>
            <a:r>
              <a:rPr lang="en-US" sz="1600" dirty="0" smtClean="0"/>
              <a:t>8 (</a:t>
            </a:r>
            <a:r>
              <a:rPr lang="en-US" sz="1600" dirty="0" smtClean="0">
                <a:hlinkClick r:id="rId2"/>
              </a:rPr>
              <a:t>http://www.iassistdata.org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New DDI/SDMX </a:t>
            </a:r>
            <a:r>
              <a:rPr lang="en-US" sz="1600" dirty="0" smtClean="0"/>
              <a:t>community portal </a:t>
            </a:r>
            <a:r>
              <a:rPr lang="en-US" sz="1600" dirty="0" smtClean="0"/>
              <a:t>to launch next year (signup at </a:t>
            </a:r>
            <a:r>
              <a:rPr lang="en-US" sz="1600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www.openmetadata.org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Contact us for </a:t>
            </a:r>
            <a:r>
              <a:rPr lang="en-US" sz="1600" dirty="0" err="1" smtClean="0"/>
              <a:t>ODaF</a:t>
            </a:r>
            <a:r>
              <a:rPr lang="en-US" sz="1600" dirty="0" smtClean="0"/>
              <a:t> membership or join LinkedIn group</a:t>
            </a:r>
            <a:endParaRPr lang="en-US" sz="1600" dirty="0" smtClean="0"/>
          </a:p>
          <a:p>
            <a:r>
              <a:rPr lang="en-US" sz="2000" dirty="0" smtClean="0"/>
              <a:t>For more information</a:t>
            </a:r>
          </a:p>
          <a:p>
            <a:pPr lvl="1"/>
            <a:r>
              <a:rPr lang="en-US" sz="1600" dirty="0" smtClean="0">
                <a:hlinkClick r:id="rId4"/>
              </a:rPr>
              <a:t>http://www.ddialliance.org</a:t>
            </a:r>
          </a:p>
          <a:p>
            <a:pPr lvl="1"/>
            <a:r>
              <a:rPr lang="en-US" sz="1600" dirty="0" smtClean="0">
                <a:hlinkClick r:id="rId4"/>
              </a:rPr>
              <a:t>http://www.sdmx.org</a:t>
            </a:r>
          </a:p>
          <a:p>
            <a:pPr lvl="1"/>
            <a:r>
              <a:rPr lang="en-US" sz="1600" dirty="0" smtClean="0">
                <a:hlinkClick r:id="rId4"/>
              </a:rPr>
              <a:t>http://www.odaf.org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>
                <a:hlinkClick r:id="rId2"/>
              </a:rPr>
              <a:t>http://www.iassistdata.org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://www1.unece.org/stat/platform/display/metis/METIS-</a:t>
            </a:r>
            <a:r>
              <a:rPr lang="en-US" sz="1600" dirty="0" smtClean="0">
                <a:hlinkClick r:id="rId5"/>
              </a:rPr>
              <a:t>wiki</a:t>
            </a:r>
            <a:r>
              <a:rPr lang="en-US" sz="1600" dirty="0" smtClean="0"/>
              <a:t>  </a:t>
            </a:r>
          </a:p>
          <a:p>
            <a:pPr lvl="1"/>
            <a:r>
              <a:rPr lang="en-US" sz="1600" dirty="0" smtClean="0">
                <a:hlinkClick r:id="rId6"/>
              </a:rPr>
              <a:t>http://www.metadatatechnology.com</a:t>
            </a:r>
            <a:endParaRPr lang="en-US" sz="1600" dirty="0" smtClean="0"/>
          </a:p>
          <a:p>
            <a:r>
              <a:rPr lang="en-US" sz="2000" dirty="0" smtClean="0"/>
              <a:t>Contact</a:t>
            </a:r>
          </a:p>
          <a:p>
            <a:pPr lvl="1"/>
            <a:r>
              <a:rPr lang="en-US" sz="1800" dirty="0" smtClean="0">
                <a:hlinkClick r:id="rId7"/>
              </a:rPr>
              <a:t>pascal.heus@metadatatechnology,com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7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"The Data Documentation Initiative (DDI): An Introduction for National Statistical Institutes", </a:t>
            </a:r>
            <a:r>
              <a:rPr lang="en-US" sz="1400" dirty="0" err="1"/>
              <a:t>Arofan</a:t>
            </a:r>
            <a:r>
              <a:rPr lang="en-US" sz="1400" dirty="0"/>
              <a:t> Gregory, Open Data Foundation, Jul 2011, http://</a:t>
            </a:r>
            <a:r>
              <a:rPr lang="en-US" sz="1400" dirty="0" err="1"/>
              <a:t>odaf.org</a:t>
            </a:r>
            <a:r>
              <a:rPr lang="en-US" sz="1400" dirty="0"/>
              <a:t>/papers/</a:t>
            </a:r>
            <a:r>
              <a:rPr lang="en-US" sz="1400" dirty="0" err="1"/>
              <a:t>DDI_Intro_forNSIs.pdf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"Open Data and Metadata Standards: Should We Be Satisfied with 'Good Enough'?", </a:t>
            </a:r>
            <a:r>
              <a:rPr lang="en-US" sz="1400" dirty="0" err="1"/>
              <a:t>Arofan</a:t>
            </a:r>
            <a:r>
              <a:rPr lang="en-US" sz="1400" dirty="0"/>
              <a:t> Gregory, Open Data Foundation, Jun 2011, http://</a:t>
            </a:r>
            <a:r>
              <a:rPr lang="en-US" sz="1400" dirty="0" err="1"/>
              <a:t>odaf.org</a:t>
            </a:r>
            <a:r>
              <a:rPr lang="en-US" sz="1400" dirty="0"/>
              <a:t>/papers/Open%20Data%20and%20Metadata%20Standards.pdf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“</a:t>
            </a:r>
            <a:r>
              <a:rPr lang="en-US" sz="1400" dirty="0"/>
              <a:t>Maximizing the Potential of Data: Modern IT Tools, Best Practices, and Metadata Standards for SBE Sciences”, Pascal Heus (Metadata Technology North America Inc.), </a:t>
            </a:r>
            <a:r>
              <a:rPr lang="en-US" sz="1400" dirty="0" err="1"/>
              <a:t>Arofan</a:t>
            </a:r>
            <a:r>
              <a:rPr lang="en-US" sz="1400" dirty="0"/>
              <a:t> Gregory (Open Data Foundation), Oct 2010</a:t>
            </a:r>
            <a:br>
              <a:rPr lang="en-US" sz="1400" dirty="0"/>
            </a:br>
            <a:r>
              <a:rPr lang="en-US" sz="1400" dirty="0"/>
              <a:t>http://www.nsf.gov/sbe/sbe_2020/submission_detail.cfm?upld_id=</a:t>
            </a:r>
            <a:r>
              <a:rPr lang="en-US" sz="1400" dirty="0" smtClean="0"/>
              <a:t>268 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"Metadata", </a:t>
            </a:r>
            <a:r>
              <a:rPr lang="en-US" sz="1400" dirty="0" err="1"/>
              <a:t>Arofan</a:t>
            </a:r>
            <a:r>
              <a:rPr lang="en-US" sz="1400" dirty="0"/>
              <a:t> Gregory (</a:t>
            </a:r>
            <a:r>
              <a:rPr lang="en-US" sz="1400" dirty="0" err="1"/>
              <a:t>ODaF</a:t>
            </a:r>
            <a:r>
              <a:rPr lang="en-US" sz="1400" dirty="0"/>
              <a:t>), Pascal Heus (</a:t>
            </a:r>
            <a:r>
              <a:rPr lang="en-US" sz="1400" dirty="0" err="1"/>
              <a:t>ODaF</a:t>
            </a:r>
            <a:r>
              <a:rPr lang="en-US" sz="1400" dirty="0"/>
              <a:t>), German Council for Social and Economic Data Working Paper no. 57/2009, March 2009, http://www.ratswd.de/download/workingpapers2009/57_09.</a:t>
            </a:r>
            <a:r>
              <a:rPr lang="en-US" sz="1400" dirty="0" smtClean="0"/>
              <a:t>pdf 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“DDI and SDMX: Complementary, Not Competing, Standards", A. Gregory, P. Heus, Open Data Foundation, July 2007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“Combining Metadata Standards: Approaches and benefits”, </a:t>
            </a:r>
            <a:r>
              <a:rPr lang="en-US" sz="1400" dirty="0" err="1"/>
              <a:t>Arofan</a:t>
            </a:r>
            <a:r>
              <a:rPr lang="en-US" sz="1400" dirty="0"/>
              <a:t> Gregory, Open Data Foundation, Work Session on Statistical Metadata (METIS) (Geneva, Switzerland, 10-12 March 2010), http://</a:t>
            </a:r>
            <a:r>
              <a:rPr lang="en-US" sz="1400" dirty="0" err="1"/>
              <a:t>www.unece.org</a:t>
            </a:r>
            <a:r>
              <a:rPr lang="en-US" sz="1400" dirty="0"/>
              <a:t>/stats/documents/</a:t>
            </a:r>
            <a:r>
              <a:rPr lang="en-US" sz="1400" dirty="0" err="1"/>
              <a:t>ece</a:t>
            </a:r>
            <a:r>
              <a:rPr lang="en-US" sz="1400" dirty="0"/>
              <a:t>/</a:t>
            </a:r>
            <a:r>
              <a:rPr lang="en-US" sz="1400" dirty="0" err="1"/>
              <a:t>ces</a:t>
            </a:r>
            <a:r>
              <a:rPr lang="en-US" sz="1400" dirty="0"/>
              <a:t>/ge.40/2010/wp.3.</a:t>
            </a:r>
            <a:r>
              <a:rPr lang="en-US" sz="1400" dirty="0" smtClean="0"/>
              <a:t>e.pdf  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"</a:t>
            </a:r>
            <a:r>
              <a:rPr lang="en-US" sz="1400" dirty="0"/>
              <a:t>Data Documentation Initiative: Toward a Standard for the Social Sciences", Mary </a:t>
            </a:r>
            <a:r>
              <a:rPr lang="en-US" sz="1400" dirty="0" err="1"/>
              <a:t>Vardigan</a:t>
            </a:r>
            <a:r>
              <a:rPr lang="en-US" sz="1400" dirty="0"/>
              <a:t> (ICPSR), Pascal Heus (</a:t>
            </a:r>
            <a:r>
              <a:rPr lang="en-US" sz="1400" dirty="0" err="1"/>
              <a:t>ODaF</a:t>
            </a:r>
            <a:r>
              <a:rPr lang="en-US" sz="1400" dirty="0"/>
              <a:t>), Wendy Thomas (MPC), International Journal of Digital Curation, </a:t>
            </a:r>
            <a:r>
              <a:rPr lang="en-US" sz="1400" dirty="0" err="1"/>
              <a:t>Vol</a:t>
            </a:r>
            <a:r>
              <a:rPr lang="en-US" sz="1400" dirty="0"/>
              <a:t> 3, No 1, Aug 2008, http://</a:t>
            </a:r>
            <a:r>
              <a:rPr lang="en-US" sz="1400" dirty="0" err="1"/>
              <a:t>www.ijdc.net</a:t>
            </a:r>
            <a:r>
              <a:rPr lang="en-US" sz="1400" dirty="0"/>
              <a:t>/</a:t>
            </a:r>
            <a:r>
              <a:rPr lang="en-US" sz="1400" dirty="0" err="1"/>
              <a:t>index.php</a:t>
            </a:r>
            <a:r>
              <a:rPr lang="en-US" sz="1400" dirty="0"/>
              <a:t>/</a:t>
            </a:r>
            <a:r>
              <a:rPr lang="en-US" sz="1400" dirty="0" err="1"/>
              <a:t>ijdc</a:t>
            </a:r>
            <a:r>
              <a:rPr lang="en-US" sz="1400" dirty="0"/>
              <a:t>/article/view/66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8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54" y="137240"/>
            <a:ext cx="6507380" cy="5795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Domain: socio-economic data, health data, official statistics, and the likes</a:t>
            </a:r>
          </a:p>
          <a:p>
            <a:r>
              <a:rPr lang="en-US" dirty="0"/>
              <a:t>Kind of data: both microdata (datasets) and macrodata (aggregated statistics / time series)</a:t>
            </a:r>
          </a:p>
          <a:p>
            <a:r>
              <a:rPr lang="en-US" dirty="0" smtClean="0"/>
              <a:t>Produced </a:t>
            </a:r>
            <a:r>
              <a:rPr lang="en-US" dirty="0"/>
              <a:t>by: government/federal agencies (</a:t>
            </a:r>
            <a:r>
              <a:rPr lang="en-US" dirty="0" err="1"/>
              <a:t>data.gov</a:t>
            </a:r>
            <a:r>
              <a:rPr lang="en-US" dirty="0"/>
              <a:t>), national statistical offices, international organizations, </a:t>
            </a:r>
            <a:r>
              <a:rPr lang="en-US" dirty="0" smtClean="0"/>
              <a:t>researchers</a:t>
            </a:r>
            <a:endParaRPr lang="en-US" dirty="0"/>
          </a:p>
          <a:p>
            <a:r>
              <a:rPr lang="en-US" dirty="0"/>
              <a:t>Consumed by: producers, policy/decision makers, academic researchers, economists, public agencies, private sector, press, other users</a:t>
            </a:r>
          </a:p>
          <a:p>
            <a:r>
              <a:rPr lang="en-US" dirty="0" smtClean="0"/>
              <a:t>but can be used in </a:t>
            </a:r>
            <a:r>
              <a:rPr lang="en-US" dirty="0" smtClean="0"/>
              <a:t>other </a:t>
            </a:r>
            <a:r>
              <a:rPr lang="en-US" dirty="0" smtClean="0"/>
              <a:t>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8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Discovery / Access / Exchange</a:t>
            </a:r>
          </a:p>
          <a:p>
            <a:r>
              <a:rPr lang="en-US" dirty="0"/>
              <a:t>Data </a:t>
            </a:r>
            <a:r>
              <a:rPr lang="en-US" dirty="0" smtClean="0"/>
              <a:t>Quality / </a:t>
            </a:r>
            <a:r>
              <a:rPr lang="en-US" dirty="0" smtClean="0"/>
              <a:t>Usefulness </a:t>
            </a:r>
          </a:p>
          <a:p>
            <a:r>
              <a:rPr lang="en-US" dirty="0" smtClean="0"/>
              <a:t>Data Documentation</a:t>
            </a:r>
          </a:p>
          <a:p>
            <a:r>
              <a:rPr lang="en-US" dirty="0" smtClean="0"/>
              <a:t>Harmonization </a:t>
            </a:r>
            <a:r>
              <a:rPr lang="en-US" dirty="0" smtClean="0"/>
              <a:t>/ Comparability</a:t>
            </a:r>
          </a:p>
          <a:p>
            <a:r>
              <a:rPr lang="en-US" dirty="0" smtClean="0"/>
              <a:t>Preservation</a:t>
            </a:r>
          </a:p>
          <a:p>
            <a:r>
              <a:rPr lang="en-US" dirty="0" smtClean="0"/>
              <a:t>Data production</a:t>
            </a:r>
          </a:p>
          <a:p>
            <a:r>
              <a:rPr lang="en-US" dirty="0" smtClean="0"/>
              <a:t>Data privacy vs. openness, transparency</a:t>
            </a:r>
          </a:p>
          <a:p>
            <a:r>
              <a:rPr lang="en-US" dirty="0" smtClean="0"/>
              <a:t>…in world of legacy systems, proprietary software, traditional practices…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32152" y="213756"/>
            <a:ext cx="6595851" cy="54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74F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2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of these have been </a:t>
            </a:r>
            <a:r>
              <a:rPr lang="en-US" dirty="0" smtClean="0"/>
              <a:t>seen before…</a:t>
            </a:r>
          </a:p>
          <a:p>
            <a:pPr lvl="1"/>
            <a:r>
              <a:rPr lang="en-US" dirty="0" smtClean="0"/>
              <a:t>The rise of the Internet, business to business, business to consumer, communities, social networks, etc.</a:t>
            </a:r>
          </a:p>
          <a:p>
            <a:pPr lvl="1"/>
            <a:r>
              <a:rPr lang="en-US" dirty="0" smtClean="0"/>
              <a:t>Solved through XML technologies, web service oriented architecture, adoption of standards models, web 2.0</a:t>
            </a:r>
          </a:p>
          <a:p>
            <a:r>
              <a:rPr lang="en-US" dirty="0" smtClean="0"/>
              <a:t>Same industry standards </a:t>
            </a:r>
            <a:r>
              <a:rPr lang="en-US" dirty="0" smtClean="0"/>
              <a:t>strategies can </a:t>
            </a:r>
            <a:r>
              <a:rPr lang="en-US" dirty="0" smtClean="0"/>
              <a:t>be used for </a:t>
            </a:r>
            <a:r>
              <a:rPr lang="en-US" dirty="0" smtClean="0"/>
              <a:t>managing microdata </a:t>
            </a:r>
            <a:r>
              <a:rPr lang="en-US" dirty="0" smtClean="0"/>
              <a:t>and official </a:t>
            </a:r>
            <a:r>
              <a:rPr lang="en-US" dirty="0" smtClean="0"/>
              <a:t>statistics</a:t>
            </a:r>
            <a:endParaRPr lang="en-US" dirty="0" smtClean="0"/>
          </a:p>
          <a:p>
            <a:pPr lvl="1"/>
            <a:r>
              <a:rPr lang="en-US" dirty="0" smtClean="0"/>
              <a:t>The past decade has </a:t>
            </a:r>
            <a:r>
              <a:rPr lang="en-US" dirty="0" smtClean="0"/>
              <a:t>focused </a:t>
            </a:r>
            <a:r>
              <a:rPr lang="en-US" dirty="0" smtClean="0"/>
              <a:t>on development of domain specific standard and tools by key stakeholders</a:t>
            </a:r>
          </a:p>
          <a:p>
            <a:r>
              <a:rPr lang="en-US" dirty="0" smtClean="0"/>
              <a:t>But we need more than one bullet…</a:t>
            </a:r>
          </a:p>
          <a:p>
            <a:pPr lvl="1"/>
            <a:r>
              <a:rPr lang="en-US" b="1" dirty="0" smtClean="0"/>
              <a:t>Data Documentation Initiative (DDI)</a:t>
            </a:r>
          </a:p>
          <a:p>
            <a:pPr lvl="1"/>
            <a:r>
              <a:rPr lang="en-US" b="1" dirty="0" smtClean="0"/>
              <a:t>Statistical Data Metadata Exchange standard (SDMX)</a:t>
            </a:r>
          </a:p>
          <a:p>
            <a:pPr lvl="1"/>
            <a:r>
              <a:rPr lang="en-US" dirty="0" smtClean="0"/>
              <a:t>Complementing standards: ISO 11179, ISO 19115, Dublin Core, METS,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magic bullet?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0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Originates in data </a:t>
            </a:r>
            <a:r>
              <a:rPr lang="en-US" dirty="0" smtClean="0"/>
              <a:t>archiving </a:t>
            </a:r>
            <a:r>
              <a:rPr lang="en-US" dirty="0" smtClean="0"/>
              <a:t>community</a:t>
            </a:r>
            <a:endParaRPr lang="en-US" dirty="0" smtClean="0"/>
          </a:p>
          <a:p>
            <a:r>
              <a:rPr lang="en-US" dirty="0" smtClean="0"/>
              <a:t>For microdata or low level administrative statistics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typically in </a:t>
            </a:r>
            <a:r>
              <a:rPr lang="en-US" dirty="0" smtClean="0"/>
              <a:t>SAS, </a:t>
            </a:r>
            <a:r>
              <a:rPr lang="en-US" dirty="0" err="1" smtClean="0"/>
              <a:t>Stata</a:t>
            </a:r>
            <a:r>
              <a:rPr lang="en-US" dirty="0" smtClean="0"/>
              <a:t>, SPSS, R, ASCII, </a:t>
            </a:r>
            <a:r>
              <a:rPr lang="en-US" dirty="0" smtClean="0"/>
              <a:t>SQL, …</a:t>
            </a:r>
            <a:endParaRPr lang="en-US" dirty="0" smtClean="0"/>
          </a:p>
          <a:p>
            <a:r>
              <a:rPr lang="en-US" dirty="0" smtClean="0"/>
              <a:t>DDI-Codebook (1.x-2.x):</a:t>
            </a:r>
          </a:p>
          <a:p>
            <a:pPr lvl="1"/>
            <a:r>
              <a:rPr lang="en-US" dirty="0" smtClean="0"/>
              <a:t>Fit for preservation/archive, single survey, after the fact documentation, stand </a:t>
            </a:r>
            <a:r>
              <a:rPr lang="en-US" dirty="0"/>
              <a:t>alone </a:t>
            </a:r>
            <a:r>
              <a:rPr lang="en-US" dirty="0" smtClean="0"/>
              <a:t>agency</a:t>
            </a:r>
            <a:endParaRPr lang="en-US" dirty="0"/>
          </a:p>
          <a:p>
            <a:pPr lvl="1"/>
            <a:r>
              <a:rPr lang="en-US" dirty="0" smtClean="0"/>
              <a:t>Simple to use, in existence for over a decade</a:t>
            </a:r>
          </a:p>
          <a:p>
            <a:pPr lvl="1"/>
            <a:r>
              <a:rPr lang="en-US" dirty="0" smtClean="0"/>
              <a:t>Widely adopted, tools/training available</a:t>
            </a:r>
          </a:p>
          <a:p>
            <a:r>
              <a:rPr lang="en-US" dirty="0" smtClean="0"/>
              <a:t>DDI-</a:t>
            </a:r>
            <a:r>
              <a:rPr lang="en-US" dirty="0" err="1" smtClean="0"/>
              <a:t>LifeCycle</a:t>
            </a:r>
            <a:r>
              <a:rPr lang="en-US" dirty="0" smtClean="0"/>
              <a:t> (3.x):</a:t>
            </a:r>
          </a:p>
          <a:p>
            <a:pPr lvl="1"/>
            <a:r>
              <a:rPr lang="en-US" dirty="0" smtClean="0"/>
              <a:t>Fit </a:t>
            </a:r>
            <a:r>
              <a:rPr lang="en-US" dirty="0" smtClean="0"/>
              <a:t>for managing data and metadata across production/archive/dissemination/</a:t>
            </a:r>
            <a:r>
              <a:rPr lang="en-US" dirty="0" smtClean="0"/>
              <a:t>research</a:t>
            </a:r>
            <a:endParaRPr lang="en-US" dirty="0" smtClean="0"/>
          </a:p>
          <a:p>
            <a:pPr lvl="1"/>
            <a:r>
              <a:rPr lang="en-US" dirty="0" smtClean="0"/>
              <a:t>Published in </a:t>
            </a:r>
            <a:r>
              <a:rPr lang="en-US" dirty="0" smtClean="0"/>
              <a:t>2006, encourage reuse and robust design</a:t>
            </a:r>
            <a:endParaRPr lang="en-US" dirty="0" smtClean="0"/>
          </a:p>
          <a:p>
            <a:pPr lvl="1"/>
            <a:r>
              <a:rPr lang="en-US" dirty="0" smtClean="0"/>
              <a:t>Ongoing </a:t>
            </a:r>
            <a:r>
              <a:rPr lang="en-US" dirty="0"/>
              <a:t>r</a:t>
            </a:r>
            <a:r>
              <a:rPr lang="en-US" dirty="0" smtClean="0"/>
              <a:t>apid adoption, tools/training becoming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Documentation </a:t>
            </a:r>
            <a:r>
              <a:rPr lang="en-US" dirty="0" smtClean="0"/>
              <a:t>Initiative (DDI)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4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8300" y="984341"/>
            <a:ext cx="7361238" cy="5554133"/>
          </a:xfrm>
        </p:spPr>
        <p:txBody>
          <a:bodyPr/>
          <a:lstStyle/>
          <a:p>
            <a:r>
              <a:rPr lang="en-US" dirty="0" smtClean="0"/>
              <a:t>Initiative </a:t>
            </a:r>
            <a:r>
              <a:rPr lang="en-US" dirty="0" smtClean="0"/>
              <a:t>from </a:t>
            </a:r>
            <a:r>
              <a:rPr lang="en-US" dirty="0" smtClean="0"/>
              <a:t>international organizations</a:t>
            </a:r>
          </a:p>
          <a:p>
            <a:pPr lvl="1"/>
            <a:r>
              <a:rPr lang="en-US" dirty="0" smtClean="0"/>
              <a:t>BIS, ECB, EUROSTAT, IMF, OECD, UN, </a:t>
            </a:r>
            <a:r>
              <a:rPr lang="en-US" dirty="0"/>
              <a:t>World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Need for global data exchange framework</a:t>
            </a:r>
            <a:endParaRPr lang="en-US" dirty="0" smtClean="0"/>
          </a:p>
          <a:p>
            <a:pPr lvl="1"/>
            <a:r>
              <a:rPr lang="en-US" dirty="0" smtClean="0"/>
              <a:t>Is an ISO standard </a:t>
            </a:r>
            <a:r>
              <a:rPr lang="en-US" dirty="0" smtClean="0"/>
              <a:t>(17369)</a:t>
            </a:r>
            <a:endParaRPr lang="en-US" dirty="0" smtClean="0"/>
          </a:p>
          <a:p>
            <a:r>
              <a:rPr lang="en-US" dirty="0" smtClean="0"/>
              <a:t>Use for aggregated statistics / time series</a:t>
            </a:r>
          </a:p>
          <a:p>
            <a:pPr lvl="1"/>
            <a:r>
              <a:rPr lang="en-US" dirty="0" smtClean="0"/>
              <a:t>Typically used in excel (analyst), HTML (casual web user), data warehouse (analytics)</a:t>
            </a:r>
          </a:p>
          <a:p>
            <a:pPr lvl="1"/>
            <a:r>
              <a:rPr lang="en-US" dirty="0"/>
              <a:t>SDMX describes information </a:t>
            </a:r>
            <a:r>
              <a:rPr lang="en-US" dirty="0" smtClean="0"/>
              <a:t>(structure) but also natively </a:t>
            </a:r>
            <a:r>
              <a:rPr lang="en-US" dirty="0"/>
              <a:t>carries </a:t>
            </a:r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Publication </a:t>
            </a:r>
            <a:r>
              <a:rPr lang="en-US" dirty="0" smtClean="0"/>
              <a:t>of static </a:t>
            </a:r>
            <a:r>
              <a:rPr lang="en-US" dirty="0"/>
              <a:t>data for exchange </a:t>
            </a:r>
            <a:r>
              <a:rPr lang="en-US" dirty="0" smtClean="0"/>
              <a:t>between organization or access </a:t>
            </a:r>
            <a:r>
              <a:rPr lang="en-US" dirty="0"/>
              <a:t>by end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Recognized in </a:t>
            </a:r>
            <a:r>
              <a:rPr lang="en-US" dirty="0" smtClean="0"/>
              <a:t>2007 by </a:t>
            </a:r>
            <a:r>
              <a:rPr lang="en-US" dirty="0"/>
              <a:t>UN statistical commission  </a:t>
            </a:r>
            <a:r>
              <a:rPr lang="en-US" dirty="0" smtClean="0"/>
              <a:t>as </a:t>
            </a:r>
            <a:r>
              <a:rPr lang="en-US" dirty="0"/>
              <a:t>the preferred standard for the exchange and sharing of data and </a:t>
            </a:r>
            <a:r>
              <a:rPr lang="en-US" dirty="0" smtClean="0"/>
              <a:t>metadata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Statistical Data and Metadata Exchange Standard (SDMX)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318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Leverage proven industry standard technologies</a:t>
            </a:r>
          </a:p>
          <a:p>
            <a:pPr lvl="1"/>
            <a:r>
              <a:rPr lang="en-US" dirty="0" smtClean="0"/>
              <a:t>XML, </a:t>
            </a:r>
            <a:r>
              <a:rPr lang="en-US" dirty="0" err="1" smtClean="0"/>
              <a:t>XSchema</a:t>
            </a:r>
            <a:r>
              <a:rPr lang="en-US" dirty="0" smtClean="0"/>
              <a:t>, XSL/</a:t>
            </a:r>
            <a:r>
              <a:rPr lang="en-US" dirty="0" err="1" smtClean="0"/>
              <a:t>Xpath</a:t>
            </a:r>
            <a:r>
              <a:rPr lang="en-US" dirty="0" smtClean="0"/>
              <a:t>/XQuery, SOA</a:t>
            </a:r>
          </a:p>
          <a:p>
            <a:pPr lvl="1"/>
            <a:r>
              <a:rPr lang="en-US" dirty="0" smtClean="0"/>
              <a:t>Co</a:t>
            </a:r>
            <a:r>
              <a:rPr lang="en-US" dirty="0" smtClean="0"/>
              <a:t>st </a:t>
            </a:r>
            <a:r>
              <a:rPr lang="en-US" dirty="0" smtClean="0"/>
              <a:t>effective </a:t>
            </a:r>
            <a:r>
              <a:rPr lang="en-US" dirty="0" smtClean="0"/>
              <a:t>implementation / integration</a:t>
            </a:r>
          </a:p>
          <a:p>
            <a:pPr lvl="1"/>
            <a:r>
              <a:rPr lang="en-US" dirty="0" smtClean="0"/>
              <a:t>Human readable and machine actionable</a:t>
            </a:r>
            <a:endParaRPr lang="en-US" dirty="0" smtClean="0"/>
          </a:p>
          <a:p>
            <a:r>
              <a:rPr lang="en-US" dirty="0" smtClean="0"/>
              <a:t>Are complementing standards / work hand-in-hand</a:t>
            </a:r>
          </a:p>
          <a:p>
            <a:pPr lvl="1"/>
            <a:r>
              <a:rPr lang="en-US" dirty="0" smtClean="0"/>
              <a:t>Designed for different use </a:t>
            </a:r>
            <a:r>
              <a:rPr lang="en-US" dirty="0" smtClean="0"/>
              <a:t>cases  / needs</a:t>
            </a:r>
            <a:endParaRPr lang="en-US" dirty="0" smtClean="0"/>
          </a:p>
          <a:p>
            <a:pPr lvl="1"/>
            <a:r>
              <a:rPr lang="en-US" dirty="0" smtClean="0"/>
              <a:t>But together, cover the entire data </a:t>
            </a:r>
            <a:r>
              <a:rPr lang="en-US" dirty="0" smtClean="0"/>
              <a:t>lifecycle, </a:t>
            </a:r>
            <a:r>
              <a:rPr lang="en-US" dirty="0" smtClean="0"/>
              <a:t>from respondent to policy maker</a:t>
            </a:r>
          </a:p>
          <a:p>
            <a:r>
              <a:rPr lang="en-US" dirty="0" smtClean="0"/>
              <a:t>Broad Adoption</a:t>
            </a:r>
            <a:endParaRPr lang="en-US" dirty="0" smtClean="0"/>
          </a:p>
          <a:p>
            <a:pPr lvl="1"/>
            <a:r>
              <a:rPr lang="en-US" dirty="0" smtClean="0"/>
              <a:t>Internationally </a:t>
            </a:r>
            <a:r>
              <a:rPr lang="en-US" dirty="0" smtClean="0"/>
              <a:t>recognized, widely used, large community</a:t>
            </a:r>
            <a:endParaRPr lang="en-US" dirty="0"/>
          </a:p>
          <a:p>
            <a:pPr lvl="1"/>
            <a:r>
              <a:rPr lang="en-US" dirty="0" smtClean="0"/>
              <a:t>Face little or no competition</a:t>
            </a:r>
          </a:p>
          <a:p>
            <a:r>
              <a:rPr lang="en-US" dirty="0" smtClean="0"/>
              <a:t>Designed </a:t>
            </a:r>
            <a:r>
              <a:rPr lang="en-US" dirty="0" smtClean="0"/>
              <a:t>to work with other standards</a:t>
            </a:r>
          </a:p>
          <a:p>
            <a:pPr lvl="1"/>
            <a:r>
              <a:rPr lang="en-US" dirty="0" smtClean="0"/>
              <a:t>ISO 11179, ISO 19115, Dublin Core, </a:t>
            </a:r>
            <a:r>
              <a:rPr lang="en-US" dirty="0" smtClean="0"/>
              <a:t>RDF, …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DDI + SDMX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65" y="872836"/>
            <a:ext cx="6858001" cy="4645099"/>
          </a:xfrm>
          <a:prstGeom prst="rect">
            <a:avLst/>
          </a:prstGeom>
        </p:spPr>
      </p:pic>
      <p:sp>
        <p:nvSpPr>
          <p:cNvPr id="3" name="Title Placeholder 1"/>
          <p:cNvSpPr txBox="1">
            <a:spLocks/>
          </p:cNvSpPr>
          <p:nvPr/>
        </p:nvSpPr>
        <p:spPr>
          <a:xfrm>
            <a:off x="1532152" y="213756"/>
            <a:ext cx="6595851" cy="54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74F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DDI / SDMX </a:t>
            </a:r>
            <a:r>
              <a:rPr lang="en-US" dirty="0" smtClean="0"/>
              <a:t>Map (</a:t>
            </a:r>
            <a:r>
              <a:rPr lang="en-US" dirty="0" smtClean="0"/>
              <a:t>draft)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3365" y="5540872"/>
            <a:ext cx="6858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http://</a:t>
            </a:r>
            <a:r>
              <a:rPr lang="en-US" sz="1100" dirty="0" err="1" smtClean="0"/>
              <a:t>goo.gl</a:t>
            </a:r>
            <a:r>
              <a:rPr lang="en-US" sz="1100" dirty="0"/>
              <a:t>/73mfd</a:t>
            </a:r>
          </a:p>
          <a:p>
            <a:pPr algn="ctr"/>
            <a:r>
              <a:rPr lang="en-US" sz="1100" dirty="0" smtClean="0"/>
              <a:t>Courtesy of Australian Bureau of Statistics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347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success </a:t>
            </a:r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International Household Survey Network</a:t>
            </a:r>
          </a:p>
          <a:p>
            <a:pPr lvl="1"/>
            <a:r>
              <a:rPr lang="en-US" dirty="0" smtClean="0"/>
              <a:t>Rolled out DDI in developing countries around the globe</a:t>
            </a:r>
          </a:p>
          <a:p>
            <a:pPr lvl="1"/>
            <a:r>
              <a:rPr lang="en-US" dirty="0" smtClean="0"/>
              <a:t>Hundreds of surveys now documented, often with underlying data available over the web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://ihsn.org/adp/index.php?q=country-</a:t>
            </a:r>
            <a:r>
              <a:rPr lang="en-US" dirty="0" smtClean="0">
                <a:hlinkClick r:id="rId2"/>
              </a:rPr>
              <a:t>activities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Social Science Data archives</a:t>
            </a:r>
          </a:p>
          <a:p>
            <a:pPr lvl="1"/>
            <a:r>
              <a:rPr lang="en-US" dirty="0" smtClean="0"/>
              <a:t>Across Europe, North America, Australia, using DDI to capture and publish information on large data collections</a:t>
            </a:r>
          </a:p>
          <a:p>
            <a:pPr lvl="1"/>
            <a:r>
              <a:rPr lang="en-US" dirty="0" smtClean="0"/>
              <a:t>Thousands of surveys documented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http://www.cessda.org/accessing/catalogue/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http://nesstar.assda.edu.au/webview/</a:t>
            </a:r>
            <a:r>
              <a:rPr lang="en-US" dirty="0" smtClean="0">
                <a:hlinkClick r:id="rId4"/>
              </a:rPr>
              <a:t>index.jsp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hlinkClick r:id="rId5"/>
              </a:rPr>
              <a:t>http://www.openmetadata.org</a:t>
            </a:r>
            <a:endParaRPr lang="en-US" dirty="0" smtClean="0"/>
          </a:p>
          <a:p>
            <a:pPr lvl="2"/>
            <a:r>
              <a:rPr lang="en-US" dirty="0" smtClean="0"/>
              <a:t>Etc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5104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TNA PP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MTNA PP Theme.thmx</Template>
  <TotalTime>1855</TotalTime>
  <Words>1797</Words>
  <Application>Microsoft Macintosh PowerPoint</Application>
  <PresentationFormat>On-screen Show (4:3)</PresentationFormat>
  <Paragraphs>205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MTNA PP Theme</vt:lpstr>
      <vt:lpstr>PowerPoint Presentation</vt:lpstr>
      <vt:lpstr>Context</vt:lpstr>
      <vt:lpstr>PowerPoint Presentation</vt:lpstr>
      <vt:lpstr>Is there a magic bullet?</vt:lpstr>
      <vt:lpstr>Data Documentation Initiative (DDI)</vt:lpstr>
      <vt:lpstr>Statistical Data and Metadata Exchange Standard (SDMX)</vt:lpstr>
      <vt:lpstr>DDI + SDMX</vt:lpstr>
      <vt:lpstr>PowerPoint Presentation</vt:lpstr>
      <vt:lpstr>Selected success stories</vt:lpstr>
      <vt:lpstr>Selected success stories</vt:lpstr>
      <vt:lpstr>Selected success stories</vt:lpstr>
      <vt:lpstr>Ongoing efforts</vt:lpstr>
      <vt:lpstr>What’s the catch?</vt:lpstr>
      <vt:lpstr>Open Data Warning</vt:lpstr>
      <vt:lpstr>The data.gov use case</vt:lpstr>
      <vt:lpstr>Summary</vt:lpstr>
      <vt:lpstr>Thank you!</vt:lpstr>
      <vt:lpstr>References</vt:lpstr>
    </vt:vector>
  </TitlesOfParts>
  <Company>Metadata Technology North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Rahim</dc:creator>
  <cp:lastModifiedBy>Pascal Heus</cp:lastModifiedBy>
  <cp:revision>227</cp:revision>
  <cp:lastPrinted>2011-09-08T18:30:27Z</cp:lastPrinted>
  <dcterms:created xsi:type="dcterms:W3CDTF">2011-08-11T19:58:43Z</dcterms:created>
  <dcterms:modified xsi:type="dcterms:W3CDTF">2011-09-08T20:57:05Z</dcterms:modified>
</cp:coreProperties>
</file>