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0"/>
  </p:notesMasterIdLst>
  <p:handoutMasterIdLst>
    <p:handoutMasterId r:id="rId31"/>
  </p:handoutMasterIdLst>
  <p:sldIdLst>
    <p:sldId id="281" r:id="rId5"/>
    <p:sldId id="263" r:id="rId6"/>
    <p:sldId id="280" r:id="rId7"/>
    <p:sldId id="282" r:id="rId8"/>
    <p:sldId id="284" r:id="rId9"/>
    <p:sldId id="285" r:id="rId10"/>
    <p:sldId id="287" r:id="rId11"/>
    <p:sldId id="283" r:id="rId12"/>
    <p:sldId id="286" r:id="rId13"/>
    <p:sldId id="303" r:id="rId14"/>
    <p:sldId id="304" r:id="rId15"/>
    <p:sldId id="302" r:id="rId16"/>
    <p:sldId id="296" r:id="rId17"/>
    <p:sldId id="294" r:id="rId18"/>
    <p:sldId id="295" r:id="rId19"/>
    <p:sldId id="297" r:id="rId20"/>
    <p:sldId id="298" r:id="rId21"/>
    <p:sldId id="299" r:id="rId22"/>
    <p:sldId id="300" r:id="rId23"/>
    <p:sldId id="301" r:id="rId24"/>
    <p:sldId id="289" r:id="rId25"/>
    <p:sldId id="290" r:id="rId26"/>
    <p:sldId id="292" r:id="rId27"/>
    <p:sldId id="291" r:id="rId28"/>
    <p:sldId id="288" r:id="rId29"/>
  </p:sldIdLst>
  <p:sldSz cx="9144000" cy="6858000" type="screen4x3"/>
  <p:notesSz cx="6858000" cy="9144000"/>
  <p:defaultTextStyle>
    <a:defPPr>
      <a:defRPr lang="en-US"/>
    </a:defPPr>
    <a:lvl1pPr algn="l" rtl="0" fontAlgn="base">
      <a:spcBef>
        <a:spcPct val="0"/>
      </a:spcBef>
      <a:spcAft>
        <a:spcPct val="0"/>
      </a:spcAft>
      <a:defRPr sz="1400" kern="1200">
        <a:solidFill>
          <a:schemeClr val="bg1"/>
        </a:solidFill>
        <a:latin typeface="Arial Narrow" pitchFamily="34" charset="0"/>
        <a:ea typeface="+mn-ea"/>
        <a:cs typeface="+mn-cs"/>
      </a:defRPr>
    </a:lvl1pPr>
    <a:lvl2pPr marL="457200" algn="l" rtl="0" fontAlgn="base">
      <a:spcBef>
        <a:spcPct val="0"/>
      </a:spcBef>
      <a:spcAft>
        <a:spcPct val="0"/>
      </a:spcAft>
      <a:defRPr sz="1400" kern="1200">
        <a:solidFill>
          <a:schemeClr val="bg1"/>
        </a:solidFill>
        <a:latin typeface="Arial Narrow" pitchFamily="34" charset="0"/>
        <a:ea typeface="+mn-ea"/>
        <a:cs typeface="+mn-cs"/>
      </a:defRPr>
    </a:lvl2pPr>
    <a:lvl3pPr marL="914400" algn="l" rtl="0" fontAlgn="base">
      <a:spcBef>
        <a:spcPct val="0"/>
      </a:spcBef>
      <a:spcAft>
        <a:spcPct val="0"/>
      </a:spcAft>
      <a:defRPr sz="1400" kern="1200">
        <a:solidFill>
          <a:schemeClr val="bg1"/>
        </a:solidFill>
        <a:latin typeface="Arial Narrow" pitchFamily="34" charset="0"/>
        <a:ea typeface="+mn-ea"/>
        <a:cs typeface="+mn-cs"/>
      </a:defRPr>
    </a:lvl3pPr>
    <a:lvl4pPr marL="1371600" algn="l" rtl="0" fontAlgn="base">
      <a:spcBef>
        <a:spcPct val="0"/>
      </a:spcBef>
      <a:spcAft>
        <a:spcPct val="0"/>
      </a:spcAft>
      <a:defRPr sz="1400" kern="1200">
        <a:solidFill>
          <a:schemeClr val="bg1"/>
        </a:solidFill>
        <a:latin typeface="Arial Narrow" pitchFamily="34" charset="0"/>
        <a:ea typeface="+mn-ea"/>
        <a:cs typeface="+mn-cs"/>
      </a:defRPr>
    </a:lvl4pPr>
    <a:lvl5pPr marL="1828800" algn="l" rtl="0" fontAlgn="base">
      <a:spcBef>
        <a:spcPct val="0"/>
      </a:spcBef>
      <a:spcAft>
        <a:spcPct val="0"/>
      </a:spcAft>
      <a:defRPr sz="1400" kern="1200">
        <a:solidFill>
          <a:schemeClr val="bg1"/>
        </a:solidFill>
        <a:latin typeface="Arial Narrow" pitchFamily="34" charset="0"/>
        <a:ea typeface="+mn-ea"/>
        <a:cs typeface="+mn-cs"/>
      </a:defRPr>
    </a:lvl5pPr>
    <a:lvl6pPr marL="2286000" algn="l" defTabSz="914400" rtl="0" eaLnBrk="1" latinLnBrk="0" hangingPunct="1">
      <a:defRPr sz="1400" kern="1200">
        <a:solidFill>
          <a:schemeClr val="bg1"/>
        </a:solidFill>
        <a:latin typeface="Arial Narrow" pitchFamily="34" charset="0"/>
        <a:ea typeface="+mn-ea"/>
        <a:cs typeface="+mn-cs"/>
      </a:defRPr>
    </a:lvl6pPr>
    <a:lvl7pPr marL="2743200" algn="l" defTabSz="914400" rtl="0" eaLnBrk="1" latinLnBrk="0" hangingPunct="1">
      <a:defRPr sz="1400" kern="1200">
        <a:solidFill>
          <a:schemeClr val="bg1"/>
        </a:solidFill>
        <a:latin typeface="Arial Narrow" pitchFamily="34" charset="0"/>
        <a:ea typeface="+mn-ea"/>
        <a:cs typeface="+mn-cs"/>
      </a:defRPr>
    </a:lvl7pPr>
    <a:lvl8pPr marL="3200400" algn="l" defTabSz="914400" rtl="0" eaLnBrk="1" latinLnBrk="0" hangingPunct="1">
      <a:defRPr sz="1400" kern="1200">
        <a:solidFill>
          <a:schemeClr val="bg1"/>
        </a:solidFill>
        <a:latin typeface="Arial Narrow" pitchFamily="34" charset="0"/>
        <a:ea typeface="+mn-ea"/>
        <a:cs typeface="+mn-cs"/>
      </a:defRPr>
    </a:lvl8pPr>
    <a:lvl9pPr marL="3657600" algn="l" defTabSz="914400" rtl="0" eaLnBrk="1" latinLnBrk="0" hangingPunct="1">
      <a:defRPr sz="1400" kern="1200">
        <a:solidFill>
          <a:schemeClr val="bg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74" autoAdjust="0"/>
    <p:restoredTop sz="99451" autoAdjust="0"/>
  </p:normalViewPr>
  <p:slideViewPr>
    <p:cSldViewPr>
      <p:cViewPr>
        <p:scale>
          <a:sx n="66" d="100"/>
          <a:sy n="66" d="100"/>
        </p:scale>
        <p:origin x="-306" y="-126"/>
      </p:cViewPr>
      <p:guideLst>
        <p:guide orient="horz" pos="2160"/>
        <p:guide pos="2880"/>
      </p:guideLst>
    </p:cSldViewPr>
  </p:slideViewPr>
  <p:outlineViewPr>
    <p:cViewPr>
      <p:scale>
        <a:sx n="33" d="100"/>
        <a:sy n="33" d="100"/>
      </p:scale>
      <p:origin x="0" y="8454"/>
    </p:cViewPr>
  </p:outlineViewPr>
  <p:notesTextViewPr>
    <p:cViewPr>
      <p:scale>
        <a:sx n="75" d="100"/>
        <a:sy n="75"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614842-E034-4DF0-8D94-83AF8A6DE4EE}" type="datetimeFigureOut">
              <a:rPr lang="en-US" smtClean="0"/>
              <a:pPr/>
              <a:t>9/3/2011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9EA7FD-BCC7-4905-9679-CE545E1B718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pitchFamily="34" charset="0"/>
              </a:defRPr>
            </a:lvl1pPr>
          </a:lstStyle>
          <a:p>
            <a:pPr>
              <a:defRPr/>
            </a:pPr>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pitchFamily="34"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pitchFamily="34" charset="0"/>
              </a:defRPr>
            </a:lvl1pPr>
          </a:lstStyle>
          <a:p>
            <a:pPr>
              <a:defRPr/>
            </a:pPr>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pitchFamily="34" charset="0"/>
              </a:defRPr>
            </a:lvl1pPr>
          </a:lstStyle>
          <a:p>
            <a:pPr>
              <a:defRPr/>
            </a:pPr>
            <a:fld id="{3644ABCE-B19B-4B93-98EA-C8184C24725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Previous</a:t>
            </a:r>
            <a:r>
              <a:rPr lang="en-US" baseline="0" dirty="0" smtClean="0"/>
              <a:t> version of Westlaw – 40,000 databases, and you must figure out which one has your answer before running a search</a:t>
            </a:r>
            <a:endParaRPr lang="en-US" dirty="0"/>
          </a:p>
        </p:txBody>
      </p:sp>
      <p:sp>
        <p:nvSpPr>
          <p:cNvPr id="4" name="Slide Number Placeholder 3"/>
          <p:cNvSpPr>
            <a:spLocks noGrp="1"/>
          </p:cNvSpPr>
          <p:nvPr>
            <p:ph type="sldNum" sz="quarter" idx="10"/>
          </p:nvPr>
        </p:nvSpPr>
        <p:spPr/>
        <p:txBody>
          <a:bodyPr/>
          <a:lstStyle/>
          <a:p>
            <a:fld id="{19F277B5-AB41-4996-A61C-749756A93940}"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our new version, WestlawNext, the researcher just chooses a jurisdiction,</a:t>
            </a:r>
            <a:r>
              <a:rPr lang="en-US" baseline="0" dirty="0" smtClean="0"/>
              <a:t> like NY, or All Federal (or all jurisdictions if she wants), and we deliver everything that is relevant…</a:t>
            </a:r>
            <a:endParaRPr lang="en-US" dirty="0"/>
          </a:p>
        </p:txBody>
      </p:sp>
      <p:sp>
        <p:nvSpPr>
          <p:cNvPr id="4" name="Slide Number Placeholder 3"/>
          <p:cNvSpPr>
            <a:spLocks noGrp="1"/>
          </p:cNvSpPr>
          <p:nvPr>
            <p:ph type="sldNum" sz="quarter" idx="10"/>
          </p:nvPr>
        </p:nvSpPr>
        <p:spPr/>
        <p:txBody>
          <a:bodyPr/>
          <a:lstStyle/>
          <a:p>
            <a:fld id="{19F277B5-AB41-4996-A61C-749756A93940}"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all relevant documents</a:t>
            </a:r>
            <a:r>
              <a:rPr lang="en-US" baseline="0" dirty="0" smtClean="0"/>
              <a:t> listed on the left by type, with new ways to filter and sort</a:t>
            </a:r>
            <a:endParaRPr lang="en-US" dirty="0"/>
          </a:p>
        </p:txBody>
      </p:sp>
      <p:sp>
        <p:nvSpPr>
          <p:cNvPr id="4" name="Slide Number Placeholder 3"/>
          <p:cNvSpPr>
            <a:spLocks noGrp="1"/>
          </p:cNvSpPr>
          <p:nvPr>
            <p:ph type="sldNum" sz="quarter" idx="10"/>
          </p:nvPr>
        </p:nvSpPr>
        <p:spPr/>
        <p:txBody>
          <a:bodyPr/>
          <a:lstStyle/>
          <a:p>
            <a:fld id="{19F277B5-AB41-4996-A61C-749756A93940}"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Beyond simplifying</a:t>
            </a:r>
            <a:r>
              <a:rPr lang="en-US" baseline="0" dirty="0" smtClean="0"/>
              <a:t> the user experience in terms of database selection, the biggest change is how the engine works behind the scenes.</a:t>
            </a:r>
            <a:endParaRPr lang="en-US" dirty="0" smtClean="0"/>
          </a:p>
          <a:p>
            <a:endParaRPr lang="en-US" dirty="0" smtClean="0"/>
          </a:p>
          <a:p>
            <a:r>
              <a:rPr lang="en-US" dirty="0" smtClean="0"/>
              <a:t>Previous</a:t>
            </a:r>
            <a:r>
              <a:rPr lang="en-US" baseline="0" dirty="0" smtClean="0"/>
              <a:t> version of Westlaw had a literal search engine – just looked for documents that had your precise word.</a:t>
            </a:r>
          </a:p>
          <a:p>
            <a:endParaRPr lang="en-US" baseline="0" dirty="0" smtClean="0"/>
          </a:p>
          <a:p>
            <a:r>
              <a:rPr lang="en-US" baseline="0" dirty="0" smtClean="0"/>
              <a:t>	However, there are many cases in NJ that are about whistleblower law but don’t use the term whistleblower</a:t>
            </a:r>
          </a:p>
          <a:p>
            <a:r>
              <a:rPr lang="en-US" baseline="0" dirty="0" smtClean="0"/>
              <a:t>	Also, there are many cases that make a passing reference to a whistleblower issue but aren’t really about that.</a:t>
            </a:r>
            <a:endParaRPr lang="en-US" dirty="0"/>
          </a:p>
        </p:txBody>
      </p:sp>
      <p:sp>
        <p:nvSpPr>
          <p:cNvPr id="4" name="Slide Number Placeholder 3"/>
          <p:cNvSpPr>
            <a:spLocks noGrp="1"/>
          </p:cNvSpPr>
          <p:nvPr>
            <p:ph type="sldNum" sz="quarter" idx="10"/>
          </p:nvPr>
        </p:nvSpPr>
        <p:spPr/>
        <p:txBody>
          <a:bodyPr/>
          <a:lstStyle/>
          <a:p>
            <a:fld id="{19F277B5-AB41-4996-A61C-749756A93940}"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version of Westlaw, WestlawNext, leverages relationships</a:t>
            </a:r>
            <a:r>
              <a:rPr lang="en-US" baseline="0" dirty="0" smtClean="0"/>
              <a:t> between documents to move beyond literal terminology to deliver what is needed.</a:t>
            </a:r>
          </a:p>
          <a:p>
            <a:endParaRPr lang="en-US" baseline="0" dirty="0" smtClean="0"/>
          </a:p>
          <a:p>
            <a:r>
              <a:rPr lang="en-US" baseline="0" dirty="0" smtClean="0"/>
              <a:t>In NJ, the state’s whistleblower statute is called the Conscientious Employee Protection Act and never uses the term whistleblower at all.  WestlawNext makes the connection between what the user asks for and what the user wants.</a:t>
            </a:r>
            <a:endParaRPr lang="en-US" dirty="0"/>
          </a:p>
        </p:txBody>
      </p:sp>
      <p:sp>
        <p:nvSpPr>
          <p:cNvPr id="4" name="Slide Number Placeholder 3"/>
          <p:cNvSpPr>
            <a:spLocks noGrp="1"/>
          </p:cNvSpPr>
          <p:nvPr>
            <p:ph type="sldNum" sz="quarter" idx="10"/>
          </p:nvPr>
        </p:nvSpPr>
        <p:spPr/>
        <p:txBody>
          <a:bodyPr/>
          <a:lstStyle/>
          <a:p>
            <a:fld id="{19F277B5-AB41-4996-A61C-749756A93940}"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 of this is dramatic.  We tested</a:t>
            </a:r>
            <a:r>
              <a:rPr lang="en-US" baseline="0" dirty="0" smtClean="0"/>
              <a:t> </a:t>
            </a:r>
            <a:r>
              <a:rPr lang="en-US" dirty="0" smtClean="0"/>
              <a:t>5 legal research problems with 100 attorneys, and</a:t>
            </a:r>
            <a:r>
              <a:rPr lang="en-US" baseline="0" dirty="0" smtClean="0"/>
              <a:t> those who used WLN completed the problems almost 3 times faster (64% faster).</a:t>
            </a:r>
            <a:endParaRPr lang="en-US" dirty="0"/>
          </a:p>
        </p:txBody>
      </p:sp>
      <p:sp>
        <p:nvSpPr>
          <p:cNvPr id="4" name="Slide Number Placeholder 3"/>
          <p:cNvSpPr>
            <a:spLocks noGrp="1"/>
          </p:cNvSpPr>
          <p:nvPr>
            <p:ph type="sldNum" sz="quarter" idx="10"/>
          </p:nvPr>
        </p:nvSpPr>
        <p:spPr/>
        <p:txBody>
          <a:bodyPr/>
          <a:lstStyle/>
          <a:p>
            <a:fld id="{19F277B5-AB41-4996-A61C-749756A93940}"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big change from a decade ago is that we now have to have these great, super-fast experiences available wherever our customers are, so we’ve optimized the legal research and reading experience for smart phones, </a:t>
            </a:r>
            <a:r>
              <a:rPr lang="en-US" baseline="0" dirty="0" err="1" smtClean="0"/>
              <a:t>eReaders</a:t>
            </a:r>
            <a:r>
              <a:rPr lang="en-US" baseline="0" dirty="0" smtClean="0"/>
              <a:t>, and tablet devices.</a:t>
            </a:r>
            <a:endParaRPr lang="en-US" dirty="0"/>
          </a:p>
        </p:txBody>
      </p:sp>
      <p:sp>
        <p:nvSpPr>
          <p:cNvPr id="4" name="Slide Number Placeholder 3"/>
          <p:cNvSpPr>
            <a:spLocks noGrp="1"/>
          </p:cNvSpPr>
          <p:nvPr>
            <p:ph type="sldNum" sz="quarter" idx="10"/>
          </p:nvPr>
        </p:nvSpPr>
        <p:spPr/>
        <p:txBody>
          <a:bodyPr/>
          <a:lstStyle/>
          <a:p>
            <a:pPr>
              <a:defRPr/>
            </a:pPr>
            <a:fld id="{C46E0F57-D86E-4857-A2A6-589EFA8AC8F8}"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xmlns="" val="1387325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Char char="•"/>
              <a:tabLst/>
              <a:defRPr/>
            </a:pPr>
            <a:r>
              <a:rPr lang="en-US" dirty="0" smtClean="0">
                <a:solidFill>
                  <a:srgbClr val="4B4B4B"/>
                </a:solidFill>
                <a:latin typeface="Arial" charset="0"/>
                <a:cs typeface="Arial" charset="0"/>
                <a:sym typeface="Arial" charset="0"/>
              </a:rPr>
              <a:t>To better</a:t>
            </a:r>
            <a:r>
              <a:rPr lang="en-US" baseline="0" dirty="0" smtClean="0">
                <a:solidFill>
                  <a:srgbClr val="4B4B4B"/>
                </a:solidFill>
                <a:latin typeface="Arial" charset="0"/>
                <a:cs typeface="Arial" charset="0"/>
                <a:sym typeface="Arial" charset="0"/>
              </a:rPr>
              <a:t> understand the massive quantity of data we help make sense of daily for the customers and millions of lives they impact, here’s a high level overview of our business.</a:t>
            </a:r>
          </a:p>
          <a:p>
            <a:pPr marL="0" marR="0" indent="0" algn="l" defTabSz="914400" rtl="0" eaLnBrk="1" fontAlgn="base" latinLnBrk="0" hangingPunct="1">
              <a:lnSpc>
                <a:spcPct val="100000"/>
              </a:lnSpc>
              <a:spcBef>
                <a:spcPts val="425"/>
              </a:spcBef>
              <a:spcAft>
                <a:spcPct val="0"/>
              </a:spcAft>
              <a:buClrTx/>
              <a:buSzTx/>
              <a:buFont typeface="Arial" pitchFamily="34" charset="0"/>
              <a:buChar char="•"/>
              <a:tabLst/>
              <a:defRPr/>
            </a:pPr>
            <a:r>
              <a:rPr lang="en-US" dirty="0" smtClean="0">
                <a:solidFill>
                  <a:srgbClr val="4B4B4B"/>
                </a:solidFill>
                <a:latin typeface="Arial" charset="0"/>
                <a:cs typeface="Arial" charset="0"/>
                <a:sym typeface="Arial" charset="0"/>
              </a:rPr>
              <a:t>Thomson Reuters delivers information to</a:t>
            </a:r>
            <a:r>
              <a:rPr lang="en-US" sz="1200" dirty="0" smtClean="0">
                <a:solidFill>
                  <a:schemeClr val="tx1">
                    <a:lumMod val="75000"/>
                  </a:schemeClr>
                </a:solidFill>
                <a:latin typeface="Arial" pitchFamily="34" charset="0"/>
                <a:cs typeface="Arial" pitchFamily="34" charset="0"/>
              </a:rPr>
              <a:t> customers through offices in more than 300 cities in more than 100 countries. </a:t>
            </a:r>
            <a:endParaRPr lang="en-US" sz="1200" baseline="0" dirty="0" smtClean="0">
              <a:solidFill>
                <a:schemeClr val="tx1">
                  <a:lumMod val="75000"/>
                </a:schemeClr>
              </a:solidFill>
              <a:latin typeface="Arial" pitchFamily="34" charset="0"/>
              <a:cs typeface="Arial" pitchFamily="34" charset="0"/>
            </a:endParaRPr>
          </a:p>
          <a:p>
            <a:pPr marL="0" marR="0" indent="0" algn="l" defTabSz="914400" rtl="0" eaLnBrk="1" fontAlgn="base" latinLnBrk="0" hangingPunct="1">
              <a:lnSpc>
                <a:spcPct val="100000"/>
              </a:lnSpc>
              <a:spcBef>
                <a:spcPts val="425"/>
              </a:spcBef>
              <a:spcAft>
                <a:spcPct val="0"/>
              </a:spcAft>
              <a:buClrTx/>
              <a:buSzTx/>
              <a:buFont typeface="Arial" pitchFamily="34" charset="0"/>
              <a:buChar char="•"/>
              <a:tabLst/>
              <a:defRPr/>
            </a:pPr>
            <a:r>
              <a:rPr lang="en-US" sz="1200" dirty="0" smtClean="0">
                <a:solidFill>
                  <a:schemeClr val="tx1">
                    <a:lumMod val="75000"/>
                  </a:schemeClr>
                </a:solidFill>
                <a:latin typeface="Arial" pitchFamily="34" charset="0"/>
                <a:cs typeface="Arial" pitchFamily="34" charset="0"/>
              </a:rPr>
              <a:t>We deliver critical information to leading decision makers in the financial, legal, tax and accounting, healthcare and science and media markets, powered by the world's most trusted news organization.</a:t>
            </a:r>
          </a:p>
          <a:p>
            <a:endParaRPr lang="en-US" sz="1200" i="1" dirty="0" smtClean="0">
              <a:solidFill>
                <a:schemeClr val="tx1">
                  <a:lumMod val="75000"/>
                </a:schemeClr>
              </a:solidFill>
              <a:latin typeface="Arial" pitchFamily="34" charset="0"/>
              <a:cs typeface="Arial" pitchFamily="34" charset="0"/>
            </a:endParaRPr>
          </a:p>
          <a:p>
            <a:r>
              <a:rPr lang="en-US" sz="1200" i="1" dirty="0" smtClean="0">
                <a:solidFill>
                  <a:schemeClr val="tx1">
                    <a:lumMod val="75000"/>
                  </a:schemeClr>
                </a:solidFill>
                <a:latin typeface="Arial" pitchFamily="34" charset="0"/>
                <a:cs typeface="Arial" pitchFamily="34" charset="0"/>
              </a:rPr>
              <a:t>The scale of customers are vast across each business division as is the data to support them.</a:t>
            </a:r>
            <a:endParaRPr lang="en-US" sz="1050" i="1" dirty="0" smtClean="0"/>
          </a:p>
          <a:p>
            <a:pPr marL="0" marR="0" indent="0" algn="l" defTabSz="914400" rtl="0" eaLnBrk="1" fontAlgn="base" latinLnBrk="0" hangingPunct="1">
              <a:lnSpc>
                <a:spcPct val="100000"/>
              </a:lnSpc>
              <a:spcBef>
                <a:spcPts val="425"/>
              </a:spcBef>
              <a:spcAft>
                <a:spcPct val="0"/>
              </a:spcAft>
              <a:buClrTx/>
              <a:buSzTx/>
              <a:buFont typeface="Arial" pitchFamily="34" charset="0"/>
              <a:buChar char="•"/>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solidFill>
            <a:srgbClr val="FFFFFF"/>
          </a:solidFill>
          <a:ln/>
        </p:spPr>
      </p:sp>
      <p:sp>
        <p:nvSpPr>
          <p:cNvPr id="23555"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ts val="425"/>
              </a:spcBef>
              <a:spcAft>
                <a:spcPct val="0"/>
              </a:spcAft>
              <a:buClrTx/>
              <a:buSzTx/>
              <a:buFont typeface="Arial" pitchFamily="34" charset="0"/>
              <a:buNone/>
              <a:tabLst/>
              <a:defRPr/>
            </a:pPr>
            <a:endParaRPr lang="en-US" sz="1200" dirty="0" smtClean="0">
              <a:solidFill>
                <a:schemeClr val="tx1">
                  <a:lumMod val="75000"/>
                </a:schemeClr>
              </a:solidFill>
              <a:latin typeface="Arial" pitchFamily="34" charset="0"/>
              <a:cs typeface="Arial" pitchFamily="34" charset="0"/>
            </a:endParaRPr>
          </a:p>
          <a:p>
            <a:pPr eaLnBrk="1" hangingPunct="1">
              <a:spcBef>
                <a:spcPts val="425"/>
              </a:spcBef>
            </a:pPr>
            <a:endParaRPr lang="en-US" dirty="0" smtClean="0">
              <a:solidFill>
                <a:srgbClr val="4B4B4B"/>
              </a:solidFill>
              <a:latin typeface="Arial" charset="0"/>
              <a:cs typeface="Arial" charset="0"/>
              <a:sym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en-US" sz="1800" dirty="0">
              <a:solidFill>
                <a:schemeClr val="tx1"/>
              </a:solidFill>
              <a:latin typeface="Arial" pitchFamily="34" charset="0"/>
            </a:endParaRPr>
          </a:p>
        </p:txBody>
      </p:sp>
      <p:pic>
        <p:nvPicPr>
          <p:cNvPr id="6"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smtClean="0"/>
              <a:t>Click to edit Master title style</a:t>
            </a:r>
            <a:endParaRPr lang="en-US"/>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smtClean="0"/>
              <a:t>Click to edit Master subtitle style</a:t>
            </a:r>
            <a:endParaRPr lang="en-US"/>
          </a:p>
        </p:txBody>
      </p:sp>
      <p:pic>
        <p:nvPicPr>
          <p:cNvPr id="7" name="Picture 5" descr="RTX5YO_120dpi.jpg"/>
          <p:cNvPicPr>
            <a:picLocks noChangeAspect="1"/>
          </p:cNvPicPr>
          <p:nvPr userDrawn="1"/>
        </p:nvPicPr>
        <p:blipFill>
          <a:blip r:embed="rId3" cstate="print"/>
          <a:srcRect t="49597"/>
          <a:stretch>
            <a:fillRect/>
          </a:stretch>
        </p:blipFill>
        <p:spPr bwMode="auto">
          <a:xfrm>
            <a:off x="242888" y="228600"/>
            <a:ext cx="8728075" cy="3175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fld id="{CF193ABB-7255-402D-B947-369F184A646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fld id="{546F45FF-8906-4BA3-B52F-4D86C2D34F9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fld id="{1F39A7FA-AEFA-4C4C-B575-966F0FCF17F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fld id="{0C4EAAE8-77C7-48BC-9D35-8C3BA9B3989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pPr>
              <a:defRPr/>
            </a:pPr>
            <a:fld id="{426B3F0F-008F-44C4-9F5E-75C21A48D13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5"/>
          <p:cNvSpPr>
            <a:spLocks noGrp="1" noChangeArrowheads="1"/>
          </p:cNvSpPr>
          <p:nvPr>
            <p:ph type="sldNum" sz="quarter" idx="11"/>
          </p:nvPr>
        </p:nvSpPr>
        <p:spPr>
          <a:ln/>
        </p:spPr>
        <p:txBody>
          <a:bodyPr/>
          <a:lstStyle>
            <a:lvl1pPr>
              <a:defRPr/>
            </a:lvl1pPr>
          </a:lstStyle>
          <a:p>
            <a:pPr>
              <a:defRPr/>
            </a:pPr>
            <a:fld id="{FA0D9D45-5FB9-43E1-B058-2E9ADE0D9D3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5"/>
          <p:cNvSpPr>
            <a:spLocks noGrp="1" noChangeArrowheads="1"/>
          </p:cNvSpPr>
          <p:nvPr>
            <p:ph type="sldNum" sz="quarter" idx="11"/>
          </p:nvPr>
        </p:nvSpPr>
        <p:spPr>
          <a:ln/>
        </p:spPr>
        <p:txBody>
          <a:bodyPr/>
          <a:lstStyle>
            <a:lvl1pPr>
              <a:defRPr/>
            </a:lvl1pPr>
          </a:lstStyle>
          <a:p>
            <a:pPr>
              <a:defRPr/>
            </a:pPr>
            <a:fld id="{B000DEE0-3633-4BFA-8F50-5F6AB699CE2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5"/>
          <p:cNvSpPr>
            <a:spLocks noGrp="1" noChangeArrowheads="1"/>
          </p:cNvSpPr>
          <p:nvPr>
            <p:ph type="sldNum" sz="quarter" idx="11"/>
          </p:nvPr>
        </p:nvSpPr>
        <p:spPr>
          <a:ln/>
        </p:spPr>
        <p:txBody>
          <a:bodyPr/>
          <a:lstStyle>
            <a:lvl1pPr>
              <a:defRPr/>
            </a:lvl1pPr>
          </a:lstStyle>
          <a:p>
            <a:pPr>
              <a:defRPr/>
            </a:pPr>
            <a:fld id="{5B825368-82BF-4786-B9A4-7B3DFF5FD49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pPr>
              <a:defRPr/>
            </a:pPr>
            <a:fld id="{F6DD87F7-1055-4C94-BB7A-A24EC2A73A7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pPr>
              <a:defRPr/>
            </a:pPr>
            <a:fld id="{8C6734BF-DA2A-44B4-8690-D3B64C88D59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US" sz="2400" dirty="0">
              <a:solidFill>
                <a:schemeClr val="tx1"/>
              </a:solidFill>
              <a:latin typeface="Arial" pitchFamily="34" charset="0"/>
            </a:endParaRPr>
          </a:p>
        </p:txBody>
      </p:sp>
      <p:pic>
        <p:nvPicPr>
          <p:cNvPr id="1027" name="Picture 3" descr="TR_SlideLogo_BW600"/>
          <p:cNvPicPr>
            <a:picLocks noChangeAspect="1" noChangeArrowheads="1"/>
          </p:cNvPicPr>
          <p:nvPr/>
        </p:nvPicPr>
        <p:blipFill>
          <a:blip r:embed="rId13"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chemeClr val="bg1"/>
                </a:solidFill>
                <a:latin typeface="Arial" pitchFamily="34" charset="0"/>
              </a:defRPr>
            </a:lvl1pPr>
          </a:lstStyle>
          <a:p>
            <a:pPr>
              <a:defRPr/>
            </a:pPr>
            <a:endParaRPr lang="en-US" dirty="0"/>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1"/>
                </a:solidFill>
                <a:latin typeface="Arial" pitchFamily="34" charset="0"/>
              </a:defRPr>
            </a:lvl1pPr>
          </a:lstStyle>
          <a:p>
            <a:pPr>
              <a:defRPr/>
            </a:pPr>
            <a:fld id="{AAABF777-465D-4AEA-9AF9-CEBB367E064F}" type="slidenum">
              <a:rPr lang="en-US"/>
              <a:pPr>
                <a:defRPr/>
              </a:pPr>
              <a:t>‹#›</a:t>
            </a:fld>
            <a:endParaRPr lang="en-US" dirty="0"/>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8" descr="slideMaster_Logo600"/>
          <p:cNvPicPr>
            <a:picLocks noChangeAspect="1" noChangeArrowheads="1"/>
          </p:cNvPicPr>
          <p:nvPr/>
        </p:nvPicPr>
        <p:blipFill>
          <a:blip r:embed="rId14" cstate="print"/>
          <a:srcRect/>
          <a:stretch>
            <a:fillRect/>
          </a:stretch>
        </p:blipFill>
        <p:spPr bwMode="hidden">
          <a:xfrm>
            <a:off x="371475" y="6323013"/>
            <a:ext cx="1644650" cy="528637"/>
          </a:xfrm>
          <a:prstGeom prst="rect">
            <a:avLst/>
          </a:prstGeom>
          <a:noFill/>
          <a:ln w="9525">
            <a:noFill/>
            <a:miter lim="800000"/>
            <a:headEnd/>
            <a:tailEnd/>
          </a:ln>
        </p:spPr>
      </p:pic>
      <p:sp>
        <p:nvSpPr>
          <p:cNvPr id="15369"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en-US" sz="1800" dirty="0">
              <a:solidFill>
                <a:schemeClr val="tx1"/>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Lst>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eaLnBrk="1" fontAlgn="base" hangingPunct="1">
        <a:lnSpc>
          <a:spcPct val="90000"/>
        </a:lnSpc>
        <a:spcBef>
          <a:spcPct val="0"/>
        </a:spcBef>
        <a:spcAft>
          <a:spcPct val="0"/>
        </a:spcAft>
        <a:defRPr sz="2800">
          <a:solidFill>
            <a:schemeClr val="tx2"/>
          </a:solidFill>
          <a:latin typeface="Arial" pitchFamily="34" charset="0"/>
        </a:defRPr>
      </a:lvl6pPr>
      <a:lvl7pPr marL="914400" algn="l" rtl="0" eaLnBrk="1" fontAlgn="base" hangingPunct="1">
        <a:lnSpc>
          <a:spcPct val="90000"/>
        </a:lnSpc>
        <a:spcBef>
          <a:spcPct val="0"/>
        </a:spcBef>
        <a:spcAft>
          <a:spcPct val="0"/>
        </a:spcAft>
        <a:defRPr sz="2800">
          <a:solidFill>
            <a:schemeClr val="tx2"/>
          </a:solidFill>
          <a:latin typeface="Arial" pitchFamily="34" charset="0"/>
        </a:defRPr>
      </a:lvl7pPr>
      <a:lvl8pPr marL="1371600" algn="l" rtl="0" eaLnBrk="1" fontAlgn="base" hangingPunct="1">
        <a:lnSpc>
          <a:spcPct val="90000"/>
        </a:lnSpc>
        <a:spcBef>
          <a:spcPct val="0"/>
        </a:spcBef>
        <a:spcAft>
          <a:spcPct val="0"/>
        </a:spcAft>
        <a:defRPr sz="2800">
          <a:solidFill>
            <a:schemeClr val="tx2"/>
          </a:solidFill>
          <a:latin typeface="Arial" pitchFamily="34" charset="0"/>
        </a:defRPr>
      </a:lvl8pPr>
      <a:lvl9pPr marL="1828800" algn="l" rtl="0" eaLnBrk="1" fontAlgn="base" hangingPunct="1">
        <a:lnSpc>
          <a:spcPct val="90000"/>
        </a:lnSpc>
        <a:spcBef>
          <a:spcPct val="0"/>
        </a:spcBef>
        <a:spcAft>
          <a:spcPct val="0"/>
        </a:spcAft>
        <a:defRPr sz="2800">
          <a:solidFill>
            <a:schemeClr val="tx2"/>
          </a:solidFill>
          <a:latin typeface="Arial" pitchFamily="34"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Fishing_REUTERS_Desmond Boylan.jpg"/>
          <p:cNvPicPr>
            <a:picLocks noChangeAspect="1"/>
          </p:cNvPicPr>
          <p:nvPr/>
        </p:nvPicPr>
        <p:blipFill>
          <a:blip r:embed="rId3" cstate="print"/>
          <a:srcRect l="6014" r="6557"/>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7096" r="8489"/>
          <a:stretch>
            <a:fillRect/>
          </a:stretch>
        </p:blipFill>
        <p:spPr bwMode="auto">
          <a:xfrm>
            <a:off x="0" y="914400"/>
            <a:ext cx="91440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5967" r="4526"/>
          <a:stretch>
            <a:fillRect/>
          </a:stretch>
        </p:blipFill>
        <p:spPr bwMode="auto">
          <a:xfrm>
            <a:off x="0" y="838200"/>
            <a:ext cx="9144000" cy="4948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3107" b="368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home_before_after6.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315" name="TextBox 4"/>
          <p:cNvSpPr txBox="1">
            <a:spLocks noChangeArrowheads="1"/>
          </p:cNvSpPr>
          <p:nvPr/>
        </p:nvSpPr>
        <p:spPr bwMode="auto">
          <a:xfrm>
            <a:off x="3154363" y="6188075"/>
            <a:ext cx="5071196" cy="32316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500" dirty="0" smtClean="0">
                <a:solidFill>
                  <a:srgbClr val="F99522"/>
                </a:solidFill>
                <a:latin typeface="Arial" charset="0"/>
                <a:ea typeface="ＭＳ Ｐゴシック" charset="-128"/>
                <a:cs typeface="Arial" charset="0"/>
              </a:rPr>
              <a:t>BIG SUCCESS</a:t>
            </a:r>
            <a:r>
              <a:rPr lang="en-US" sz="1500" dirty="0" smtClean="0">
                <a:solidFill>
                  <a:srgbClr val="FFFFFF"/>
                </a:solidFill>
                <a:latin typeface="Arial" charset="0"/>
                <a:ea typeface="ＭＳ Ｐゴシック" charset="-128"/>
                <a:cs typeface="Arial" charset="0"/>
              </a:rPr>
              <a:t>  Attorneys complete research 64% faster!</a:t>
            </a:r>
          </a:p>
        </p:txBody>
      </p:sp>
      <p:sp>
        <p:nvSpPr>
          <p:cNvPr id="13316" name="TextBox 5"/>
          <p:cNvSpPr txBox="1">
            <a:spLocks noChangeArrowheads="1"/>
          </p:cNvSpPr>
          <p:nvPr/>
        </p:nvSpPr>
        <p:spPr bwMode="auto">
          <a:xfrm>
            <a:off x="3657600" y="457200"/>
            <a:ext cx="4572000" cy="369888"/>
          </a:xfrm>
          <a:prstGeom prst="rect">
            <a:avLst/>
          </a:prstGeom>
          <a:noFill/>
          <a:ln w="9525">
            <a:noFill/>
            <a:miter lim="800000"/>
            <a:headEnd/>
            <a:tailEnd/>
          </a:ln>
        </p:spPr>
        <p:txBody>
          <a:bodyPr>
            <a:spAutoFit/>
          </a:bodyPr>
          <a:lstStyle/>
          <a:p>
            <a:pPr defTabSz="457200" fontAlgn="base">
              <a:spcBef>
                <a:spcPct val="0"/>
              </a:spcBef>
              <a:spcAft>
                <a:spcPts val="1200"/>
              </a:spcAft>
              <a:buFont typeface="Arial" charset="0"/>
              <a:buChar char="•"/>
            </a:pPr>
            <a:r>
              <a:rPr lang="en-US" smtClean="0">
                <a:solidFill>
                  <a:prstClr val="white"/>
                </a:solidFill>
                <a:latin typeface="Arial" charset="0"/>
                <a:ea typeface="ＭＳ Ｐゴシック" charset="-128"/>
                <a:cs typeface="Arial" charset="0"/>
              </a:rPr>
              <a:t>  Best search engine for law</a:t>
            </a:r>
          </a:p>
        </p:txBody>
      </p:sp>
      <p:sp>
        <p:nvSpPr>
          <p:cNvPr id="13317" name="TextBox 8"/>
          <p:cNvSpPr txBox="1">
            <a:spLocks noChangeArrowheads="1"/>
          </p:cNvSpPr>
          <p:nvPr/>
        </p:nvSpPr>
        <p:spPr bwMode="auto">
          <a:xfrm>
            <a:off x="3657600" y="979488"/>
            <a:ext cx="4572000" cy="368300"/>
          </a:xfrm>
          <a:prstGeom prst="rect">
            <a:avLst/>
          </a:prstGeom>
          <a:noFill/>
          <a:ln w="9525">
            <a:noFill/>
            <a:miter lim="800000"/>
            <a:headEnd/>
            <a:tailEnd/>
          </a:ln>
        </p:spPr>
        <p:txBody>
          <a:bodyPr>
            <a:spAutoFit/>
          </a:bodyPr>
          <a:lstStyle/>
          <a:p>
            <a:pPr defTabSz="457200" fontAlgn="base">
              <a:spcBef>
                <a:spcPct val="0"/>
              </a:spcBef>
              <a:spcAft>
                <a:spcPts val="1200"/>
              </a:spcAft>
              <a:buFont typeface="Arial" charset="0"/>
              <a:buChar char="•"/>
            </a:pPr>
            <a:r>
              <a:rPr lang="en-US" dirty="0" smtClean="0">
                <a:solidFill>
                  <a:prstClr val="white"/>
                </a:solidFill>
                <a:latin typeface="Arial" charset="0"/>
                <a:ea typeface="ＭＳ Ｐゴシック" charset="-128"/>
                <a:cs typeface="Arial" charset="0"/>
              </a:rPr>
              <a:t>  Community insights</a:t>
            </a:r>
          </a:p>
        </p:txBody>
      </p:sp>
      <p:sp>
        <p:nvSpPr>
          <p:cNvPr id="13318" name="TextBox 9"/>
          <p:cNvSpPr txBox="1">
            <a:spLocks noChangeArrowheads="1"/>
          </p:cNvSpPr>
          <p:nvPr/>
        </p:nvSpPr>
        <p:spPr bwMode="auto">
          <a:xfrm>
            <a:off x="3657600" y="1490663"/>
            <a:ext cx="4572000" cy="369887"/>
          </a:xfrm>
          <a:prstGeom prst="rect">
            <a:avLst/>
          </a:prstGeom>
          <a:noFill/>
          <a:ln w="9525">
            <a:noFill/>
            <a:miter lim="800000"/>
            <a:headEnd/>
            <a:tailEnd/>
          </a:ln>
        </p:spPr>
        <p:txBody>
          <a:bodyPr>
            <a:spAutoFit/>
          </a:bodyPr>
          <a:lstStyle/>
          <a:p>
            <a:pPr defTabSz="457200" fontAlgn="base">
              <a:spcBef>
                <a:spcPct val="0"/>
              </a:spcBef>
              <a:spcAft>
                <a:spcPts val="1200"/>
              </a:spcAft>
              <a:buFont typeface="Arial" charset="0"/>
              <a:buChar char="•"/>
            </a:pPr>
            <a:r>
              <a:rPr lang="en-US" smtClean="0">
                <a:solidFill>
                  <a:prstClr val="white"/>
                </a:solidFill>
                <a:latin typeface="Arial" charset="0"/>
                <a:ea typeface="ＭＳ Ｐゴシック" charset="-128"/>
                <a:cs typeface="Arial" charset="0"/>
              </a:rPr>
              <a:t>  Optimized research workflow</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3.bmp"/>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_A_homepage.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20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3.bmp"/>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4.bmp"/>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6.bmp"/>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Rectangle 8"/>
          <p:cNvSpPr>
            <a:spLocks noGrp="1" noChangeArrowheads="1"/>
          </p:cNvSpPr>
          <p:nvPr>
            <p:ph type="title"/>
          </p:nvPr>
        </p:nvSpPr>
        <p:spPr bwMode="auto">
          <a:xfrm>
            <a:off x="838200" y="685800"/>
            <a:ext cx="7445375" cy="625475"/>
          </a:xfrm>
          <a:noFill/>
          <a:ln>
            <a:miter lim="800000"/>
            <a:headEnd/>
            <a:tailEnd/>
          </a:ln>
        </p:spPr>
        <p:txBody>
          <a:bodyPr vert="horz" wrap="square" lIns="0" tIns="0" rIns="0" bIns="0" numCol="1" anchor="b" anchorCtr="0" compatLnSpc="1">
            <a:prstTxWarp prst="textNoShape">
              <a:avLst/>
            </a:prstTxWarp>
          </a:bodyPr>
          <a:lstStyle/>
          <a:p>
            <a:pPr eaLnBrk="1" hangingPunct="1"/>
            <a:r>
              <a:rPr lang="en-US" dirty="0" smtClean="0"/>
              <a:t>About Thomson Reuters</a:t>
            </a:r>
          </a:p>
        </p:txBody>
      </p:sp>
      <p:sp>
        <p:nvSpPr>
          <p:cNvPr id="29" name="Slide Number Placeholder 3"/>
          <p:cNvSpPr>
            <a:spLocks noGrp="1"/>
          </p:cNvSpPr>
          <p:nvPr>
            <p:ph type="sldNum" sz="quarter" idx="10"/>
          </p:nvPr>
        </p:nvSpPr>
        <p:spPr>
          <a:xfrm>
            <a:off x="6781801" y="2749839"/>
            <a:ext cx="2273246" cy="695325"/>
          </a:xfrm>
        </p:spPr>
        <p:txBody>
          <a:bodyPr/>
          <a:lstStyle/>
          <a:p>
            <a:pPr>
              <a:defRPr/>
            </a:pPr>
            <a:fld id="{77BEAB0F-DF2C-4138-BFFA-06558F2A383D}" type="slidenum">
              <a:rPr lang="en-US" sz="1400"/>
              <a:pPr>
                <a:defRPr/>
              </a:pPr>
              <a:t>2</a:t>
            </a:fld>
            <a:endParaRPr lang="en-US" sz="1400" dirty="0"/>
          </a:p>
        </p:txBody>
      </p:sp>
      <p:sp>
        <p:nvSpPr>
          <p:cNvPr id="8196" name="Rectangle 2"/>
          <p:cNvSpPr>
            <a:spLocks/>
          </p:cNvSpPr>
          <p:nvPr/>
        </p:nvSpPr>
        <p:spPr bwMode="auto">
          <a:xfrm>
            <a:off x="838200" y="2362200"/>
            <a:ext cx="3810000" cy="3962400"/>
          </a:xfrm>
          <a:prstGeom prst="rect">
            <a:avLst/>
          </a:prstGeom>
          <a:solidFill>
            <a:srgbClr val="E6E6E6"/>
          </a:solidFill>
          <a:ln w="25400">
            <a:noFill/>
            <a:miter lim="800000"/>
            <a:headEnd/>
            <a:tailEnd/>
          </a:ln>
        </p:spPr>
        <p:txBody>
          <a:bodyPr lIns="0" tIns="0" rIns="0" bIns="0"/>
          <a:lstStyle/>
          <a:p>
            <a:endParaRPr lang="en-US" dirty="0"/>
          </a:p>
        </p:txBody>
      </p:sp>
      <p:sp>
        <p:nvSpPr>
          <p:cNvPr id="8197" name="Rectangle 3"/>
          <p:cNvSpPr>
            <a:spLocks/>
          </p:cNvSpPr>
          <p:nvPr/>
        </p:nvSpPr>
        <p:spPr bwMode="auto">
          <a:xfrm>
            <a:off x="838200" y="2170112"/>
            <a:ext cx="3810000" cy="535427"/>
          </a:xfrm>
          <a:prstGeom prst="rect">
            <a:avLst/>
          </a:prstGeom>
          <a:solidFill>
            <a:schemeClr val="accent1"/>
          </a:solidFill>
          <a:ln w="25400">
            <a:noFill/>
            <a:miter lim="800000"/>
            <a:headEnd/>
            <a:tailEnd/>
          </a:ln>
        </p:spPr>
        <p:txBody>
          <a:bodyPr lIns="0" tIns="0" rIns="0" bIns="0"/>
          <a:lstStyle/>
          <a:p>
            <a:endParaRPr lang="en-US" dirty="0"/>
          </a:p>
        </p:txBody>
      </p:sp>
      <p:sp>
        <p:nvSpPr>
          <p:cNvPr id="8203" name="Rectangle 11"/>
          <p:cNvSpPr>
            <a:spLocks/>
          </p:cNvSpPr>
          <p:nvPr/>
        </p:nvSpPr>
        <p:spPr bwMode="auto">
          <a:xfrm>
            <a:off x="838200" y="2207773"/>
            <a:ext cx="3471579" cy="535427"/>
          </a:xfrm>
          <a:prstGeom prst="rect">
            <a:avLst/>
          </a:prstGeom>
          <a:noFill/>
          <a:ln w="9525">
            <a:noFill/>
            <a:miter lim="800000"/>
            <a:headEnd/>
            <a:tailEnd/>
          </a:ln>
        </p:spPr>
        <p:txBody>
          <a:bodyPr lIns="38100" tIns="38100" rIns="38100" bIns="38100"/>
          <a:lstStyle/>
          <a:p>
            <a:pPr>
              <a:spcBef>
                <a:spcPts val="1075"/>
              </a:spcBef>
            </a:pPr>
            <a:r>
              <a:rPr lang="en-US" sz="1600" dirty="0" smtClean="0">
                <a:solidFill>
                  <a:srgbClr val="FFFFFF"/>
                </a:solidFill>
                <a:latin typeface="+mn-lt"/>
                <a:cs typeface="Arial" pitchFamily="34" charset="0"/>
                <a:sym typeface="Arial" charset="0"/>
              </a:rPr>
              <a:t>Markets Division</a:t>
            </a:r>
            <a:endParaRPr lang="en-US" sz="1600" dirty="0">
              <a:solidFill>
                <a:srgbClr val="FFFFFF"/>
              </a:solidFill>
              <a:latin typeface="+mn-lt"/>
              <a:cs typeface="Arial" pitchFamily="34" charset="0"/>
              <a:sym typeface="Arial Bold" charset="0"/>
            </a:endParaRPr>
          </a:p>
        </p:txBody>
      </p:sp>
      <p:sp>
        <p:nvSpPr>
          <p:cNvPr id="8204" name="Rectangle 14"/>
          <p:cNvSpPr>
            <a:spLocks/>
          </p:cNvSpPr>
          <p:nvPr/>
        </p:nvSpPr>
        <p:spPr bwMode="auto">
          <a:xfrm>
            <a:off x="838200" y="1447800"/>
            <a:ext cx="8001000" cy="571500"/>
          </a:xfrm>
          <a:prstGeom prst="rect">
            <a:avLst/>
          </a:prstGeom>
          <a:noFill/>
          <a:ln w="9525">
            <a:noFill/>
            <a:miter lim="800000"/>
            <a:headEnd/>
            <a:tailEnd/>
          </a:ln>
        </p:spPr>
        <p:txBody>
          <a:bodyPr lIns="38100" tIns="38100" rIns="38100" bIns="38100"/>
          <a:lstStyle/>
          <a:p>
            <a:r>
              <a:rPr lang="en-US" sz="1600" dirty="0" smtClean="0">
                <a:solidFill>
                  <a:schemeClr val="tx1"/>
                </a:solidFill>
                <a:latin typeface="Arial" pitchFamily="34" charset="0"/>
                <a:cs typeface="Arial" pitchFamily="34" charset="0"/>
                <a:sym typeface="Arial" charset="0"/>
              </a:rPr>
              <a:t>At $13B in 2009 revenue, we </a:t>
            </a:r>
            <a:r>
              <a:rPr lang="en-US" sz="1600" dirty="0">
                <a:solidFill>
                  <a:schemeClr val="tx1"/>
                </a:solidFill>
                <a:latin typeface="Arial" pitchFamily="34" charset="0"/>
                <a:cs typeface="Arial" pitchFamily="34" charset="0"/>
                <a:sym typeface="Arial" charset="0"/>
              </a:rPr>
              <a:t>are the leading source of </a:t>
            </a:r>
            <a:r>
              <a:rPr lang="en-US" sz="1600" dirty="0">
                <a:solidFill>
                  <a:schemeClr val="accent1"/>
                </a:solidFill>
                <a:latin typeface="Arial" pitchFamily="34" charset="0"/>
                <a:cs typeface="Arial" pitchFamily="34" charset="0"/>
                <a:sym typeface="Arial" charset="0"/>
              </a:rPr>
              <a:t>intelligent</a:t>
            </a:r>
            <a:r>
              <a:rPr lang="en-US" sz="1600" dirty="0">
                <a:solidFill>
                  <a:srgbClr val="FF8000"/>
                </a:solidFill>
                <a:latin typeface="Arial" pitchFamily="34" charset="0"/>
                <a:cs typeface="Arial" pitchFamily="34" charset="0"/>
                <a:sym typeface="Arial" charset="0"/>
              </a:rPr>
              <a:t> </a:t>
            </a:r>
            <a:r>
              <a:rPr lang="en-US" sz="1600" dirty="0">
                <a:solidFill>
                  <a:schemeClr val="tx1"/>
                </a:solidFill>
                <a:latin typeface="Arial" pitchFamily="34" charset="0"/>
                <a:cs typeface="Arial" pitchFamily="34" charset="0"/>
                <a:sym typeface="Arial" charset="0"/>
              </a:rPr>
              <a:t>information for the world’s businesses </a:t>
            </a:r>
            <a:r>
              <a:rPr lang="en-US" sz="1600" dirty="0" smtClean="0">
                <a:solidFill>
                  <a:schemeClr val="tx1"/>
                </a:solidFill>
                <a:latin typeface="Arial" pitchFamily="34" charset="0"/>
                <a:cs typeface="Arial" pitchFamily="34" charset="0"/>
                <a:sym typeface="Arial" charset="0"/>
              </a:rPr>
              <a:t>and </a:t>
            </a:r>
            <a:r>
              <a:rPr lang="en-US" sz="1600" dirty="0">
                <a:solidFill>
                  <a:schemeClr val="tx1"/>
                </a:solidFill>
                <a:latin typeface="Arial" pitchFamily="34" charset="0"/>
                <a:cs typeface="Arial" pitchFamily="34" charset="0"/>
                <a:sym typeface="Arial" charset="0"/>
              </a:rPr>
              <a:t>professionals, providing customers with competitive advantage</a:t>
            </a:r>
          </a:p>
        </p:txBody>
      </p:sp>
      <p:pic>
        <p:nvPicPr>
          <p:cNvPr id="8212" name="Picture 24"/>
          <p:cNvPicPr>
            <a:picLocks noChangeAspect="1" noChangeArrowheads="1"/>
          </p:cNvPicPr>
          <p:nvPr/>
        </p:nvPicPr>
        <p:blipFill>
          <a:blip r:embed="rId3" cstate="screen"/>
          <a:srcRect/>
          <a:stretch>
            <a:fillRect/>
          </a:stretch>
        </p:blipFill>
        <p:spPr bwMode="auto">
          <a:xfrm>
            <a:off x="6857736" y="4654578"/>
            <a:ext cx="2054594" cy="2051022"/>
          </a:xfrm>
          <a:prstGeom prst="rect">
            <a:avLst/>
          </a:prstGeom>
          <a:noFill/>
          <a:ln w="12700">
            <a:noFill/>
            <a:miter lim="800000"/>
            <a:headEnd/>
            <a:tailEnd/>
          </a:ln>
        </p:spPr>
      </p:pic>
      <p:pic>
        <p:nvPicPr>
          <p:cNvPr id="8221" name="Picture 26"/>
          <p:cNvPicPr>
            <a:picLocks noChangeAspect="1" noChangeArrowheads="1"/>
          </p:cNvPicPr>
          <p:nvPr/>
        </p:nvPicPr>
        <p:blipFill>
          <a:blip r:embed="rId4" cstate="screen"/>
          <a:srcRect/>
          <a:stretch>
            <a:fillRect/>
          </a:stretch>
        </p:blipFill>
        <p:spPr bwMode="auto">
          <a:xfrm>
            <a:off x="4794222" y="4648200"/>
            <a:ext cx="2063778" cy="2063778"/>
          </a:xfrm>
          <a:prstGeom prst="rect">
            <a:avLst/>
          </a:prstGeom>
          <a:noFill/>
          <a:ln w="12700">
            <a:noFill/>
            <a:miter lim="800000"/>
            <a:headEnd/>
            <a:tailEnd/>
          </a:ln>
        </p:spPr>
      </p:pic>
      <p:sp>
        <p:nvSpPr>
          <p:cNvPr id="28" name="Rectangle 6"/>
          <p:cNvSpPr>
            <a:spLocks noChangeArrowheads="1"/>
          </p:cNvSpPr>
          <p:nvPr/>
        </p:nvSpPr>
        <p:spPr bwMode="gray">
          <a:xfrm>
            <a:off x="914400" y="2770187"/>
            <a:ext cx="1825625" cy="838200"/>
          </a:xfrm>
          <a:prstGeom prst="rect">
            <a:avLst/>
          </a:prstGeom>
          <a:noFill/>
          <a:ln w="9525">
            <a:noFill/>
            <a:miter lim="800000"/>
            <a:headEnd/>
            <a:tailEnd/>
          </a:ln>
        </p:spPr>
        <p:txBody>
          <a:bodyPr lIns="0" tIns="0" rIns="0" bIns="0" anchor="ctr"/>
          <a:lstStyle/>
          <a:p>
            <a:r>
              <a:rPr lang="en-US" b="1" dirty="0">
                <a:solidFill>
                  <a:schemeClr val="accent1"/>
                </a:solidFill>
                <a:latin typeface="Arial" pitchFamily="34" charset="0"/>
                <a:cs typeface="Arial" pitchFamily="34" charset="0"/>
              </a:rPr>
              <a:t>Sales &amp; </a:t>
            </a:r>
            <a:endParaRPr lang="en-US" b="1" dirty="0" smtClean="0">
              <a:solidFill>
                <a:schemeClr val="accent1"/>
              </a:solidFill>
              <a:latin typeface="Arial" pitchFamily="34" charset="0"/>
              <a:cs typeface="Arial" pitchFamily="34" charset="0"/>
            </a:endParaRPr>
          </a:p>
          <a:p>
            <a:r>
              <a:rPr lang="en-US" b="1" dirty="0" smtClean="0">
                <a:solidFill>
                  <a:schemeClr val="accent1"/>
                </a:solidFill>
                <a:latin typeface="Arial" pitchFamily="34" charset="0"/>
                <a:cs typeface="Arial" pitchFamily="34" charset="0"/>
              </a:rPr>
              <a:t>Trading</a:t>
            </a:r>
            <a:endParaRPr lang="en-US" b="1" dirty="0">
              <a:solidFill>
                <a:schemeClr val="accent1"/>
              </a:solidFill>
              <a:latin typeface="Arial" pitchFamily="34" charset="0"/>
              <a:cs typeface="Arial" pitchFamily="34" charset="0"/>
            </a:endParaRPr>
          </a:p>
        </p:txBody>
      </p:sp>
      <p:sp>
        <p:nvSpPr>
          <p:cNvPr id="31" name="Rectangle 7"/>
          <p:cNvSpPr>
            <a:spLocks noChangeArrowheads="1"/>
          </p:cNvSpPr>
          <p:nvPr/>
        </p:nvSpPr>
        <p:spPr bwMode="gray">
          <a:xfrm>
            <a:off x="914400" y="5029200"/>
            <a:ext cx="1790700" cy="863600"/>
          </a:xfrm>
          <a:prstGeom prst="rect">
            <a:avLst/>
          </a:prstGeom>
          <a:noFill/>
          <a:ln w="9525">
            <a:noFill/>
            <a:miter lim="800000"/>
            <a:headEnd/>
            <a:tailEnd/>
          </a:ln>
        </p:spPr>
        <p:txBody>
          <a:bodyPr lIns="0" tIns="0" rIns="0" bIns="0" anchor="ctr"/>
          <a:lstStyle/>
          <a:p>
            <a:r>
              <a:rPr lang="en-US" b="1" dirty="0" smtClean="0">
                <a:solidFill>
                  <a:schemeClr val="accent1"/>
                </a:solidFill>
                <a:latin typeface="Arial" pitchFamily="34" charset="0"/>
                <a:cs typeface="Arial" pitchFamily="34" charset="0"/>
              </a:rPr>
              <a:t>Enterprise</a:t>
            </a:r>
            <a:endParaRPr lang="en-US" b="1" dirty="0">
              <a:solidFill>
                <a:schemeClr val="accent1"/>
              </a:solidFill>
              <a:latin typeface="Arial" pitchFamily="34" charset="0"/>
              <a:cs typeface="Arial" pitchFamily="34" charset="0"/>
            </a:endParaRPr>
          </a:p>
        </p:txBody>
      </p:sp>
      <p:sp>
        <p:nvSpPr>
          <p:cNvPr id="32" name="Rectangle 8"/>
          <p:cNvSpPr>
            <a:spLocks noChangeArrowheads="1"/>
          </p:cNvSpPr>
          <p:nvPr/>
        </p:nvSpPr>
        <p:spPr bwMode="gray">
          <a:xfrm>
            <a:off x="914400" y="4250069"/>
            <a:ext cx="1825625" cy="889000"/>
          </a:xfrm>
          <a:prstGeom prst="rect">
            <a:avLst/>
          </a:prstGeom>
          <a:noFill/>
          <a:ln w="9525">
            <a:noFill/>
            <a:miter lim="800000"/>
            <a:headEnd/>
            <a:tailEnd/>
          </a:ln>
        </p:spPr>
        <p:txBody>
          <a:bodyPr lIns="0" tIns="0" rIns="0" bIns="0" anchor="ctr"/>
          <a:lstStyle/>
          <a:p>
            <a:r>
              <a:rPr lang="en-US" b="1" dirty="0">
                <a:solidFill>
                  <a:schemeClr val="accent1"/>
                </a:solidFill>
                <a:latin typeface="Arial" pitchFamily="34" charset="0"/>
                <a:cs typeface="Arial" pitchFamily="34" charset="0"/>
              </a:rPr>
              <a:t>Investment &amp; </a:t>
            </a:r>
            <a:endParaRPr lang="en-US" b="1" dirty="0" smtClean="0">
              <a:solidFill>
                <a:schemeClr val="accent1"/>
              </a:solidFill>
              <a:latin typeface="Arial" pitchFamily="34" charset="0"/>
              <a:cs typeface="Arial" pitchFamily="34" charset="0"/>
            </a:endParaRPr>
          </a:p>
          <a:p>
            <a:r>
              <a:rPr lang="en-US" b="1" dirty="0" smtClean="0">
                <a:solidFill>
                  <a:schemeClr val="accent1"/>
                </a:solidFill>
                <a:latin typeface="Arial" pitchFamily="34" charset="0"/>
                <a:cs typeface="Arial" pitchFamily="34" charset="0"/>
              </a:rPr>
              <a:t>Advisory</a:t>
            </a:r>
            <a:r>
              <a:rPr lang="en-US" b="1" dirty="0">
                <a:solidFill>
                  <a:schemeClr val="accent1"/>
                </a:solidFill>
                <a:latin typeface="Arial" pitchFamily="34" charset="0"/>
                <a:cs typeface="Arial" pitchFamily="34" charset="0"/>
              </a:rPr>
              <a:t/>
            </a:r>
            <a:br>
              <a:rPr lang="en-US" b="1" dirty="0">
                <a:solidFill>
                  <a:schemeClr val="accent1"/>
                </a:solidFill>
                <a:latin typeface="Arial" pitchFamily="34" charset="0"/>
                <a:cs typeface="Arial" pitchFamily="34" charset="0"/>
              </a:rPr>
            </a:br>
            <a:endParaRPr lang="en-US" dirty="0">
              <a:solidFill>
                <a:schemeClr val="accent1"/>
              </a:solidFill>
              <a:latin typeface="Arial" pitchFamily="34" charset="0"/>
              <a:cs typeface="Arial" pitchFamily="34" charset="0"/>
            </a:endParaRPr>
          </a:p>
        </p:txBody>
      </p:sp>
      <p:sp>
        <p:nvSpPr>
          <p:cNvPr id="33" name="Rectangle 9"/>
          <p:cNvSpPr>
            <a:spLocks noChangeArrowheads="1"/>
          </p:cNvSpPr>
          <p:nvPr/>
        </p:nvSpPr>
        <p:spPr bwMode="gray">
          <a:xfrm>
            <a:off x="914400" y="5343856"/>
            <a:ext cx="2057400" cy="863600"/>
          </a:xfrm>
          <a:prstGeom prst="rect">
            <a:avLst/>
          </a:prstGeom>
          <a:noFill/>
          <a:ln w="9525">
            <a:noFill/>
            <a:miter lim="800000"/>
            <a:headEnd/>
            <a:tailEnd/>
          </a:ln>
        </p:spPr>
        <p:txBody>
          <a:bodyPr lIns="0" tIns="0" rIns="0" bIns="0" anchor="ctr"/>
          <a:lstStyle/>
          <a:p>
            <a:r>
              <a:rPr lang="en-US" b="1" dirty="0" smtClean="0">
                <a:solidFill>
                  <a:schemeClr val="accent1"/>
                </a:solidFill>
                <a:latin typeface="Arial" pitchFamily="34" charset="0"/>
                <a:cs typeface="Arial" pitchFamily="34" charset="0"/>
              </a:rPr>
              <a:t>Media</a:t>
            </a:r>
            <a:endParaRPr lang="en-US" b="1" dirty="0">
              <a:solidFill>
                <a:schemeClr val="accent1"/>
              </a:solidFill>
              <a:latin typeface="Arial" pitchFamily="34" charset="0"/>
              <a:cs typeface="Arial" pitchFamily="34" charset="0"/>
            </a:endParaRPr>
          </a:p>
        </p:txBody>
      </p:sp>
      <p:sp>
        <p:nvSpPr>
          <p:cNvPr id="34" name="Rectangle 10"/>
          <p:cNvSpPr>
            <a:spLocks noChangeArrowheads="1"/>
          </p:cNvSpPr>
          <p:nvPr/>
        </p:nvSpPr>
        <p:spPr bwMode="gray">
          <a:xfrm>
            <a:off x="1905000" y="5131108"/>
            <a:ext cx="2743200" cy="865188"/>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financial </a:t>
            </a:r>
            <a:r>
              <a:rPr lang="en-US" dirty="0">
                <a:solidFill>
                  <a:schemeClr val="tx1"/>
                </a:solidFill>
                <a:latin typeface="Arial" pitchFamily="34" charset="0"/>
                <a:cs typeface="Arial" pitchFamily="34" charset="0"/>
              </a:rPr>
              <a:t>markets</a:t>
            </a:r>
            <a:br>
              <a:rPr lang="en-US" dirty="0">
                <a:solidFill>
                  <a:schemeClr val="tx1"/>
                </a:solidFill>
                <a:latin typeface="Arial" pitchFamily="34" charset="0"/>
                <a:cs typeface="Arial" pitchFamily="34" charset="0"/>
              </a:rPr>
            </a:br>
            <a:endParaRPr lang="en-US" i="1" dirty="0">
              <a:solidFill>
                <a:schemeClr val="tx1"/>
              </a:solidFill>
              <a:latin typeface="Arial" pitchFamily="34" charset="0"/>
              <a:cs typeface="Arial" pitchFamily="34" charset="0"/>
            </a:endParaRPr>
          </a:p>
        </p:txBody>
      </p:sp>
      <p:sp>
        <p:nvSpPr>
          <p:cNvPr id="35" name="Rectangle 11"/>
          <p:cNvSpPr>
            <a:spLocks noChangeArrowheads="1"/>
          </p:cNvSpPr>
          <p:nvPr/>
        </p:nvSpPr>
        <p:spPr bwMode="gray">
          <a:xfrm>
            <a:off x="1905000" y="5535613"/>
            <a:ext cx="2743200" cy="865187"/>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newspapers</a:t>
            </a:r>
            <a:r>
              <a:rPr lang="en-US" dirty="0">
                <a:solidFill>
                  <a:schemeClr val="tx1"/>
                </a:solidFill>
                <a:latin typeface="Arial" pitchFamily="34" charset="0"/>
                <a:cs typeface="Arial" pitchFamily="34" charset="0"/>
              </a:rPr>
              <a:t>, television and cable networks, radio</a:t>
            </a:r>
          </a:p>
          <a:p>
            <a:r>
              <a:rPr lang="en-US" dirty="0">
                <a:solidFill>
                  <a:schemeClr val="tx1"/>
                </a:solidFill>
                <a:latin typeface="Arial" pitchFamily="34" charset="0"/>
                <a:cs typeface="Arial" pitchFamily="34" charset="0"/>
              </a:rPr>
              <a:t>stations and </a:t>
            </a:r>
            <a:r>
              <a:rPr lang="en-US" dirty="0" smtClean="0">
                <a:solidFill>
                  <a:schemeClr val="tx1"/>
                </a:solidFill>
                <a:latin typeface="Arial" pitchFamily="34" charset="0"/>
                <a:cs typeface="Arial" pitchFamily="34" charset="0"/>
              </a:rPr>
              <a:t>websites</a:t>
            </a:r>
            <a:endParaRPr lang="en-US" dirty="0">
              <a:solidFill>
                <a:schemeClr val="tx1"/>
              </a:solidFill>
              <a:latin typeface="Arial" pitchFamily="34" charset="0"/>
              <a:cs typeface="Arial" pitchFamily="34" charset="0"/>
            </a:endParaRPr>
          </a:p>
        </p:txBody>
      </p:sp>
      <p:sp>
        <p:nvSpPr>
          <p:cNvPr id="36" name="Rectangle 12"/>
          <p:cNvSpPr>
            <a:spLocks noChangeArrowheads="1"/>
          </p:cNvSpPr>
          <p:nvPr/>
        </p:nvSpPr>
        <p:spPr bwMode="gray">
          <a:xfrm>
            <a:off x="1902082" y="4419600"/>
            <a:ext cx="2778369" cy="762000"/>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portfolio </a:t>
            </a:r>
            <a:r>
              <a:rPr lang="en-US" dirty="0">
                <a:solidFill>
                  <a:schemeClr val="tx1"/>
                </a:solidFill>
                <a:latin typeface="Arial" pitchFamily="34" charset="0"/>
                <a:cs typeface="Arial" pitchFamily="34" charset="0"/>
              </a:rPr>
              <a:t>managers, wealth managers, investment bankers,</a:t>
            </a:r>
          </a:p>
          <a:p>
            <a:r>
              <a:rPr lang="en-US" dirty="0">
                <a:solidFill>
                  <a:schemeClr val="tx1"/>
                </a:solidFill>
                <a:latin typeface="Arial" pitchFamily="34" charset="0"/>
                <a:cs typeface="Arial" pitchFamily="34" charset="0"/>
              </a:rPr>
              <a:t>research analysts and corporate executives</a:t>
            </a:r>
            <a:endParaRPr lang="en-US" i="1" dirty="0">
              <a:solidFill>
                <a:schemeClr val="tx1"/>
              </a:solidFill>
              <a:latin typeface="Arial" pitchFamily="34" charset="0"/>
              <a:cs typeface="Arial" pitchFamily="34" charset="0"/>
            </a:endParaRPr>
          </a:p>
        </p:txBody>
      </p:sp>
      <p:sp>
        <p:nvSpPr>
          <p:cNvPr id="37" name="Rectangle 13"/>
          <p:cNvSpPr>
            <a:spLocks noChangeArrowheads="1"/>
          </p:cNvSpPr>
          <p:nvPr/>
        </p:nvSpPr>
        <p:spPr bwMode="gray">
          <a:xfrm>
            <a:off x="1905000" y="3048000"/>
            <a:ext cx="2743200" cy="838200"/>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buy-side </a:t>
            </a:r>
            <a:r>
              <a:rPr lang="en-US" dirty="0">
                <a:solidFill>
                  <a:schemeClr val="tx1"/>
                </a:solidFill>
                <a:latin typeface="Arial" pitchFamily="34" charset="0"/>
                <a:cs typeface="Arial" pitchFamily="34" charset="0"/>
              </a:rPr>
              <a:t>and sell-side customers in the foreign exchange</a:t>
            </a:r>
            <a:r>
              <a:rPr lang="en-US" dirty="0" smtClean="0">
                <a:solidFill>
                  <a:schemeClr val="tx1"/>
                </a:solidFill>
                <a:latin typeface="Arial" pitchFamily="34" charset="0"/>
                <a:cs typeface="Arial" pitchFamily="34" charset="0"/>
              </a:rPr>
              <a:t>, fixed </a:t>
            </a:r>
            <a:r>
              <a:rPr lang="en-US" dirty="0">
                <a:solidFill>
                  <a:schemeClr val="tx1"/>
                </a:solidFill>
                <a:latin typeface="Arial" pitchFamily="34" charset="0"/>
                <a:cs typeface="Arial" pitchFamily="34" charset="0"/>
              </a:rPr>
              <a:t>income, equities and other </a:t>
            </a:r>
            <a:r>
              <a:rPr lang="en-US" dirty="0" smtClean="0">
                <a:solidFill>
                  <a:schemeClr val="tx1"/>
                </a:solidFill>
                <a:latin typeface="Arial" pitchFamily="34" charset="0"/>
                <a:cs typeface="Arial" pitchFamily="34" charset="0"/>
              </a:rPr>
              <a:t>exchange-traded </a:t>
            </a:r>
            <a:r>
              <a:rPr lang="en-US" dirty="0">
                <a:solidFill>
                  <a:schemeClr val="tx1"/>
                </a:solidFill>
                <a:latin typeface="Arial" pitchFamily="34" charset="0"/>
                <a:cs typeface="Arial" pitchFamily="34" charset="0"/>
              </a:rPr>
              <a:t>instruments, and commodities and energy markets</a:t>
            </a:r>
            <a:endParaRPr lang="en-US" i="1" dirty="0">
              <a:solidFill>
                <a:schemeClr val="tx1"/>
              </a:solidFill>
              <a:latin typeface="Arial" pitchFamily="34" charset="0"/>
              <a:cs typeface="Arial" pitchFamily="34" charset="0"/>
            </a:endParaRPr>
          </a:p>
        </p:txBody>
      </p:sp>
      <p:sp>
        <p:nvSpPr>
          <p:cNvPr id="41" name="Rectangle 1"/>
          <p:cNvSpPr>
            <a:spLocks/>
          </p:cNvSpPr>
          <p:nvPr/>
        </p:nvSpPr>
        <p:spPr bwMode="auto">
          <a:xfrm>
            <a:off x="4953000" y="2667000"/>
            <a:ext cx="3810000" cy="2895600"/>
          </a:xfrm>
          <a:prstGeom prst="rect">
            <a:avLst/>
          </a:prstGeom>
          <a:solidFill>
            <a:srgbClr val="E6E6E6"/>
          </a:solidFill>
          <a:ln w="25400">
            <a:noFill/>
            <a:miter lim="800000"/>
            <a:headEnd/>
            <a:tailEnd/>
          </a:ln>
        </p:spPr>
        <p:txBody>
          <a:bodyPr lIns="0" tIns="0" rIns="0" bIns="0"/>
          <a:lstStyle/>
          <a:p>
            <a:endParaRPr lang="en-US" dirty="0"/>
          </a:p>
        </p:txBody>
      </p:sp>
      <p:sp>
        <p:nvSpPr>
          <p:cNvPr id="42" name="Rectangle 8"/>
          <p:cNvSpPr>
            <a:spLocks noChangeArrowheads="1"/>
          </p:cNvSpPr>
          <p:nvPr/>
        </p:nvSpPr>
        <p:spPr bwMode="gray">
          <a:xfrm>
            <a:off x="4953000" y="2590800"/>
            <a:ext cx="1524000" cy="865187"/>
          </a:xfrm>
          <a:prstGeom prst="rect">
            <a:avLst/>
          </a:prstGeom>
          <a:noFill/>
          <a:ln w="9525">
            <a:noFill/>
            <a:miter lim="800000"/>
            <a:headEnd/>
            <a:tailEnd/>
          </a:ln>
        </p:spPr>
        <p:txBody>
          <a:bodyPr anchor="ctr"/>
          <a:lstStyle/>
          <a:p>
            <a:pPr marL="114300" indent="6350"/>
            <a:r>
              <a:rPr lang="en-US" b="1" dirty="0">
                <a:solidFill>
                  <a:schemeClr val="accent1"/>
                </a:solidFill>
                <a:latin typeface="Arial" pitchFamily="34" charset="0"/>
                <a:cs typeface="Arial" pitchFamily="34" charset="0"/>
              </a:rPr>
              <a:t>Legal</a:t>
            </a:r>
            <a:br>
              <a:rPr lang="en-US" b="1" dirty="0">
                <a:solidFill>
                  <a:schemeClr val="accent1"/>
                </a:solidFill>
                <a:latin typeface="Arial" pitchFamily="34" charset="0"/>
                <a:cs typeface="Arial" pitchFamily="34" charset="0"/>
              </a:rPr>
            </a:br>
            <a:endParaRPr lang="en-US" dirty="0">
              <a:solidFill>
                <a:schemeClr val="accent1"/>
              </a:solidFill>
              <a:latin typeface="Arial" pitchFamily="34" charset="0"/>
              <a:cs typeface="Arial" pitchFamily="34" charset="0"/>
            </a:endParaRPr>
          </a:p>
        </p:txBody>
      </p:sp>
      <p:sp>
        <p:nvSpPr>
          <p:cNvPr id="43" name="Rectangle 6"/>
          <p:cNvSpPr>
            <a:spLocks noChangeArrowheads="1"/>
          </p:cNvSpPr>
          <p:nvPr/>
        </p:nvSpPr>
        <p:spPr bwMode="gray">
          <a:xfrm>
            <a:off x="6172200" y="3783013"/>
            <a:ext cx="2590800" cy="865187"/>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accounting</a:t>
            </a:r>
            <a:r>
              <a:rPr lang="en-US" dirty="0">
                <a:solidFill>
                  <a:schemeClr val="tx1"/>
                </a:solidFill>
                <a:latin typeface="Arial" pitchFamily="34" charset="0"/>
                <a:cs typeface="Arial" pitchFamily="34" charset="0"/>
              </a:rPr>
              <a:t>, tax </a:t>
            </a:r>
            <a:r>
              <a:rPr lang="en-US" dirty="0" smtClean="0">
                <a:solidFill>
                  <a:schemeClr val="tx1"/>
                </a:solidFill>
                <a:latin typeface="Arial" pitchFamily="34" charset="0"/>
                <a:cs typeface="Arial" pitchFamily="34" charset="0"/>
              </a:rPr>
              <a:t>and corporate </a:t>
            </a:r>
            <a:r>
              <a:rPr lang="en-US" dirty="0">
                <a:solidFill>
                  <a:schemeClr val="tx1"/>
                </a:solidFill>
                <a:latin typeface="Arial" pitchFamily="34" charset="0"/>
                <a:cs typeface="Arial" pitchFamily="34" charset="0"/>
              </a:rPr>
              <a:t>finance professionals in accounting firms, law firms, </a:t>
            </a:r>
            <a:r>
              <a:rPr lang="en-US" dirty="0" smtClean="0">
                <a:solidFill>
                  <a:schemeClr val="tx1"/>
                </a:solidFill>
                <a:latin typeface="Arial" pitchFamily="34" charset="0"/>
                <a:cs typeface="Arial" pitchFamily="34" charset="0"/>
              </a:rPr>
              <a:t>corporations and </a:t>
            </a:r>
            <a:r>
              <a:rPr lang="en-US" dirty="0">
                <a:solidFill>
                  <a:schemeClr val="tx1"/>
                </a:solidFill>
                <a:latin typeface="Arial" pitchFamily="34" charset="0"/>
                <a:cs typeface="Arial" pitchFamily="34" charset="0"/>
              </a:rPr>
              <a:t>government agencies</a:t>
            </a:r>
            <a:endParaRPr lang="en-US" i="1" dirty="0">
              <a:solidFill>
                <a:schemeClr val="tx1"/>
              </a:solidFill>
              <a:latin typeface="Arial" pitchFamily="34" charset="0"/>
              <a:cs typeface="Arial" pitchFamily="34" charset="0"/>
            </a:endParaRPr>
          </a:p>
        </p:txBody>
      </p:sp>
      <p:sp>
        <p:nvSpPr>
          <p:cNvPr id="44" name="Rectangle 9"/>
          <p:cNvSpPr>
            <a:spLocks noChangeArrowheads="1"/>
          </p:cNvSpPr>
          <p:nvPr/>
        </p:nvSpPr>
        <p:spPr bwMode="gray">
          <a:xfrm>
            <a:off x="4953000" y="3532188"/>
            <a:ext cx="1524000" cy="865187"/>
          </a:xfrm>
          <a:prstGeom prst="rect">
            <a:avLst/>
          </a:prstGeom>
          <a:noFill/>
          <a:ln w="9525">
            <a:noFill/>
            <a:miter lim="800000"/>
            <a:headEnd/>
            <a:tailEnd/>
          </a:ln>
        </p:spPr>
        <p:txBody>
          <a:bodyPr anchor="ctr" anchorCtr="0"/>
          <a:lstStyle/>
          <a:p>
            <a:pPr marL="114300" indent="6350"/>
            <a:r>
              <a:rPr lang="en-US" b="1" dirty="0" smtClean="0">
                <a:solidFill>
                  <a:schemeClr val="accent1"/>
                </a:solidFill>
                <a:latin typeface="Arial" pitchFamily="34" charset="0"/>
                <a:cs typeface="Arial" pitchFamily="34" charset="0"/>
              </a:rPr>
              <a:t>Tax </a:t>
            </a:r>
            <a:r>
              <a:rPr lang="en-US" b="1" dirty="0">
                <a:solidFill>
                  <a:schemeClr val="accent1"/>
                </a:solidFill>
                <a:latin typeface="Arial" pitchFamily="34" charset="0"/>
                <a:cs typeface="Arial" pitchFamily="34" charset="0"/>
              </a:rPr>
              <a:t>&amp; </a:t>
            </a:r>
            <a:r>
              <a:rPr lang="en-US" b="1" dirty="0" smtClean="0">
                <a:solidFill>
                  <a:schemeClr val="accent1"/>
                </a:solidFill>
                <a:latin typeface="Arial" pitchFamily="34" charset="0"/>
                <a:cs typeface="Arial" pitchFamily="34" charset="0"/>
              </a:rPr>
              <a:t>Accounting</a:t>
            </a:r>
            <a:endParaRPr lang="en-US" b="1" dirty="0">
              <a:solidFill>
                <a:schemeClr val="accent1"/>
              </a:solidFill>
              <a:latin typeface="Arial" pitchFamily="34" charset="0"/>
              <a:cs typeface="Arial" pitchFamily="34" charset="0"/>
            </a:endParaRPr>
          </a:p>
        </p:txBody>
      </p:sp>
      <p:sp>
        <p:nvSpPr>
          <p:cNvPr id="45" name="Rectangle 10"/>
          <p:cNvSpPr>
            <a:spLocks noChangeArrowheads="1"/>
          </p:cNvSpPr>
          <p:nvPr/>
        </p:nvSpPr>
        <p:spPr bwMode="gray">
          <a:xfrm>
            <a:off x="4953000" y="4648200"/>
            <a:ext cx="1524000" cy="865187"/>
          </a:xfrm>
          <a:prstGeom prst="rect">
            <a:avLst/>
          </a:prstGeom>
          <a:noFill/>
          <a:ln w="9525">
            <a:noFill/>
            <a:miter lim="800000"/>
            <a:headEnd/>
            <a:tailEnd/>
          </a:ln>
        </p:spPr>
        <p:txBody>
          <a:bodyPr anchor="ctr" anchorCtr="0"/>
          <a:lstStyle/>
          <a:p>
            <a:pPr marL="114300" indent="6350"/>
            <a:r>
              <a:rPr lang="en-US" b="1" dirty="0">
                <a:solidFill>
                  <a:schemeClr val="accent1"/>
                </a:solidFill>
                <a:latin typeface="Arial" pitchFamily="34" charset="0"/>
                <a:cs typeface="Arial" pitchFamily="34" charset="0"/>
              </a:rPr>
              <a:t>Healthcare &amp; </a:t>
            </a:r>
            <a:r>
              <a:rPr lang="en-US" b="1" dirty="0" smtClean="0">
                <a:solidFill>
                  <a:schemeClr val="accent1"/>
                </a:solidFill>
                <a:latin typeface="Arial" pitchFamily="34" charset="0"/>
                <a:cs typeface="Arial" pitchFamily="34" charset="0"/>
              </a:rPr>
              <a:t>Science</a:t>
            </a:r>
            <a:endParaRPr lang="en-US" b="1" dirty="0">
              <a:solidFill>
                <a:schemeClr val="accent1"/>
              </a:solidFill>
              <a:latin typeface="Arial" pitchFamily="34" charset="0"/>
              <a:cs typeface="Arial" pitchFamily="34" charset="0"/>
            </a:endParaRPr>
          </a:p>
        </p:txBody>
      </p:sp>
      <p:sp>
        <p:nvSpPr>
          <p:cNvPr id="46" name="Rectangle 12"/>
          <p:cNvSpPr>
            <a:spLocks noChangeArrowheads="1"/>
          </p:cNvSpPr>
          <p:nvPr/>
        </p:nvSpPr>
        <p:spPr bwMode="gray">
          <a:xfrm>
            <a:off x="6172200" y="4621212"/>
            <a:ext cx="2590800" cy="865188"/>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doctors</a:t>
            </a:r>
            <a:r>
              <a:rPr lang="en-US" dirty="0">
                <a:solidFill>
                  <a:schemeClr val="tx1"/>
                </a:solidFill>
                <a:latin typeface="Arial" pitchFamily="34" charset="0"/>
                <a:cs typeface="Arial" pitchFamily="34" charset="0"/>
              </a:rPr>
              <a:t>, hospitals, scientists, researchers and academics</a:t>
            </a:r>
            <a:endParaRPr lang="en-US" i="1" dirty="0">
              <a:solidFill>
                <a:schemeClr val="tx1"/>
              </a:solidFill>
              <a:latin typeface="Arial" pitchFamily="34" charset="0"/>
              <a:cs typeface="Arial" pitchFamily="34" charset="0"/>
            </a:endParaRPr>
          </a:p>
        </p:txBody>
      </p:sp>
      <p:sp>
        <p:nvSpPr>
          <p:cNvPr id="47" name="Rectangle 13"/>
          <p:cNvSpPr>
            <a:spLocks noChangeArrowheads="1"/>
          </p:cNvSpPr>
          <p:nvPr/>
        </p:nvSpPr>
        <p:spPr bwMode="gray">
          <a:xfrm>
            <a:off x="6172200" y="2711450"/>
            <a:ext cx="2590800" cy="865187"/>
          </a:xfrm>
          <a:prstGeom prst="rect">
            <a:avLst/>
          </a:prstGeom>
          <a:noFill/>
          <a:ln w="9525">
            <a:noFill/>
            <a:miter lim="800000"/>
            <a:headEnd/>
            <a:tailEnd/>
          </a:ln>
        </p:spPr>
        <p:txBody>
          <a:bodyPr lIns="182880" anchor="ctr"/>
          <a:lstStyle/>
          <a:p>
            <a:r>
              <a:rPr lang="en-US" dirty="0" smtClean="0">
                <a:solidFill>
                  <a:schemeClr val="tx1"/>
                </a:solidFill>
                <a:latin typeface="Arial" pitchFamily="34" charset="0"/>
                <a:cs typeface="Arial" pitchFamily="34" charset="0"/>
              </a:rPr>
              <a:t>legal</a:t>
            </a:r>
            <a:r>
              <a:rPr lang="en-US" dirty="0">
                <a:solidFill>
                  <a:schemeClr val="tx1"/>
                </a:solidFill>
                <a:latin typeface="Arial" pitchFamily="34" charset="0"/>
                <a:cs typeface="Arial" pitchFamily="34" charset="0"/>
              </a:rPr>
              <a:t>, intellectual property (IP), compliance, business </a:t>
            </a:r>
            <a:r>
              <a:rPr lang="en-US" dirty="0" smtClean="0">
                <a:solidFill>
                  <a:schemeClr val="tx1"/>
                </a:solidFill>
                <a:latin typeface="Arial" pitchFamily="34" charset="0"/>
                <a:cs typeface="Arial" pitchFamily="34" charset="0"/>
              </a:rPr>
              <a:t>and government professionals</a:t>
            </a:r>
            <a:endParaRPr lang="en-US" i="1" dirty="0">
              <a:solidFill>
                <a:schemeClr val="tx1"/>
              </a:solidFill>
              <a:latin typeface="Arial" pitchFamily="34" charset="0"/>
              <a:cs typeface="Arial" pitchFamily="34" charset="0"/>
            </a:endParaRPr>
          </a:p>
        </p:txBody>
      </p:sp>
      <p:sp>
        <p:nvSpPr>
          <p:cNvPr id="49" name="Rectangle 3"/>
          <p:cNvSpPr>
            <a:spLocks/>
          </p:cNvSpPr>
          <p:nvPr/>
        </p:nvSpPr>
        <p:spPr bwMode="auto">
          <a:xfrm>
            <a:off x="4953000" y="2172139"/>
            <a:ext cx="3810000" cy="535427"/>
          </a:xfrm>
          <a:prstGeom prst="rect">
            <a:avLst/>
          </a:prstGeom>
          <a:solidFill>
            <a:schemeClr val="accent1"/>
          </a:solidFill>
          <a:ln w="25400">
            <a:noFill/>
            <a:miter lim="800000"/>
            <a:headEnd/>
            <a:tailEnd/>
          </a:ln>
        </p:spPr>
        <p:txBody>
          <a:bodyPr lIns="0" tIns="0" rIns="0" bIns="0"/>
          <a:lstStyle/>
          <a:p>
            <a:endParaRPr lang="en-US" sz="1600" dirty="0"/>
          </a:p>
        </p:txBody>
      </p:sp>
      <p:sp>
        <p:nvSpPr>
          <p:cNvPr id="50" name="Rectangle 11"/>
          <p:cNvSpPr>
            <a:spLocks/>
          </p:cNvSpPr>
          <p:nvPr/>
        </p:nvSpPr>
        <p:spPr bwMode="auto">
          <a:xfrm>
            <a:off x="4953000" y="2209800"/>
            <a:ext cx="3471579" cy="535427"/>
          </a:xfrm>
          <a:prstGeom prst="rect">
            <a:avLst/>
          </a:prstGeom>
          <a:noFill/>
          <a:ln w="9525">
            <a:noFill/>
            <a:miter lim="800000"/>
            <a:headEnd/>
            <a:tailEnd/>
          </a:ln>
        </p:spPr>
        <p:txBody>
          <a:bodyPr lIns="38100" tIns="38100" rIns="38100" bIns="38100"/>
          <a:lstStyle/>
          <a:p>
            <a:pPr>
              <a:spcBef>
                <a:spcPts val="1075"/>
              </a:spcBef>
            </a:pPr>
            <a:r>
              <a:rPr lang="en-US" sz="1600" dirty="0" smtClean="0">
                <a:solidFill>
                  <a:srgbClr val="FFFFFF"/>
                </a:solidFill>
                <a:latin typeface="+mn-lt"/>
                <a:cs typeface="Arial" pitchFamily="34" charset="0"/>
                <a:sym typeface="Arial" charset="0"/>
              </a:rPr>
              <a:t>Professional Division</a:t>
            </a:r>
            <a:endParaRPr lang="en-US" sz="1600" dirty="0">
              <a:solidFill>
                <a:srgbClr val="FFFFFF"/>
              </a:solidFill>
              <a:latin typeface="+mn-lt"/>
              <a:cs typeface="Arial" pitchFamily="34" charset="0"/>
              <a:sym typeface="Arial Bold"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WestlawNext is available on any device</a:t>
            </a:r>
            <a:endParaRPr lang="en-US" dirty="0"/>
          </a:p>
        </p:txBody>
      </p:sp>
      <p:sp>
        <p:nvSpPr>
          <p:cNvPr id="3" name="Slide Number Placeholder 2"/>
          <p:cNvSpPr>
            <a:spLocks noGrp="1"/>
          </p:cNvSpPr>
          <p:nvPr>
            <p:ph type="sldNum" sz="quarter" idx="11"/>
          </p:nvPr>
        </p:nvSpPr>
        <p:spPr/>
        <p:txBody>
          <a:bodyPr/>
          <a:lstStyle/>
          <a:p>
            <a:pPr>
              <a:defRPr/>
            </a:pPr>
            <a:fld id="{B0426DE6-5454-47CB-AFED-AF8D8EA8D302}" type="slidenum">
              <a:rPr lang="en-US" smtClean="0">
                <a:solidFill>
                  <a:srgbClr val="4B4B4B"/>
                </a:solidFill>
              </a:rPr>
              <a:pPr>
                <a:defRPr/>
              </a:pPr>
              <a:t>20</a:t>
            </a:fld>
            <a:endParaRPr lang="en-US" dirty="0">
              <a:solidFill>
                <a:srgbClr val="4B4B4B"/>
              </a:solidFill>
            </a:endParaRPr>
          </a:p>
        </p:txBody>
      </p:sp>
      <p:pic>
        <p:nvPicPr>
          <p:cNvPr id="9" name="Picture 8" descr="new_kindl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7600" y="1447800"/>
            <a:ext cx="2221031" cy="3405823"/>
          </a:xfrm>
          <a:prstGeom prst="rect">
            <a:avLst/>
          </a:prstGeom>
          <a:effectLst>
            <a:reflection blurRad="6350" stA="39000" endA="300" endPos="24000" dir="5400000" sy="-100000" algn="bl" rotWithShape="0"/>
          </a:effectLst>
        </p:spPr>
      </p:pic>
      <p:pic>
        <p:nvPicPr>
          <p:cNvPr id="10" name="Picture 9"/>
          <p:cNvPicPr>
            <a:picLocks noChangeAspect="1"/>
          </p:cNvPicPr>
          <p:nvPr/>
        </p:nvPicPr>
        <p:blipFill>
          <a:blip r:embed="rId4" cstate="print"/>
          <a:srcRect b="1408"/>
          <a:stretch>
            <a:fillRect/>
          </a:stretch>
        </p:blipFill>
        <p:spPr>
          <a:xfrm>
            <a:off x="1496009" y="2250281"/>
            <a:ext cx="1317590" cy="2453006"/>
          </a:xfrm>
          <a:prstGeom prst="rect">
            <a:avLst/>
          </a:prstGeom>
          <a:effectLst>
            <a:reflection stA="28000" endPos="75000" dist="12700" dir="5400000" sy="-100000" algn="bl" rotWithShape="0"/>
          </a:effectLst>
        </p:spPr>
      </p:pic>
      <p:pic>
        <p:nvPicPr>
          <p:cNvPr id="12" name="Picture 11"/>
          <p:cNvPicPr>
            <a:picLocks noChangeAspect="1"/>
          </p:cNvPicPr>
          <p:nvPr/>
        </p:nvPicPr>
        <p:blipFill>
          <a:blip r:embed="rId5" cstate="print"/>
          <a:srcRect b="2740"/>
          <a:stretch>
            <a:fillRect/>
          </a:stretch>
        </p:blipFill>
        <p:spPr>
          <a:xfrm>
            <a:off x="636290" y="2607731"/>
            <a:ext cx="1330782" cy="2488051"/>
          </a:xfrm>
          <a:prstGeom prst="rect">
            <a:avLst/>
          </a:prstGeom>
          <a:effectLst>
            <a:reflection stA="25000" endPos="75000" dist="12700" dir="5400000" sy="-100000" algn="bl" rotWithShape="0"/>
          </a:effectLst>
        </p:spPr>
      </p:pic>
      <p:pic>
        <p:nvPicPr>
          <p:cNvPr id="13" name="Picture 12"/>
          <p:cNvPicPr>
            <a:picLocks noChangeAspect="1"/>
          </p:cNvPicPr>
          <p:nvPr/>
        </p:nvPicPr>
        <p:blipFill>
          <a:blip r:embed="rId6" cstate="print"/>
          <a:srcRect b="12941"/>
          <a:stretch>
            <a:fillRect/>
          </a:stretch>
        </p:blipFill>
        <p:spPr>
          <a:xfrm>
            <a:off x="2218679" y="2604819"/>
            <a:ext cx="1497083" cy="2593179"/>
          </a:xfrm>
          <a:prstGeom prst="rect">
            <a:avLst/>
          </a:prstGeom>
          <a:effectLst>
            <a:reflection stA="25000" endPos="75000" dist="12700" dir="5400000" sy="-100000" algn="bl" rotWithShape="0"/>
          </a:effectLst>
        </p:spPr>
      </p:pic>
      <p:pic>
        <p:nvPicPr>
          <p:cNvPr id="14" name="Picture 13" descr="new_Blackberry.png"/>
          <p:cNvPicPr>
            <a:picLocks noChangeAspect="1"/>
          </p:cNvPicPr>
          <p:nvPr/>
        </p:nvPicPr>
        <p:blipFill rotWithShape="1">
          <a:blip r:embed="rId7" cstate="print">
            <a:alphaModFix/>
            <a:extLst>
              <a:ext uri="{28A0092B-C50C-407E-A947-70E740481C1C}">
                <a14:useLocalDpi xmlns:a14="http://schemas.microsoft.com/office/drawing/2010/main" xmlns="" val="0"/>
              </a:ext>
            </a:extLst>
          </a:blip>
          <a:srcRect b="1868"/>
          <a:stretch/>
        </p:blipFill>
        <p:spPr>
          <a:xfrm>
            <a:off x="1371600" y="3081864"/>
            <a:ext cx="1507352" cy="2497667"/>
          </a:xfrm>
          <a:prstGeom prst="rect">
            <a:avLst/>
          </a:prstGeom>
          <a:effectLst>
            <a:reflection blurRad="6350" stA="34000" endA="300" endPos="35000" dir="5400000" sy="-100000" algn="bl" rotWithShape="0"/>
          </a:effectLst>
        </p:spPr>
      </p:pic>
      <p:pic>
        <p:nvPicPr>
          <p:cNvPr id="15" name="Picture 14" descr="homepage_ipad_1.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598457" y="2684834"/>
            <a:ext cx="4301877" cy="3299979"/>
          </a:xfrm>
          <a:prstGeom prst="rect">
            <a:avLst/>
          </a:prstGeom>
          <a:effectLst>
            <a:reflection blurRad="6350" stA="29000" endA="300" endPos="35000" dir="5400000" sy="-100000" algn="bl" rotWithShape="0"/>
          </a:effectLst>
        </p:spPr>
      </p:pic>
    </p:spTree>
    <p:extLst>
      <p:ext uri="{BB962C8B-B14F-4D97-AF65-F5344CB8AC3E}">
        <p14:creationId xmlns:p14="http://schemas.microsoft.com/office/powerpoint/2010/main" xmlns="" val="3992563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TR1X23A_REUTERSPaulo Whitaker .jpg"/>
          <p:cNvPicPr>
            <a:picLocks noChangeAspect="1"/>
          </p:cNvPicPr>
          <p:nvPr/>
        </p:nvPicPr>
        <p:blipFill>
          <a:blip r:embed="rId3" cstate="print"/>
          <a:srcRect l="4444"/>
          <a:stretch>
            <a:fillRect/>
          </a:stretch>
        </p:blipFill>
        <p:spPr>
          <a:xfrm>
            <a:off x="0" y="0"/>
            <a:ext cx="9197474" cy="68580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ider in T1.png"/>
          <p:cNvPicPr>
            <a:picLocks noChangeAspect="1"/>
          </p:cNvPicPr>
          <p:nvPr/>
        </p:nvPicPr>
        <p:blipFill>
          <a:blip r:embed="rId3" cstate="print"/>
          <a:srcRect t="6318"/>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uters Insider in Eikon.bmp"/>
          <p:cNvPicPr>
            <a:picLocks noChangeAspect="1"/>
          </p:cNvPicPr>
          <p:nvPr/>
        </p:nvPicPr>
        <p:blipFill>
          <a:blip r:embed="rId3" cstate="print"/>
          <a:srcRect r="4969"/>
          <a:stretch>
            <a:fillRect/>
          </a:stretch>
        </p:blipFill>
        <p:spPr>
          <a:xfrm>
            <a:off x="0" y="0"/>
            <a:ext cx="9144000" cy="6857999"/>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DER IMAGE.jpg"/>
          <p:cNvPicPr>
            <a:picLocks noChangeAspect="1"/>
          </p:cNvPicPr>
          <p:nvPr/>
        </p:nvPicPr>
        <p:blipFill>
          <a:blip r:embed="rId3" cstate="print"/>
          <a:srcRect l="10131" t="7778" r="23918"/>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tower_REUTERS_Albert Gea.jpg"/>
          <p:cNvPicPr>
            <a:picLocks noChangeAspect="1"/>
          </p:cNvPicPr>
          <p:nvPr/>
        </p:nvPicPr>
        <p:blipFill>
          <a:blip r:embed="rId3" cstate="print"/>
          <a:srcRect l="2319"/>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p:cNvSpPr>
          <p:nvPr/>
        </p:nvSpPr>
        <p:spPr bwMode="auto">
          <a:xfrm>
            <a:off x="4876800" y="4648200"/>
            <a:ext cx="3276600" cy="1447800"/>
          </a:xfrm>
          <a:prstGeom prst="rect">
            <a:avLst/>
          </a:prstGeom>
          <a:solidFill>
            <a:srgbClr val="E6E6E6"/>
          </a:solidFill>
          <a:ln w="25400">
            <a:noFill/>
            <a:miter lim="800000"/>
            <a:headEnd/>
            <a:tailEnd/>
          </a:ln>
        </p:spPr>
        <p:txBody>
          <a:bodyPr lIns="0" tIns="0" rIns="0" bIns="0"/>
          <a:lstStyle/>
          <a:p>
            <a:endParaRPr lang="en-US" dirty="0"/>
          </a:p>
        </p:txBody>
      </p:sp>
      <p:sp>
        <p:nvSpPr>
          <p:cNvPr id="17" name="Rectangle 2"/>
          <p:cNvSpPr>
            <a:spLocks/>
          </p:cNvSpPr>
          <p:nvPr/>
        </p:nvSpPr>
        <p:spPr bwMode="auto">
          <a:xfrm>
            <a:off x="4876800" y="3429000"/>
            <a:ext cx="3276600" cy="1066800"/>
          </a:xfrm>
          <a:prstGeom prst="rect">
            <a:avLst/>
          </a:prstGeom>
          <a:solidFill>
            <a:srgbClr val="E6E6E6"/>
          </a:solidFill>
          <a:ln w="25400">
            <a:noFill/>
            <a:miter lim="800000"/>
            <a:headEnd/>
            <a:tailEnd/>
          </a:ln>
        </p:spPr>
        <p:txBody>
          <a:bodyPr lIns="0" tIns="0" rIns="0" bIns="0"/>
          <a:lstStyle/>
          <a:p>
            <a:endParaRPr lang="en-US" dirty="0"/>
          </a:p>
        </p:txBody>
      </p:sp>
      <p:sp>
        <p:nvSpPr>
          <p:cNvPr id="16" name="Rectangle 2"/>
          <p:cNvSpPr>
            <a:spLocks/>
          </p:cNvSpPr>
          <p:nvPr/>
        </p:nvSpPr>
        <p:spPr bwMode="auto">
          <a:xfrm>
            <a:off x="4876800" y="2209800"/>
            <a:ext cx="3276600" cy="1066800"/>
          </a:xfrm>
          <a:prstGeom prst="rect">
            <a:avLst/>
          </a:prstGeom>
          <a:solidFill>
            <a:srgbClr val="E6E6E6"/>
          </a:solidFill>
          <a:ln w="25400">
            <a:noFill/>
            <a:miter lim="800000"/>
            <a:headEnd/>
            <a:tailEnd/>
          </a:ln>
        </p:spPr>
        <p:txBody>
          <a:bodyPr lIns="0" tIns="0" rIns="0" bIns="0"/>
          <a:lstStyle/>
          <a:p>
            <a:endParaRPr lang="en-US" dirty="0"/>
          </a:p>
        </p:txBody>
      </p:sp>
      <p:sp>
        <p:nvSpPr>
          <p:cNvPr id="15" name="Rectangle 2"/>
          <p:cNvSpPr>
            <a:spLocks/>
          </p:cNvSpPr>
          <p:nvPr/>
        </p:nvSpPr>
        <p:spPr bwMode="auto">
          <a:xfrm>
            <a:off x="914400" y="3200400"/>
            <a:ext cx="3276600" cy="1676400"/>
          </a:xfrm>
          <a:prstGeom prst="rect">
            <a:avLst/>
          </a:prstGeom>
          <a:solidFill>
            <a:srgbClr val="E6E6E6"/>
          </a:solidFill>
          <a:ln w="25400">
            <a:noFill/>
            <a:miter lim="800000"/>
            <a:headEnd/>
            <a:tailEnd/>
          </a:ln>
        </p:spPr>
        <p:txBody>
          <a:bodyPr lIns="0" tIns="0" rIns="0" bIns="0"/>
          <a:lstStyle/>
          <a:p>
            <a:endParaRPr lang="en-US" dirty="0"/>
          </a:p>
        </p:txBody>
      </p:sp>
      <p:sp>
        <p:nvSpPr>
          <p:cNvPr id="8202" name="Rectangle 8"/>
          <p:cNvSpPr>
            <a:spLocks noGrp="1" noChangeArrowheads="1"/>
          </p:cNvSpPr>
          <p:nvPr>
            <p:ph type="title"/>
          </p:nvPr>
        </p:nvSpPr>
        <p:spPr bwMode="auto">
          <a:xfrm>
            <a:off x="838200" y="685800"/>
            <a:ext cx="7445375" cy="625475"/>
          </a:xfrm>
          <a:noFill/>
          <a:ln>
            <a:miter lim="800000"/>
            <a:headEnd/>
            <a:tailEnd/>
          </a:ln>
        </p:spPr>
        <p:txBody>
          <a:bodyPr vert="horz" wrap="square" lIns="0" tIns="0" rIns="0" bIns="0" numCol="1" anchor="b" anchorCtr="0" compatLnSpc="1">
            <a:prstTxWarp prst="textNoShape">
              <a:avLst/>
            </a:prstTxWarp>
          </a:bodyPr>
          <a:lstStyle/>
          <a:p>
            <a:pPr eaLnBrk="1" hangingPunct="1"/>
            <a:r>
              <a:rPr lang="en-US" dirty="0" smtClean="0"/>
              <a:t>About Thomson Reuters: Scale of data</a:t>
            </a:r>
          </a:p>
        </p:txBody>
      </p:sp>
      <p:sp>
        <p:nvSpPr>
          <p:cNvPr id="29" name="Slide Number Placeholder 3"/>
          <p:cNvSpPr>
            <a:spLocks noGrp="1"/>
          </p:cNvSpPr>
          <p:nvPr>
            <p:ph type="sldNum" sz="quarter" idx="10"/>
          </p:nvPr>
        </p:nvSpPr>
        <p:spPr/>
        <p:txBody>
          <a:bodyPr/>
          <a:lstStyle/>
          <a:p>
            <a:pPr>
              <a:defRPr/>
            </a:pPr>
            <a:fld id="{77BEAB0F-DF2C-4138-BFFA-06558F2A383D}" type="slidenum">
              <a:rPr lang="en-US"/>
              <a:pPr>
                <a:defRPr/>
              </a:pPr>
              <a:t>3</a:t>
            </a:fld>
            <a:endParaRPr lang="en-US" dirty="0"/>
          </a:p>
        </p:txBody>
      </p:sp>
      <p:sp>
        <p:nvSpPr>
          <p:cNvPr id="8196" name="Rectangle 2"/>
          <p:cNvSpPr>
            <a:spLocks/>
          </p:cNvSpPr>
          <p:nvPr/>
        </p:nvSpPr>
        <p:spPr bwMode="auto">
          <a:xfrm>
            <a:off x="914400" y="2209800"/>
            <a:ext cx="3276600" cy="838200"/>
          </a:xfrm>
          <a:prstGeom prst="rect">
            <a:avLst/>
          </a:prstGeom>
          <a:solidFill>
            <a:srgbClr val="E6E6E6"/>
          </a:solidFill>
          <a:ln w="25400">
            <a:noFill/>
            <a:miter lim="800000"/>
            <a:headEnd/>
            <a:tailEnd/>
          </a:ln>
        </p:spPr>
        <p:txBody>
          <a:bodyPr lIns="0" tIns="0" rIns="0" bIns="0"/>
          <a:lstStyle/>
          <a:p>
            <a:endParaRPr lang="en-US" dirty="0"/>
          </a:p>
        </p:txBody>
      </p:sp>
      <p:sp>
        <p:nvSpPr>
          <p:cNvPr id="31" name="Rectangle 9"/>
          <p:cNvSpPr>
            <a:spLocks noChangeArrowheads="1"/>
          </p:cNvSpPr>
          <p:nvPr/>
        </p:nvSpPr>
        <p:spPr bwMode="gray">
          <a:xfrm>
            <a:off x="838200" y="2209800"/>
            <a:ext cx="3200400" cy="1447800"/>
          </a:xfrm>
          <a:prstGeom prst="rect">
            <a:avLst/>
          </a:prstGeom>
          <a:noFill/>
          <a:ln w="9525" algn="ctr">
            <a:noFill/>
            <a:miter lim="800000"/>
            <a:headEnd/>
            <a:tailEnd/>
          </a:ln>
        </p:spPr>
        <p:txBody>
          <a:bodyPr tIns="91440" bIns="91440">
            <a:prstTxWarp prst="textNoShape">
              <a:avLst/>
            </a:prstTxWarp>
          </a:bodyPr>
          <a:lstStyle/>
          <a:p>
            <a:pPr marL="115888" indent="-115888" algn="l">
              <a:buClr>
                <a:schemeClr val="accent1"/>
              </a:buClr>
              <a:buFont typeface="Arial" pitchFamily="-112" charset="0"/>
              <a:buChar char="•"/>
            </a:pPr>
            <a:r>
              <a:rPr lang="en-US" dirty="0" smtClean="0">
                <a:solidFill>
                  <a:schemeClr val="tx1"/>
                </a:solidFill>
                <a:latin typeface="+mn-lt"/>
              </a:rPr>
              <a:t>In our Healthcare &amp; Science and Tax &amp; Accounting businesses alone, we manage </a:t>
            </a:r>
            <a:r>
              <a:rPr lang="en-US" b="1" dirty="0" smtClean="0">
                <a:solidFill>
                  <a:schemeClr val="tx1"/>
                </a:solidFill>
                <a:latin typeface="+mn-lt"/>
              </a:rPr>
              <a:t>1.5 </a:t>
            </a:r>
            <a:r>
              <a:rPr lang="en-US" b="1" dirty="0" err="1" smtClean="0">
                <a:solidFill>
                  <a:schemeClr val="tx1"/>
                </a:solidFill>
                <a:latin typeface="+mn-lt"/>
              </a:rPr>
              <a:t>petabytes</a:t>
            </a:r>
            <a:r>
              <a:rPr lang="en-US" dirty="0" smtClean="0">
                <a:solidFill>
                  <a:schemeClr val="tx1"/>
                </a:solidFill>
                <a:latin typeface="+mn-lt"/>
              </a:rPr>
              <a:t> of data</a:t>
            </a:r>
          </a:p>
          <a:p>
            <a:pPr marL="115888" indent="-115888" algn="l">
              <a:buClr>
                <a:schemeClr val="accent1"/>
              </a:buClr>
              <a:buFont typeface="Arial" pitchFamily="-112" charset="0"/>
              <a:buChar char="•"/>
            </a:pPr>
            <a:endParaRPr lang="en-US" dirty="0" smtClean="0">
              <a:solidFill>
                <a:schemeClr val="tx1"/>
              </a:solidFill>
              <a:latin typeface="+mn-lt"/>
            </a:endParaRPr>
          </a:p>
          <a:p>
            <a:pPr marL="115888" indent="-115888" algn="l">
              <a:buClr>
                <a:schemeClr val="accent1"/>
              </a:buClr>
            </a:pPr>
            <a:endParaRPr lang="en-US" dirty="0">
              <a:solidFill>
                <a:schemeClr val="tx1"/>
              </a:solidFill>
              <a:latin typeface="+mn-lt"/>
              <a:ea typeface="Arial" pitchFamily="-112" charset="0"/>
              <a:cs typeface="Arial" pitchFamily="-112" charset="0"/>
            </a:endParaRPr>
          </a:p>
        </p:txBody>
      </p:sp>
      <p:sp>
        <p:nvSpPr>
          <p:cNvPr id="32" name="Rectangle 8"/>
          <p:cNvSpPr>
            <a:spLocks noChangeArrowheads="1"/>
          </p:cNvSpPr>
          <p:nvPr/>
        </p:nvSpPr>
        <p:spPr bwMode="auto">
          <a:xfrm>
            <a:off x="914400" y="1524000"/>
            <a:ext cx="7239000" cy="685800"/>
          </a:xfrm>
          <a:prstGeom prst="rect">
            <a:avLst/>
          </a:prstGeom>
          <a:solidFill>
            <a:schemeClr val="accent1"/>
          </a:solidFill>
          <a:ln w="9525" algn="ctr">
            <a:noFill/>
            <a:miter lim="800000"/>
            <a:headEnd/>
            <a:tailEnd/>
          </a:ln>
        </p:spPr>
        <p:txBody>
          <a:bodyPr lIns="182880" tIns="91440" rIns="45720" bIns="91440" anchor="ctr"/>
          <a:lstStyle/>
          <a:p>
            <a:pPr lvl="0"/>
            <a:r>
              <a:rPr lang="en-US" sz="1600" dirty="0" smtClean="0">
                <a:latin typeface="+mn-lt"/>
              </a:rPr>
              <a:t>How we manage data is critical to our business of delivering information to customers</a:t>
            </a:r>
            <a:endParaRPr lang="en-US" sz="1600" dirty="0">
              <a:latin typeface="+mn-lt"/>
            </a:endParaRPr>
          </a:p>
        </p:txBody>
      </p:sp>
      <p:sp>
        <p:nvSpPr>
          <p:cNvPr id="11" name="Rectangle 9"/>
          <p:cNvSpPr>
            <a:spLocks noChangeArrowheads="1"/>
          </p:cNvSpPr>
          <p:nvPr/>
        </p:nvSpPr>
        <p:spPr bwMode="gray">
          <a:xfrm>
            <a:off x="4800600" y="2209800"/>
            <a:ext cx="3276600" cy="1295400"/>
          </a:xfrm>
          <a:prstGeom prst="rect">
            <a:avLst/>
          </a:prstGeom>
          <a:noFill/>
          <a:ln w="9525" algn="ctr">
            <a:noFill/>
            <a:miter lim="800000"/>
            <a:headEnd/>
            <a:tailEnd/>
          </a:ln>
        </p:spPr>
        <p:txBody>
          <a:bodyPr tIns="91440" bIns="91440">
            <a:prstTxWarp prst="textNoShape">
              <a:avLst/>
            </a:prstTxWarp>
          </a:bodyPr>
          <a:lstStyle/>
          <a:p>
            <a:pPr marL="115888" indent="-115888" algn="l">
              <a:buClr>
                <a:schemeClr val="accent1"/>
              </a:buClr>
              <a:buFont typeface="Arial" pitchFamily="-112" charset="0"/>
              <a:buChar char="•"/>
            </a:pPr>
            <a:r>
              <a:rPr lang="en-US" dirty="0" smtClean="0">
                <a:solidFill>
                  <a:schemeClr val="tx1"/>
                </a:solidFill>
                <a:latin typeface="+mn-lt"/>
              </a:rPr>
              <a:t>Our Open Calais service, the public version of the Calais service, processes more than </a:t>
            </a:r>
            <a:r>
              <a:rPr lang="en-US" b="1" dirty="0" smtClean="0">
                <a:solidFill>
                  <a:schemeClr val="tx1"/>
                </a:solidFill>
                <a:latin typeface="+mn-lt"/>
              </a:rPr>
              <a:t>five million documents per day</a:t>
            </a:r>
          </a:p>
        </p:txBody>
      </p:sp>
      <p:sp>
        <p:nvSpPr>
          <p:cNvPr id="12" name="Rectangle 9"/>
          <p:cNvSpPr>
            <a:spLocks noChangeArrowheads="1"/>
          </p:cNvSpPr>
          <p:nvPr/>
        </p:nvSpPr>
        <p:spPr bwMode="gray">
          <a:xfrm>
            <a:off x="838200" y="2971800"/>
            <a:ext cx="3200400" cy="1295400"/>
          </a:xfrm>
          <a:prstGeom prst="rect">
            <a:avLst/>
          </a:prstGeom>
          <a:noFill/>
          <a:ln w="9525" algn="ctr">
            <a:noFill/>
            <a:miter lim="800000"/>
            <a:headEnd/>
            <a:tailEnd/>
          </a:ln>
        </p:spPr>
        <p:txBody>
          <a:bodyPr tIns="91440" bIns="91440">
            <a:prstTxWarp prst="textNoShape">
              <a:avLst/>
            </a:prstTxWarp>
          </a:bodyPr>
          <a:lstStyle/>
          <a:p>
            <a:pPr marL="115888" indent="-115888" algn="l">
              <a:buClr>
                <a:schemeClr val="accent1"/>
              </a:buClr>
              <a:buFont typeface="Arial" pitchFamily="-112" charset="0"/>
              <a:buChar char="•"/>
            </a:pPr>
            <a:endParaRPr lang="en-US" dirty="0" smtClean="0">
              <a:solidFill>
                <a:schemeClr val="tx1"/>
              </a:solidFill>
              <a:latin typeface="+mn-lt"/>
            </a:endParaRPr>
          </a:p>
          <a:p>
            <a:pPr marL="115888" indent="-115888" algn="l">
              <a:buClr>
                <a:schemeClr val="accent1"/>
              </a:buClr>
              <a:buFont typeface="Arial" pitchFamily="-112" charset="0"/>
              <a:buChar char="•"/>
            </a:pPr>
            <a:r>
              <a:rPr lang="en-US" dirty="0" smtClean="0">
                <a:solidFill>
                  <a:schemeClr val="tx1"/>
                </a:solidFill>
                <a:latin typeface="+mn-lt"/>
              </a:rPr>
              <a:t>In our Markets Content group, the data we hold on some 50,000 active companies represents over </a:t>
            </a:r>
            <a:r>
              <a:rPr lang="en-US" b="1" dirty="0" smtClean="0">
                <a:solidFill>
                  <a:schemeClr val="tx1"/>
                </a:solidFill>
                <a:latin typeface="+mn-lt"/>
              </a:rPr>
              <a:t>95% of the world’s market value</a:t>
            </a:r>
            <a:r>
              <a:rPr lang="en-US" dirty="0" smtClean="0">
                <a:solidFill>
                  <a:schemeClr val="tx1"/>
                </a:solidFill>
                <a:latin typeface="+mn-lt"/>
              </a:rPr>
              <a:t>. The data cache rivals the 20 million books of the U.S. Library of Congress - in digital format</a:t>
            </a:r>
          </a:p>
        </p:txBody>
      </p:sp>
      <p:sp>
        <p:nvSpPr>
          <p:cNvPr id="13" name="Rectangle 9"/>
          <p:cNvSpPr>
            <a:spLocks noChangeArrowheads="1"/>
          </p:cNvSpPr>
          <p:nvPr/>
        </p:nvSpPr>
        <p:spPr bwMode="gray">
          <a:xfrm>
            <a:off x="4800600" y="4648200"/>
            <a:ext cx="3276600" cy="1828800"/>
          </a:xfrm>
          <a:prstGeom prst="rect">
            <a:avLst/>
          </a:prstGeom>
          <a:noFill/>
          <a:ln w="9525" algn="ctr">
            <a:noFill/>
            <a:miter lim="800000"/>
            <a:headEnd/>
            <a:tailEnd/>
          </a:ln>
        </p:spPr>
        <p:txBody>
          <a:bodyPr tIns="91440" bIns="91440">
            <a:prstTxWarp prst="textNoShape">
              <a:avLst/>
            </a:prstTxWarp>
          </a:bodyPr>
          <a:lstStyle/>
          <a:p>
            <a:pPr marL="115888" indent="-115888" algn="l">
              <a:buClr>
                <a:schemeClr val="accent1"/>
              </a:buClr>
              <a:buFont typeface="Arial" pitchFamily="-112" charset="0"/>
              <a:buChar char="•"/>
            </a:pPr>
            <a:r>
              <a:rPr lang="en-US" dirty="0" smtClean="0">
                <a:solidFill>
                  <a:schemeClr val="tx1"/>
                </a:solidFill>
                <a:latin typeface="+mn-lt"/>
              </a:rPr>
              <a:t>The storage capacity of our Markets Content, Technology &amp; Operations data centers is </a:t>
            </a:r>
            <a:r>
              <a:rPr lang="en-US" b="1" dirty="0" smtClean="0">
                <a:solidFill>
                  <a:schemeClr val="tx1"/>
                </a:solidFill>
                <a:latin typeface="+mn-lt"/>
              </a:rPr>
              <a:t>four </a:t>
            </a:r>
            <a:r>
              <a:rPr lang="en-US" b="1" dirty="0" err="1" smtClean="0">
                <a:solidFill>
                  <a:schemeClr val="tx1"/>
                </a:solidFill>
                <a:latin typeface="+mn-lt"/>
              </a:rPr>
              <a:t>petabytes</a:t>
            </a:r>
            <a:r>
              <a:rPr lang="en-US" b="1" dirty="0" smtClean="0">
                <a:solidFill>
                  <a:schemeClr val="tx1"/>
                </a:solidFill>
                <a:latin typeface="+mn-lt"/>
              </a:rPr>
              <a:t> </a:t>
            </a:r>
            <a:r>
              <a:rPr lang="en-US" dirty="0" smtClean="0">
                <a:solidFill>
                  <a:schemeClr val="tx1"/>
                </a:solidFill>
                <a:latin typeface="+mn-lt"/>
              </a:rPr>
              <a:t>equivalent to 1 million DVDs or more than twice the size of all libraries in the US</a:t>
            </a:r>
            <a:endParaRPr lang="en-US" dirty="0">
              <a:solidFill>
                <a:schemeClr val="tx1"/>
              </a:solidFill>
              <a:latin typeface="+mn-lt"/>
              <a:ea typeface="Arial" pitchFamily="-112" charset="0"/>
              <a:cs typeface="Arial" pitchFamily="-112" charset="0"/>
            </a:endParaRPr>
          </a:p>
        </p:txBody>
      </p:sp>
      <p:sp>
        <p:nvSpPr>
          <p:cNvPr id="14" name="Rectangle 9"/>
          <p:cNvSpPr>
            <a:spLocks noChangeArrowheads="1"/>
          </p:cNvSpPr>
          <p:nvPr/>
        </p:nvSpPr>
        <p:spPr bwMode="gray">
          <a:xfrm>
            <a:off x="4800600" y="3276600"/>
            <a:ext cx="3352800" cy="1905000"/>
          </a:xfrm>
          <a:prstGeom prst="rect">
            <a:avLst/>
          </a:prstGeom>
          <a:noFill/>
          <a:ln w="9525" algn="ctr">
            <a:noFill/>
            <a:miter lim="800000"/>
            <a:headEnd/>
            <a:tailEnd/>
          </a:ln>
        </p:spPr>
        <p:txBody>
          <a:bodyPr tIns="91440" bIns="91440">
            <a:prstTxWarp prst="textNoShape">
              <a:avLst/>
            </a:prstTxWarp>
          </a:bodyPr>
          <a:lstStyle/>
          <a:p>
            <a:pPr marL="115888" indent="-115888" algn="l">
              <a:buClr>
                <a:schemeClr val="accent1"/>
              </a:buClr>
              <a:buFont typeface="Arial" pitchFamily="-112" charset="0"/>
              <a:buChar char="•"/>
            </a:pPr>
            <a:endParaRPr lang="en-US" dirty="0" smtClean="0">
              <a:solidFill>
                <a:schemeClr val="tx1"/>
              </a:solidFill>
              <a:latin typeface="+mn-lt"/>
            </a:endParaRPr>
          </a:p>
          <a:p>
            <a:pPr marL="115888" indent="-115888" algn="l">
              <a:buClr>
                <a:schemeClr val="accent1"/>
              </a:buClr>
              <a:buFont typeface="Arial" pitchFamily="-112" charset="0"/>
              <a:buChar char="•"/>
            </a:pPr>
            <a:r>
              <a:rPr lang="en-US" dirty="0" smtClean="0">
                <a:solidFill>
                  <a:schemeClr val="tx1"/>
                </a:solidFill>
                <a:latin typeface="+mn-lt"/>
              </a:rPr>
              <a:t>Our Professional Shared Technology Services manages about </a:t>
            </a:r>
            <a:r>
              <a:rPr lang="en-US" b="1" dirty="0" smtClean="0">
                <a:solidFill>
                  <a:schemeClr val="tx1"/>
                </a:solidFill>
                <a:latin typeface="+mn-lt"/>
              </a:rPr>
              <a:t>11 </a:t>
            </a:r>
            <a:r>
              <a:rPr lang="en-US" b="1" dirty="0" err="1" smtClean="0">
                <a:solidFill>
                  <a:schemeClr val="tx1"/>
                </a:solidFill>
                <a:latin typeface="+mn-lt"/>
              </a:rPr>
              <a:t>petabytes</a:t>
            </a:r>
            <a:r>
              <a:rPr lang="en-US" b="1" dirty="0" smtClean="0">
                <a:solidFill>
                  <a:schemeClr val="tx1"/>
                </a:solidFill>
                <a:latin typeface="+mn-lt"/>
              </a:rPr>
              <a:t> </a:t>
            </a:r>
            <a:r>
              <a:rPr lang="en-US" dirty="0" smtClean="0">
                <a:solidFill>
                  <a:schemeClr val="tx1"/>
                </a:solidFill>
                <a:latin typeface="+mn-lt"/>
              </a:rPr>
              <a:t>of storage across their data centers globally</a:t>
            </a:r>
          </a:p>
          <a:p>
            <a:pPr marL="115888" indent="-115888" algn="l">
              <a:buClr>
                <a:schemeClr val="accent1"/>
              </a:buClr>
            </a:pPr>
            <a:endParaRPr lang="en-US" dirty="0">
              <a:solidFill>
                <a:schemeClr val="tx1"/>
              </a:solidFill>
              <a:latin typeface="+mn-lt"/>
              <a:ea typeface="Arial" pitchFamily="-112" charset="0"/>
              <a:cs typeface="Arial" pitchFamily="-112"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erfountain_REUTERS_Valentin Flauraud.jpg"/>
          <p:cNvPicPr>
            <a:picLocks noChangeAspect="1"/>
          </p:cNvPicPr>
          <p:nvPr/>
        </p:nvPicPr>
        <p:blipFill>
          <a:blip r:embed="rId3" cstate="print"/>
          <a:srcRect l="11143"/>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glider_REUTERS_Srdjan Zivulovic.jpg"/>
          <p:cNvPicPr>
            <a:picLocks noChangeAspect="1"/>
          </p:cNvPicPr>
          <p:nvPr/>
        </p:nvPicPr>
        <p:blipFill>
          <a:blip r:embed="rId3" cstate="print"/>
          <a:srcRect r="11047"/>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iers_REUTERS_Valentin Flauraud.jpg"/>
          <p:cNvPicPr>
            <a:picLocks noChangeAspect="1"/>
          </p:cNvPicPr>
          <p:nvPr/>
        </p:nvPicPr>
        <p:blipFill>
          <a:blip r:embed="rId3" cstate="print"/>
          <a:srcRect l="11143"/>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219200"/>
            <a:ext cx="830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rickworkers_REUTERS_Soe Zeya Tun.jpg"/>
          <p:cNvPicPr>
            <a:picLocks noChangeAspect="1"/>
          </p:cNvPicPr>
          <p:nvPr/>
        </p:nvPicPr>
        <p:blipFill>
          <a:blip r:embed="rId3" cstate="print"/>
          <a:stretch>
            <a:fillRect/>
          </a:stretch>
        </p:blipFill>
        <p:spPr>
          <a:xfrm>
            <a:off x="2220277" y="0"/>
            <a:ext cx="4703445" cy="6858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achute_REUTERS_Srdjan Zivulovic.jpg"/>
          <p:cNvPicPr>
            <a:picLocks noChangeAspect="1"/>
          </p:cNvPicPr>
          <p:nvPr/>
        </p:nvPicPr>
        <p:blipFill>
          <a:blip r:embed="rId3" cstate="print"/>
          <a:srcRect r="2365" b="1991"/>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ckexchange_REUTERS_Ralph Orlowski.jpg"/>
          <p:cNvPicPr>
            <a:picLocks noChangeAspect="1"/>
          </p:cNvPicPr>
          <p:nvPr/>
        </p:nvPicPr>
        <p:blipFill>
          <a:blip r:embed="rId3" cstate="print"/>
          <a:srcRect l="6410"/>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r_presentation_template_05-01-08">
  <a:themeElements>
    <a:clrScheme name="tr_presentation_template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7CA1B786FFD47BBAC4D20D9ACC45B" ma:contentTypeVersion="0" ma:contentTypeDescription="Create a new document." ma:contentTypeScope="" ma:versionID="35834852415e4a3f3a42b3483c8803c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13D4A2BB-93C0-4FFC-B210-1FEEBAD5F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660A12FC-DC77-4FE5-915C-93187AB22A05}">
  <ds:schemaRefs>
    <ds:schemaRef ds:uri="http://schemas.microsoft.com/sharepoint/v3/contenttype/forms"/>
  </ds:schemaRefs>
</ds:datastoreItem>
</file>

<file path=customXml/itemProps3.xml><?xml version="1.0" encoding="utf-8"?>
<ds:datastoreItem xmlns:ds="http://schemas.openxmlformats.org/officeDocument/2006/customXml" ds:itemID="{99940699-F099-4E89-AF4F-791C355A1534}">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tr_presentation_template_05-01-08</Template>
  <TotalTime>5705</TotalTime>
  <Words>693</Words>
  <Application>Microsoft Office PowerPoint</Application>
  <PresentationFormat>On-screen Show (4:3)</PresentationFormat>
  <Paragraphs>65</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tr_presentation_template_05-01-08</vt:lpstr>
      <vt:lpstr>Slide 1</vt:lpstr>
      <vt:lpstr>About Thomson Reuters</vt:lpstr>
      <vt:lpstr>About Thomson Reuters: Scale of data</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WestlawNext is available on any device</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CONNEXT</dc:title>
  <dc:creator>Eliseo, John (M CIO)</dc:creator>
  <cp:lastModifiedBy>Cherylann.Dorsey</cp:lastModifiedBy>
  <cp:revision>235</cp:revision>
  <dcterms:created xsi:type="dcterms:W3CDTF">2009-09-30T17:58:37Z</dcterms:created>
  <dcterms:modified xsi:type="dcterms:W3CDTF">2011-09-03T18:40:26Z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0x010100ACC7CA1B786FFD47BBAC4D20D9ACC45B</vt:lpwstr>
  </property>
</Properties>
</file>