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7" r:id="rId3"/>
    <p:sldId id="258" r:id="rId4"/>
    <p:sldId id="262" r:id="rId5"/>
    <p:sldId id="288" r:id="rId6"/>
    <p:sldId id="292" r:id="rId7"/>
    <p:sldId id="264" r:id="rId8"/>
    <p:sldId id="289" r:id="rId9"/>
    <p:sldId id="291" r:id="rId10"/>
    <p:sldId id="263" r:id="rId11"/>
    <p:sldId id="293" r:id="rId12"/>
    <p:sldId id="274" r:id="rId13"/>
    <p:sldId id="275" r:id="rId14"/>
    <p:sldId id="265" r:id="rId15"/>
    <p:sldId id="266" r:id="rId16"/>
    <p:sldId id="267" r:id="rId17"/>
    <p:sldId id="283" r:id="rId18"/>
    <p:sldId id="284" r:id="rId19"/>
    <p:sldId id="282"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1752"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ohlewnas0240.nwie.net\Office%20of%20Chief%20Economist\Ad%20Hocs\2011\2011%20Economic%20Indicator%20Analysis\Employment\Employment%20Analysis%2011-20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ohlewnas0240.nwie.net\Office%20of%20Chief%20Economist\Ad%20Hocs\2011\2011%20Economic%20Indicator%20Analysis\Consumer%20Spending%20and%20Income\Income%20Growth%2011-20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en-US" dirty="0"/>
              <a:t>Employment</a:t>
            </a:r>
            <a:r>
              <a:rPr lang="en-US" baseline="0" dirty="0"/>
              <a:t> </a:t>
            </a:r>
            <a:r>
              <a:rPr lang="en-US" dirty="0"/>
              <a:t>Growth, millions</a:t>
            </a:r>
          </a:p>
        </c:rich>
      </c:tx>
      <c:layout/>
      <c:overlay val="1"/>
    </c:title>
    <c:plotArea>
      <c:layout>
        <c:manualLayout>
          <c:layoutTarget val="inner"/>
          <c:xMode val="edge"/>
          <c:yMode val="edge"/>
          <c:x val="6.579346641722264E-2"/>
          <c:y val="3.1953522149600601E-2"/>
          <c:w val="0.89939365281690065"/>
          <c:h val="0.81694017006044184"/>
        </c:manualLayout>
      </c:layout>
      <c:lineChart>
        <c:grouping val="standard"/>
        <c:ser>
          <c:idx val="0"/>
          <c:order val="0"/>
          <c:tx>
            <c:v> July 1981 - November 1982</c:v>
          </c:tx>
          <c:spPr>
            <a:ln>
              <a:solidFill>
                <a:srgbClr val="3366FF"/>
              </a:solidFill>
            </a:ln>
          </c:spPr>
          <c:marker>
            <c:symbol val="none"/>
          </c:marker>
          <c:cat>
            <c:numRef>
              <c:f>'Y:\Ad Hocs\2011\2011 Economic Indicator Analysis\Consumer Spending and Income\[Consumer Credit 9-2011.xlsx]Vs Prior Cycles'!$A$26:$A$74</c:f>
              <c:numCache>
                <c:formatCode>General</c:formatCode>
                <c:ptCount val="49"/>
                <c:pt idx="0">
                  <c:v>0</c:v>
                </c:pt>
                <c:pt idx="12">
                  <c:v>1</c:v>
                </c:pt>
                <c:pt idx="24">
                  <c:v>2</c:v>
                </c:pt>
                <c:pt idx="36">
                  <c:v>3</c:v>
                </c:pt>
                <c:pt idx="48">
                  <c:v>4</c:v>
                </c:pt>
              </c:numCache>
            </c:numRef>
          </c:cat>
          <c:val>
            <c:numRef>
              <c:f>'Public vs. Private'!$G$8:$G$55</c:f>
              <c:numCache>
                <c:formatCode>#,##0</c:formatCode>
                <c:ptCount val="48"/>
                <c:pt idx="0">
                  <c:v>-263000</c:v>
                </c:pt>
                <c:pt idx="1">
                  <c:v>-3000</c:v>
                </c:pt>
                <c:pt idx="2">
                  <c:v>110000</c:v>
                </c:pt>
                <c:pt idx="3">
                  <c:v>390000</c:v>
                </c:pt>
                <c:pt idx="4">
                  <c:v>646000</c:v>
                </c:pt>
                <c:pt idx="5">
                  <c:v>841000</c:v>
                </c:pt>
                <c:pt idx="6">
                  <c:v>936000</c:v>
                </c:pt>
                <c:pt idx="7">
                  <c:v>1003000</c:v>
                </c:pt>
                <c:pt idx="8">
                  <c:v>1107000</c:v>
                </c:pt>
                <c:pt idx="9">
                  <c:v>1181000</c:v>
                </c:pt>
                <c:pt idx="10">
                  <c:v>1191000</c:v>
                </c:pt>
                <c:pt idx="11">
                  <c:v>1387000</c:v>
                </c:pt>
                <c:pt idx="12">
                  <c:v>1499000</c:v>
                </c:pt>
                <c:pt idx="13">
                  <c:v>1463000</c:v>
                </c:pt>
                <c:pt idx="14">
                  <c:v>1376000</c:v>
                </c:pt>
                <c:pt idx="15">
                  <c:v>1276000</c:v>
                </c:pt>
                <c:pt idx="16">
                  <c:v>1067000</c:v>
                </c:pt>
                <c:pt idx="17">
                  <c:v>789000</c:v>
                </c:pt>
                <c:pt idx="18">
                  <c:v>462000</c:v>
                </c:pt>
                <c:pt idx="19">
                  <c:v>456000</c:v>
                </c:pt>
                <c:pt idx="20">
                  <c:v>327000</c:v>
                </c:pt>
                <c:pt idx="21">
                  <c:v>46000</c:v>
                </c:pt>
                <c:pt idx="22">
                  <c:v>1000</c:v>
                </c:pt>
                <c:pt idx="23">
                  <c:v>-242000</c:v>
                </c:pt>
                <c:pt idx="24">
                  <c:v>-585000</c:v>
                </c:pt>
                <c:pt idx="25">
                  <c:v>-743000</c:v>
                </c:pt>
                <c:pt idx="26">
                  <c:v>-924000</c:v>
                </c:pt>
                <c:pt idx="27">
                  <c:v>-1201000</c:v>
                </c:pt>
                <c:pt idx="28">
                  <c:v>-1325000</c:v>
                </c:pt>
                <c:pt idx="29">
                  <c:v>-1339000</c:v>
                </c:pt>
                <c:pt idx="30">
                  <c:v>-1114000</c:v>
                </c:pt>
                <c:pt idx="31">
                  <c:v>-1192000</c:v>
                </c:pt>
                <c:pt idx="32">
                  <c:v>-1019000</c:v>
                </c:pt>
                <c:pt idx="33">
                  <c:v>-743000</c:v>
                </c:pt>
                <c:pt idx="34">
                  <c:v>-466000</c:v>
                </c:pt>
                <c:pt idx="35">
                  <c:v>-88000</c:v>
                </c:pt>
                <c:pt idx="36">
                  <c:v>330000</c:v>
                </c:pt>
                <c:pt idx="37">
                  <c:v>22000</c:v>
                </c:pt>
                <c:pt idx="38">
                  <c:v>1136000</c:v>
                </c:pt>
                <c:pt idx="39">
                  <c:v>1407000</c:v>
                </c:pt>
                <c:pt idx="40">
                  <c:v>1759000</c:v>
                </c:pt>
                <c:pt idx="41">
                  <c:v>2115000</c:v>
                </c:pt>
                <c:pt idx="42">
                  <c:v>2562000</c:v>
                </c:pt>
                <c:pt idx="43">
                  <c:v>3041000</c:v>
                </c:pt>
                <c:pt idx="44">
                  <c:v>3316000</c:v>
                </c:pt>
                <c:pt idx="45">
                  <c:v>3679000</c:v>
                </c:pt>
                <c:pt idx="46">
                  <c:v>3987000</c:v>
                </c:pt>
                <c:pt idx="47">
                  <c:v>4366000</c:v>
                </c:pt>
              </c:numCache>
            </c:numRef>
          </c:val>
        </c:ser>
        <c:ser>
          <c:idx val="1"/>
          <c:order val="1"/>
          <c:tx>
            <c:v> July 1990 - March 1991</c:v>
          </c:tx>
          <c:spPr>
            <a:ln>
              <a:solidFill>
                <a:srgbClr val="FF9900"/>
              </a:solidFill>
            </a:ln>
          </c:spPr>
          <c:marker>
            <c:symbol val="none"/>
          </c:marker>
          <c:cat>
            <c:numRef>
              <c:f>'Y:\Ad Hocs\2011\2011 Economic Indicator Analysis\Consumer Spending and Income\[Consumer Credit 9-2011.xlsx]Vs Prior Cycles'!$A$26:$A$74</c:f>
              <c:numCache>
                <c:formatCode>General</c:formatCode>
                <c:ptCount val="49"/>
                <c:pt idx="0">
                  <c:v>0</c:v>
                </c:pt>
                <c:pt idx="12">
                  <c:v>1</c:v>
                </c:pt>
                <c:pt idx="24">
                  <c:v>2</c:v>
                </c:pt>
                <c:pt idx="36">
                  <c:v>3</c:v>
                </c:pt>
                <c:pt idx="48">
                  <c:v>4</c:v>
                </c:pt>
              </c:numCache>
            </c:numRef>
          </c:cat>
          <c:val>
            <c:numRef>
              <c:f>'Public vs. Private'!$G$127:$G$175</c:f>
              <c:numCache>
                <c:formatCode>#,##0</c:formatCode>
                <c:ptCount val="49"/>
                <c:pt idx="0">
                  <c:v>17000</c:v>
                </c:pt>
                <c:pt idx="1">
                  <c:v>-25000</c:v>
                </c:pt>
                <c:pt idx="2">
                  <c:v>-233000</c:v>
                </c:pt>
                <c:pt idx="3">
                  <c:v>-315000</c:v>
                </c:pt>
                <c:pt idx="4">
                  <c:v>-476000</c:v>
                </c:pt>
                <c:pt idx="5">
                  <c:v>-620000</c:v>
                </c:pt>
                <c:pt idx="6">
                  <c:v>-680000</c:v>
                </c:pt>
                <c:pt idx="7">
                  <c:v>-799000</c:v>
                </c:pt>
                <c:pt idx="8">
                  <c:v>-1105000</c:v>
                </c:pt>
                <c:pt idx="9">
                  <c:v>-1265000</c:v>
                </c:pt>
                <c:pt idx="10">
                  <c:v>-1476000</c:v>
                </c:pt>
                <c:pt idx="11">
                  <c:v>-1604000</c:v>
                </c:pt>
                <c:pt idx="12">
                  <c:v>-1517000</c:v>
                </c:pt>
                <c:pt idx="13">
                  <c:v>-1564000</c:v>
                </c:pt>
                <c:pt idx="14">
                  <c:v>-1549000</c:v>
                </c:pt>
                <c:pt idx="15">
                  <c:v>-1514000</c:v>
                </c:pt>
                <c:pt idx="16">
                  <c:v>-1502000</c:v>
                </c:pt>
                <c:pt idx="17">
                  <c:v>-1560000</c:v>
                </c:pt>
                <c:pt idx="18">
                  <c:v>-1537000</c:v>
                </c:pt>
                <c:pt idx="19">
                  <c:v>-1488000</c:v>
                </c:pt>
                <c:pt idx="20">
                  <c:v>-1554000</c:v>
                </c:pt>
                <c:pt idx="21">
                  <c:v>-1504000</c:v>
                </c:pt>
                <c:pt idx="22">
                  <c:v>-1346000</c:v>
                </c:pt>
                <c:pt idx="23">
                  <c:v>-1220000</c:v>
                </c:pt>
                <c:pt idx="24">
                  <c:v>-1160000</c:v>
                </c:pt>
                <c:pt idx="25">
                  <c:v>-1089000</c:v>
                </c:pt>
                <c:pt idx="26">
                  <c:v>-948000</c:v>
                </c:pt>
                <c:pt idx="27">
                  <c:v>-913000</c:v>
                </c:pt>
                <c:pt idx="28">
                  <c:v>-736000</c:v>
                </c:pt>
                <c:pt idx="29">
                  <c:v>-596000</c:v>
                </c:pt>
                <c:pt idx="30">
                  <c:v>-385000</c:v>
                </c:pt>
                <c:pt idx="31">
                  <c:v>-75000</c:v>
                </c:pt>
                <c:pt idx="32">
                  <c:v>167000</c:v>
                </c:pt>
                <c:pt idx="33">
                  <c:v>116000</c:v>
                </c:pt>
                <c:pt idx="34">
                  <c:v>425000</c:v>
                </c:pt>
                <c:pt idx="35">
                  <c:v>690000</c:v>
                </c:pt>
                <c:pt idx="36">
                  <c:v>863000</c:v>
                </c:pt>
                <c:pt idx="37">
                  <c:v>1158000</c:v>
                </c:pt>
                <c:pt idx="38">
                  <c:v>1319000</c:v>
                </c:pt>
                <c:pt idx="39">
                  <c:v>1560000</c:v>
                </c:pt>
                <c:pt idx="40">
                  <c:v>1837000</c:v>
                </c:pt>
                <c:pt idx="41">
                  <c:v>2098000</c:v>
                </c:pt>
                <c:pt idx="42">
                  <c:v>2406000</c:v>
                </c:pt>
                <c:pt idx="43">
                  <c:v>2674000</c:v>
                </c:pt>
                <c:pt idx="44">
                  <c:v>2875000</c:v>
                </c:pt>
                <c:pt idx="45">
                  <c:v>3337000</c:v>
                </c:pt>
                <c:pt idx="46">
                  <c:v>3690000</c:v>
                </c:pt>
                <c:pt idx="47">
                  <c:v>4021000</c:v>
                </c:pt>
                <c:pt idx="48">
                  <c:v>4336000</c:v>
                </c:pt>
              </c:numCache>
            </c:numRef>
          </c:val>
        </c:ser>
        <c:ser>
          <c:idx val="2"/>
          <c:order val="2"/>
          <c:tx>
            <c:v>  March 2001 - November 2001</c:v>
          </c:tx>
          <c:spPr>
            <a:ln>
              <a:solidFill>
                <a:srgbClr val="99CC00"/>
              </a:solidFill>
            </a:ln>
          </c:spPr>
          <c:marker>
            <c:symbol val="none"/>
          </c:marker>
          <c:cat>
            <c:numRef>
              <c:f>'Y:\Ad Hocs\2011\2011 Economic Indicator Analysis\Consumer Spending and Income\[Consumer Credit 9-2011.xlsx]Vs Prior Cycles'!$A$26:$A$74</c:f>
              <c:numCache>
                <c:formatCode>General</c:formatCode>
                <c:ptCount val="49"/>
                <c:pt idx="0">
                  <c:v>0</c:v>
                </c:pt>
                <c:pt idx="12">
                  <c:v>1</c:v>
                </c:pt>
                <c:pt idx="24">
                  <c:v>2</c:v>
                </c:pt>
                <c:pt idx="36">
                  <c:v>3</c:v>
                </c:pt>
                <c:pt idx="48">
                  <c:v>4</c:v>
                </c:pt>
              </c:numCache>
            </c:numRef>
          </c:cat>
          <c:val>
            <c:numRef>
              <c:f>'Public vs. Private'!$G$256:$G$303</c:f>
              <c:numCache>
                <c:formatCode>#,##0</c:formatCode>
                <c:ptCount val="48"/>
                <c:pt idx="0">
                  <c:v>-30000</c:v>
                </c:pt>
                <c:pt idx="1">
                  <c:v>-311000</c:v>
                </c:pt>
                <c:pt idx="2">
                  <c:v>-355000</c:v>
                </c:pt>
                <c:pt idx="3">
                  <c:v>-483000</c:v>
                </c:pt>
                <c:pt idx="4">
                  <c:v>-608000</c:v>
                </c:pt>
                <c:pt idx="5">
                  <c:v>-768000</c:v>
                </c:pt>
                <c:pt idx="6">
                  <c:v>-1012000</c:v>
                </c:pt>
                <c:pt idx="7">
                  <c:v>-1337000</c:v>
                </c:pt>
                <c:pt idx="8">
                  <c:v>-1629000</c:v>
                </c:pt>
                <c:pt idx="9">
                  <c:v>-1807000</c:v>
                </c:pt>
                <c:pt idx="10">
                  <c:v>-1939000</c:v>
                </c:pt>
                <c:pt idx="11">
                  <c:v>-2086000</c:v>
                </c:pt>
                <c:pt idx="12">
                  <c:v>-2110000</c:v>
                </c:pt>
                <c:pt idx="13">
                  <c:v>-2195000</c:v>
                </c:pt>
                <c:pt idx="14">
                  <c:v>-2202000</c:v>
                </c:pt>
                <c:pt idx="15">
                  <c:v>-2157000</c:v>
                </c:pt>
                <c:pt idx="16">
                  <c:v>-2254000</c:v>
                </c:pt>
                <c:pt idx="17">
                  <c:v>-2270000</c:v>
                </c:pt>
                <c:pt idx="18">
                  <c:v>-2325000</c:v>
                </c:pt>
                <c:pt idx="19">
                  <c:v>-2199000</c:v>
                </c:pt>
                <c:pt idx="20">
                  <c:v>-2191000</c:v>
                </c:pt>
                <c:pt idx="21">
                  <c:v>-2347000</c:v>
                </c:pt>
                <c:pt idx="22">
                  <c:v>-2264000</c:v>
                </c:pt>
                <c:pt idx="23">
                  <c:v>-2422000</c:v>
                </c:pt>
                <c:pt idx="24">
                  <c:v>-2634000</c:v>
                </c:pt>
                <c:pt idx="25">
                  <c:v>-2683000</c:v>
                </c:pt>
                <c:pt idx="26">
                  <c:v>-2689000</c:v>
                </c:pt>
                <c:pt idx="27">
                  <c:v>-2691000</c:v>
                </c:pt>
                <c:pt idx="28">
                  <c:v>-2666000</c:v>
                </c:pt>
                <c:pt idx="29">
                  <c:v>-2708000</c:v>
                </c:pt>
                <c:pt idx="30">
                  <c:v>-2605000</c:v>
                </c:pt>
                <c:pt idx="31">
                  <c:v>-2402000</c:v>
                </c:pt>
                <c:pt idx="32">
                  <c:v>-2384000</c:v>
                </c:pt>
                <c:pt idx="33">
                  <c:v>-2260000</c:v>
                </c:pt>
                <c:pt idx="34">
                  <c:v>-2110000</c:v>
                </c:pt>
                <c:pt idx="35">
                  <c:v>-2067000</c:v>
                </c:pt>
                <c:pt idx="36">
                  <c:v>-1729000</c:v>
                </c:pt>
                <c:pt idx="37">
                  <c:v>-1479000</c:v>
                </c:pt>
                <c:pt idx="38">
                  <c:v>-1169000</c:v>
                </c:pt>
                <c:pt idx="39">
                  <c:v>-1088000</c:v>
                </c:pt>
                <c:pt idx="40">
                  <c:v>-1041000</c:v>
                </c:pt>
                <c:pt idx="41">
                  <c:v>-920000</c:v>
                </c:pt>
                <c:pt idx="42">
                  <c:v>-760000</c:v>
                </c:pt>
                <c:pt idx="43">
                  <c:v>-409000</c:v>
                </c:pt>
                <c:pt idx="44">
                  <c:v>-345000</c:v>
                </c:pt>
                <c:pt idx="45">
                  <c:v>-213000</c:v>
                </c:pt>
                <c:pt idx="46">
                  <c:v>-77000</c:v>
                </c:pt>
                <c:pt idx="47">
                  <c:v>163000</c:v>
                </c:pt>
              </c:numCache>
            </c:numRef>
          </c:val>
        </c:ser>
        <c:ser>
          <c:idx val="3"/>
          <c:order val="3"/>
          <c:tx>
            <c:v>Latest Recession</c:v>
          </c:tx>
          <c:spPr>
            <a:ln>
              <a:solidFill>
                <a:srgbClr val="A50021"/>
              </a:solidFill>
            </a:ln>
          </c:spPr>
          <c:marker>
            <c:symbol val="none"/>
          </c:marker>
          <c:cat>
            <c:numRef>
              <c:f>'Y:\Ad Hocs\2011\2011 Economic Indicator Analysis\Consumer Spending and Income\[Consumer Credit 9-2011.xlsx]Vs Prior Cycles'!$A$26:$A$74</c:f>
              <c:numCache>
                <c:formatCode>General</c:formatCode>
                <c:ptCount val="49"/>
                <c:pt idx="0">
                  <c:v>0</c:v>
                </c:pt>
                <c:pt idx="12">
                  <c:v>1</c:v>
                </c:pt>
                <c:pt idx="24">
                  <c:v>2</c:v>
                </c:pt>
                <c:pt idx="36">
                  <c:v>3</c:v>
                </c:pt>
                <c:pt idx="48">
                  <c:v>4</c:v>
                </c:pt>
              </c:numCache>
            </c:numRef>
          </c:cat>
          <c:val>
            <c:numRef>
              <c:f>'Public vs. Private'!$G$337:$G$383</c:f>
              <c:numCache>
                <c:formatCode>#,##0</c:formatCode>
                <c:ptCount val="47"/>
                <c:pt idx="0">
                  <c:v>84000</c:v>
                </c:pt>
                <c:pt idx="1">
                  <c:v>97000</c:v>
                </c:pt>
                <c:pt idx="2">
                  <c:v>14000</c:v>
                </c:pt>
                <c:pt idx="3">
                  <c:v>-58000</c:v>
                </c:pt>
                <c:pt idx="4">
                  <c:v>-243000</c:v>
                </c:pt>
                <c:pt idx="5">
                  <c:v>-476000</c:v>
                </c:pt>
                <c:pt idx="6">
                  <c:v>-654000</c:v>
                </c:pt>
                <c:pt idx="7">
                  <c:v>-885000</c:v>
                </c:pt>
                <c:pt idx="8">
                  <c:v>-1152000</c:v>
                </c:pt>
                <c:pt idx="9">
                  <c:v>-1586000</c:v>
                </c:pt>
                <c:pt idx="10">
                  <c:v>-2095000</c:v>
                </c:pt>
                <c:pt idx="11">
                  <c:v>-2897000</c:v>
                </c:pt>
                <c:pt idx="12">
                  <c:v>-3516000</c:v>
                </c:pt>
                <c:pt idx="13">
                  <c:v>-4336000</c:v>
                </c:pt>
                <c:pt idx="14">
                  <c:v>-5062000</c:v>
                </c:pt>
                <c:pt idx="15">
                  <c:v>-5858000</c:v>
                </c:pt>
                <c:pt idx="16">
                  <c:v>-6518000</c:v>
                </c:pt>
                <c:pt idx="17">
                  <c:v>-6904000</c:v>
                </c:pt>
                <c:pt idx="18">
                  <c:v>-7406000</c:v>
                </c:pt>
                <c:pt idx="19">
                  <c:v>-7706000</c:v>
                </c:pt>
                <c:pt idx="20">
                  <c:v>-7937000</c:v>
                </c:pt>
                <c:pt idx="21">
                  <c:v>-8173000</c:v>
                </c:pt>
                <c:pt idx="22">
                  <c:v>-8394000</c:v>
                </c:pt>
                <c:pt idx="23">
                  <c:v>-8449000</c:v>
                </c:pt>
                <c:pt idx="24">
                  <c:v>-8579000</c:v>
                </c:pt>
                <c:pt idx="25">
                  <c:v>-8618000</c:v>
                </c:pt>
                <c:pt idx="26">
                  <c:v>-8653000</c:v>
                </c:pt>
                <c:pt idx="27">
                  <c:v>-8461000</c:v>
                </c:pt>
                <c:pt idx="28">
                  <c:v>-8184000</c:v>
                </c:pt>
                <c:pt idx="29">
                  <c:v>-7726000</c:v>
                </c:pt>
                <c:pt idx="30">
                  <c:v>-7918000</c:v>
                </c:pt>
                <c:pt idx="31">
                  <c:v>-7967000</c:v>
                </c:pt>
                <c:pt idx="32">
                  <c:v>-8026000</c:v>
                </c:pt>
                <c:pt idx="33">
                  <c:v>-8055000</c:v>
                </c:pt>
                <c:pt idx="34">
                  <c:v>-7884000</c:v>
                </c:pt>
                <c:pt idx="35">
                  <c:v>-7791000</c:v>
                </c:pt>
                <c:pt idx="36">
                  <c:v>-7639000</c:v>
                </c:pt>
                <c:pt idx="37">
                  <c:v>-7571000</c:v>
                </c:pt>
                <c:pt idx="38">
                  <c:v>-7336000</c:v>
                </c:pt>
                <c:pt idx="39">
                  <c:v>-7142000</c:v>
                </c:pt>
                <c:pt idx="40">
                  <c:v>-6925000</c:v>
                </c:pt>
                <c:pt idx="41">
                  <c:v>-6872000</c:v>
                </c:pt>
                <c:pt idx="42">
                  <c:v>-6852000</c:v>
                </c:pt>
                <c:pt idx="43">
                  <c:v>-6725000</c:v>
                </c:pt>
                <c:pt idx="44">
                  <c:v>-6621000</c:v>
                </c:pt>
                <c:pt idx="45">
                  <c:v>-6463000</c:v>
                </c:pt>
                <c:pt idx="46">
                  <c:v>-6383000</c:v>
                </c:pt>
              </c:numCache>
            </c:numRef>
          </c:val>
        </c:ser>
        <c:marker val="1"/>
        <c:axId val="212420864"/>
        <c:axId val="221938816"/>
      </c:lineChart>
      <c:catAx>
        <c:axId val="212420864"/>
        <c:scaling>
          <c:orientation val="minMax"/>
        </c:scaling>
        <c:axPos val="b"/>
        <c:title>
          <c:tx>
            <c:rich>
              <a:bodyPr/>
              <a:lstStyle/>
              <a:p>
                <a:pPr>
                  <a:defRPr sz="1000" b="1" i="0" u="none" strike="noStrike" baseline="0">
                    <a:solidFill>
                      <a:srgbClr val="000000"/>
                    </a:solidFill>
                    <a:latin typeface="Arial"/>
                    <a:ea typeface="Arial"/>
                    <a:cs typeface="Arial"/>
                  </a:defRPr>
                </a:pPr>
                <a:r>
                  <a:rPr lang="en-US" dirty="0"/>
                  <a:t>Years after each recession's start</a:t>
                </a:r>
              </a:p>
            </c:rich>
          </c:tx>
          <c:layout/>
        </c:title>
        <c:numFmt formatCode="General" sourceLinked="1"/>
        <c:tickLblPos val="low"/>
        <c:txPr>
          <a:bodyPr rot="0" vert="horz"/>
          <a:lstStyle/>
          <a:p>
            <a:pPr>
              <a:defRPr sz="1000" b="1" i="0" u="none" strike="noStrike" baseline="0">
                <a:solidFill>
                  <a:srgbClr val="000000"/>
                </a:solidFill>
                <a:latin typeface="Arial"/>
                <a:ea typeface="Arial"/>
                <a:cs typeface="Arial"/>
              </a:defRPr>
            </a:pPr>
            <a:endParaRPr lang="en-US"/>
          </a:p>
        </c:txPr>
        <c:crossAx val="221938816"/>
        <c:crosses val="autoZero"/>
        <c:auto val="1"/>
        <c:lblAlgn val="ctr"/>
        <c:lblOffset val="100"/>
        <c:tickLblSkip val="3"/>
      </c:catAx>
      <c:valAx>
        <c:axId val="221938816"/>
        <c:scaling>
          <c:orientation val="minMax"/>
          <c:max val="10000000"/>
        </c:scaling>
        <c:axPos val="l"/>
        <c:numFmt formatCode="#,##0" sourceLinked="0"/>
        <c:tickLblPos val="nextTo"/>
        <c:txPr>
          <a:bodyPr rot="0" vert="horz"/>
          <a:lstStyle/>
          <a:p>
            <a:pPr>
              <a:defRPr sz="1000" b="1" i="0" u="none" strike="noStrike" baseline="0">
                <a:solidFill>
                  <a:srgbClr val="000000"/>
                </a:solidFill>
                <a:latin typeface="Arial"/>
                <a:ea typeface="Arial"/>
                <a:cs typeface="Arial"/>
              </a:defRPr>
            </a:pPr>
            <a:endParaRPr lang="en-US"/>
          </a:p>
        </c:txPr>
        <c:crossAx val="212420864"/>
        <c:crosses val="autoZero"/>
        <c:crossBetween val="between"/>
        <c:dispUnits>
          <c:builtInUnit val="millions"/>
        </c:dispUnits>
      </c:valAx>
      <c:spPr>
        <a:noFill/>
      </c:spPr>
    </c:plotArea>
    <c:legend>
      <c:legendPos val="r"/>
      <c:layout>
        <c:manualLayout>
          <c:xMode val="edge"/>
          <c:yMode val="edge"/>
          <c:x val="9.5160922507639509E-2"/>
          <c:y val="8.5206290003223564E-2"/>
          <c:w val="0.48062313233119625"/>
          <c:h val="0.30039070774048987"/>
        </c:manualLayout>
      </c:layout>
      <c:overlay val="1"/>
      <c:txPr>
        <a:bodyPr/>
        <a:lstStyle/>
        <a:p>
          <a:pPr>
            <a:defRPr sz="1000" b="0" i="0" u="none" strike="noStrike" baseline="0">
              <a:solidFill>
                <a:srgbClr val="000000"/>
              </a:solidFill>
              <a:latin typeface="Arial"/>
              <a:ea typeface="Arial"/>
              <a:cs typeface="Arial"/>
            </a:defRPr>
          </a:pPr>
          <a:endParaRPr lang="en-US"/>
        </a:p>
      </c:txPr>
    </c:legend>
    <c:plotVisOnly val="1"/>
    <c:dispBlanksAs val="gap"/>
  </c:chart>
  <c:spPr>
    <a:noFill/>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Arial"/>
                <a:ea typeface="Arial"/>
                <a:cs typeface="Arial"/>
              </a:defRPr>
            </a:pPr>
            <a:r>
              <a:rPr lang="en-US" sz="1400" dirty="0"/>
              <a:t>Income Growth</a:t>
            </a:r>
          </a:p>
        </c:rich>
      </c:tx>
      <c:layout/>
      <c:overlay val="1"/>
    </c:title>
    <c:plotArea>
      <c:layout>
        <c:manualLayout>
          <c:layoutTarget val="inner"/>
          <c:xMode val="edge"/>
          <c:yMode val="edge"/>
          <c:x val="6.5793466417222612E-2"/>
          <c:y val="3.195352214960058E-2"/>
          <c:w val="0.89939365281689665"/>
          <c:h val="0.81694017006044184"/>
        </c:manualLayout>
      </c:layout>
      <c:lineChart>
        <c:grouping val="standard"/>
        <c:ser>
          <c:idx val="0"/>
          <c:order val="0"/>
          <c:tx>
            <c:v> July 1981 - November 1982</c:v>
          </c:tx>
          <c:spPr>
            <a:ln>
              <a:solidFill>
                <a:srgbClr val="3366FF"/>
              </a:solidFill>
            </a:ln>
          </c:spPr>
          <c:marker>
            <c:symbol val="none"/>
          </c:marker>
          <c:cat>
            <c:numRef>
              <c:f>'1980-1999'!$I$5:$BE$5</c:f>
              <c:numCache>
                <c:formatCode>General</c:formatCode>
                <c:ptCount val="49"/>
                <c:pt idx="0">
                  <c:v>0</c:v>
                </c:pt>
                <c:pt idx="12">
                  <c:v>1</c:v>
                </c:pt>
                <c:pt idx="24">
                  <c:v>2</c:v>
                </c:pt>
                <c:pt idx="36">
                  <c:v>3</c:v>
                </c:pt>
                <c:pt idx="48">
                  <c:v>4</c:v>
                </c:pt>
              </c:numCache>
            </c:numRef>
          </c:cat>
          <c:val>
            <c:numRef>
              <c:f>'1980-1999'!$I$56:$BE$56</c:f>
              <c:numCache>
                <c:formatCode>0.00%</c:formatCode>
                <c:ptCount val="49"/>
                <c:pt idx="0">
                  <c:v>2.1303209162334392E-2</c:v>
                </c:pt>
                <c:pt idx="1">
                  <c:v>3.1445585157435403E-2</c:v>
                </c:pt>
                <c:pt idx="2">
                  <c:v>3.6977354944879012E-2</c:v>
                </c:pt>
                <c:pt idx="3">
                  <c:v>3.874833350473425E-2</c:v>
                </c:pt>
                <c:pt idx="4">
                  <c:v>4.4616083448314997E-2</c:v>
                </c:pt>
                <c:pt idx="5">
                  <c:v>4.6224040968319356E-2</c:v>
                </c:pt>
                <c:pt idx="6">
                  <c:v>4.9285455939385422E-2</c:v>
                </c:pt>
                <c:pt idx="7">
                  <c:v>5.6431769260560045E-2</c:v>
                </c:pt>
                <c:pt idx="8">
                  <c:v>5.9573053121752408E-2</c:v>
                </c:pt>
                <c:pt idx="9">
                  <c:v>6.6572758397319756E-2</c:v>
                </c:pt>
                <c:pt idx="10">
                  <c:v>7.3304301530414104E-2</c:v>
                </c:pt>
                <c:pt idx="11">
                  <c:v>7.6465868504758075E-2</c:v>
                </c:pt>
                <c:pt idx="12">
                  <c:v>8.3203778303707537E-2</c:v>
                </c:pt>
                <c:pt idx="13">
                  <c:v>8.6406253925311483E-2</c:v>
                </c:pt>
                <c:pt idx="14">
                  <c:v>8.8665938286865392E-2</c:v>
                </c:pt>
                <c:pt idx="15">
                  <c:v>9.4177157554656277E-2</c:v>
                </c:pt>
                <c:pt idx="16">
                  <c:v>0.10125976423864402</c:v>
                </c:pt>
                <c:pt idx="17">
                  <c:v>0.10793915355162315</c:v>
                </c:pt>
                <c:pt idx="18">
                  <c:v>0.11001041912999279</c:v>
                </c:pt>
                <c:pt idx="19">
                  <c:v>0.11235767249322431</c:v>
                </c:pt>
                <c:pt idx="20">
                  <c:v>0.11840429791701262</c:v>
                </c:pt>
                <c:pt idx="21">
                  <c:v>0.12354604333113445</c:v>
                </c:pt>
                <c:pt idx="22">
                  <c:v>0.13287827062271138</c:v>
                </c:pt>
                <c:pt idx="23">
                  <c:v>0.13671362436560597</c:v>
                </c:pt>
                <c:pt idx="24">
                  <c:v>0.14517374580928466</c:v>
                </c:pt>
                <c:pt idx="25">
                  <c:v>0.1493683199247032</c:v>
                </c:pt>
                <c:pt idx="26">
                  <c:v>0.15842983040102851</c:v>
                </c:pt>
                <c:pt idx="27">
                  <c:v>0.16927943814597679</c:v>
                </c:pt>
                <c:pt idx="28">
                  <c:v>0.17846041568890544</c:v>
                </c:pt>
                <c:pt idx="29">
                  <c:v>0.18752514505601384</c:v>
                </c:pt>
                <c:pt idx="30">
                  <c:v>0.19744893295937202</c:v>
                </c:pt>
                <c:pt idx="31">
                  <c:v>0.21016528760437203</c:v>
                </c:pt>
                <c:pt idx="32">
                  <c:v>0.21939254447725226</c:v>
                </c:pt>
                <c:pt idx="33">
                  <c:v>0.23007496247398085</c:v>
                </c:pt>
                <c:pt idx="34">
                  <c:v>0.23368103061623399</c:v>
                </c:pt>
                <c:pt idx="35">
                  <c:v>0.24346916095944263</c:v>
                </c:pt>
                <c:pt idx="36">
                  <c:v>0.25098449838276127</c:v>
                </c:pt>
                <c:pt idx="37">
                  <c:v>0.2612448119769053</c:v>
                </c:pt>
                <c:pt idx="38">
                  <c:v>0.26944202733463646</c:v>
                </c:pt>
                <c:pt idx="39">
                  <c:v>0.26953170270977128</c:v>
                </c:pt>
                <c:pt idx="40">
                  <c:v>0.27733276078432112</c:v>
                </c:pt>
                <c:pt idx="41">
                  <c:v>0.28717913364154241</c:v>
                </c:pt>
                <c:pt idx="42">
                  <c:v>0.29120262850204182</c:v>
                </c:pt>
                <c:pt idx="43">
                  <c:v>0.29638003511859812</c:v>
                </c:pt>
                <c:pt idx="44">
                  <c:v>0.30025036453309534</c:v>
                </c:pt>
                <c:pt idx="45">
                  <c:v>0.30346803563493757</c:v>
                </c:pt>
                <c:pt idx="46">
                  <c:v>0.30641533105796392</c:v>
                </c:pt>
                <c:pt idx="47">
                  <c:v>0.31162996660968079</c:v>
                </c:pt>
                <c:pt idx="48">
                  <c:v>0.31309166160265844</c:v>
                </c:pt>
              </c:numCache>
            </c:numRef>
          </c:val>
        </c:ser>
        <c:ser>
          <c:idx val="1"/>
          <c:order val="1"/>
          <c:tx>
            <c:v>July1990-March 1991</c:v>
          </c:tx>
          <c:spPr>
            <a:ln>
              <a:solidFill>
                <a:srgbClr val="FF9900"/>
              </a:solidFill>
            </a:ln>
          </c:spPr>
          <c:marker>
            <c:symbol val="none"/>
          </c:marker>
          <c:cat>
            <c:numRef>
              <c:f>'1980-1999'!$I$5:$BE$5</c:f>
              <c:numCache>
                <c:formatCode>General</c:formatCode>
                <c:ptCount val="49"/>
                <c:pt idx="0">
                  <c:v>0</c:v>
                </c:pt>
                <c:pt idx="12">
                  <c:v>1</c:v>
                </c:pt>
                <c:pt idx="24">
                  <c:v>2</c:v>
                </c:pt>
                <c:pt idx="36">
                  <c:v>3</c:v>
                </c:pt>
                <c:pt idx="48">
                  <c:v>4</c:v>
                </c:pt>
              </c:numCache>
            </c:numRef>
          </c:cat>
          <c:val>
            <c:numRef>
              <c:f>'1980-1999'!$DM$56:$FI$56</c:f>
              <c:numCache>
                <c:formatCode>0.00%</c:formatCode>
                <c:ptCount val="49"/>
                <c:pt idx="0">
                  <c:v>5.4818234275825078E-3</c:v>
                </c:pt>
                <c:pt idx="1">
                  <c:v>6.6091036079471534E-3</c:v>
                </c:pt>
                <c:pt idx="2">
                  <c:v>1.2730508050571687E-2</c:v>
                </c:pt>
                <c:pt idx="3">
                  <c:v>1.1000897111291204E-2</c:v>
                </c:pt>
                <c:pt idx="4">
                  <c:v>1.2998491844163925E-2</c:v>
                </c:pt>
                <c:pt idx="5">
                  <c:v>1.7860464706625181E-2</c:v>
                </c:pt>
                <c:pt idx="6">
                  <c:v>1.5593074634554381E-2</c:v>
                </c:pt>
                <c:pt idx="7">
                  <c:v>1.8109104177611031E-2</c:v>
                </c:pt>
                <c:pt idx="8">
                  <c:v>2.0720017390046187E-2</c:v>
                </c:pt>
                <c:pt idx="9">
                  <c:v>2.613011489292287E-2</c:v>
                </c:pt>
                <c:pt idx="10">
                  <c:v>3.0125697665736782E-2</c:v>
                </c:pt>
                <c:pt idx="11">
                  <c:v>3.7365118512070354E-2</c:v>
                </c:pt>
                <c:pt idx="12">
                  <c:v>3.6094420024994481E-2</c:v>
                </c:pt>
                <c:pt idx="13">
                  <c:v>3.9633046719758452E-2</c:v>
                </c:pt>
                <c:pt idx="14">
                  <c:v>4.6190099017697987E-2</c:v>
                </c:pt>
                <c:pt idx="15">
                  <c:v>4.9496469685466934E-2</c:v>
                </c:pt>
                <c:pt idx="16">
                  <c:v>5.2850792053500933E-2</c:v>
                </c:pt>
                <c:pt idx="17">
                  <c:v>6.2723714829651223E-2</c:v>
                </c:pt>
                <c:pt idx="18">
                  <c:v>6.6769789749792391E-2</c:v>
                </c:pt>
                <c:pt idx="19">
                  <c:v>7.46172369193151E-2</c:v>
                </c:pt>
                <c:pt idx="20">
                  <c:v>7.8711285244387919E-2</c:v>
                </c:pt>
                <c:pt idx="21">
                  <c:v>8.4770159208377549E-2</c:v>
                </c:pt>
                <c:pt idx="22">
                  <c:v>9.0413777942161419E-2</c:v>
                </c:pt>
                <c:pt idx="23">
                  <c:v>9.4161353317390728E-2</c:v>
                </c:pt>
                <c:pt idx="24">
                  <c:v>9.7688557820204219E-2</c:v>
                </c:pt>
                <c:pt idx="25">
                  <c:v>0.10374599126322197</c:v>
                </c:pt>
                <c:pt idx="26">
                  <c:v>0.10387607377269722</c:v>
                </c:pt>
                <c:pt idx="27">
                  <c:v>0.11043509567945838</c:v>
                </c:pt>
                <c:pt idx="28">
                  <c:v>0.11357324823059364</c:v>
                </c:pt>
                <c:pt idx="29">
                  <c:v>0.14802174110902841</c:v>
                </c:pt>
                <c:pt idx="30">
                  <c:v>0.11132269816598959</c:v>
                </c:pt>
                <c:pt idx="31">
                  <c:v>0.11261537974158527</c:v>
                </c:pt>
                <c:pt idx="32">
                  <c:v>0.11300268355375979</c:v>
                </c:pt>
                <c:pt idx="33">
                  <c:v>0.13261847943149738</c:v>
                </c:pt>
                <c:pt idx="34">
                  <c:v>0.13816941423061038</c:v>
                </c:pt>
                <c:pt idx="35">
                  <c:v>0.13745015794161322</c:v>
                </c:pt>
                <c:pt idx="36">
                  <c:v>0.14176880188741986</c:v>
                </c:pt>
                <c:pt idx="37">
                  <c:v>0.14479677028187429</c:v>
                </c:pt>
                <c:pt idx="38">
                  <c:v>0.14510043931835023</c:v>
                </c:pt>
                <c:pt idx="39">
                  <c:v>0.14974337937085141</c:v>
                </c:pt>
                <c:pt idx="40">
                  <c:v>0.15480923550054151</c:v>
                </c:pt>
                <c:pt idx="41">
                  <c:v>0.18894194630982247</c:v>
                </c:pt>
                <c:pt idx="42">
                  <c:v>0.16142544324862881</c:v>
                </c:pt>
                <c:pt idx="43">
                  <c:v>0.1634126058266675</c:v>
                </c:pt>
                <c:pt idx="44">
                  <c:v>0.17009939721983391</c:v>
                </c:pt>
                <c:pt idx="45">
                  <c:v>0.18355848820817094</c:v>
                </c:pt>
                <c:pt idx="46">
                  <c:v>0.19061152359376507</c:v>
                </c:pt>
                <c:pt idx="47">
                  <c:v>0.19250763059569853</c:v>
                </c:pt>
                <c:pt idx="48">
                  <c:v>0.19719630276373726</c:v>
                </c:pt>
              </c:numCache>
            </c:numRef>
          </c:val>
        </c:ser>
        <c:ser>
          <c:idx val="2"/>
          <c:order val="2"/>
          <c:tx>
            <c:v>  March 2001 - November 2001</c:v>
          </c:tx>
          <c:spPr>
            <a:ln>
              <a:solidFill>
                <a:srgbClr val="99CC00"/>
              </a:solidFill>
            </a:ln>
          </c:spPr>
          <c:marker>
            <c:symbol val="none"/>
          </c:marker>
          <c:cat>
            <c:numRef>
              <c:f>'1980-1999'!$I$5:$BE$5</c:f>
              <c:numCache>
                <c:formatCode>General</c:formatCode>
                <c:ptCount val="49"/>
                <c:pt idx="0">
                  <c:v>0</c:v>
                </c:pt>
                <c:pt idx="12">
                  <c:v>1</c:v>
                </c:pt>
                <c:pt idx="24">
                  <c:v>2</c:v>
                </c:pt>
                <c:pt idx="36">
                  <c:v>3</c:v>
                </c:pt>
                <c:pt idx="48">
                  <c:v>4</c:v>
                </c:pt>
              </c:numCache>
            </c:numRef>
          </c:cat>
          <c:val>
            <c:numRef>
              <c:f>'Income Growth'!$R$56:$BN$56</c:f>
              <c:numCache>
                <c:formatCode>0.00%</c:formatCode>
                <c:ptCount val="49"/>
                <c:pt idx="0">
                  <c:v>-1.2374288478412491E-3</c:v>
                </c:pt>
                <c:pt idx="1">
                  <c:v>-1.2149022664751561E-3</c:v>
                </c:pt>
                <c:pt idx="2">
                  <c:v>-2.9133323532172452E-4</c:v>
                </c:pt>
                <c:pt idx="3">
                  <c:v>-2.3507001346458148E-4</c:v>
                </c:pt>
                <c:pt idx="4">
                  <c:v>-7.1890649923635479E-4</c:v>
                </c:pt>
                <c:pt idx="5">
                  <c:v>-2.0022567187567251E-3</c:v>
                </c:pt>
                <c:pt idx="6">
                  <c:v>7.8190848255971538E-4</c:v>
                </c:pt>
                <c:pt idx="7">
                  <c:v>2.2993932796101812E-3</c:v>
                </c:pt>
                <c:pt idx="8">
                  <c:v>4.6451249458654715E-3</c:v>
                </c:pt>
                <c:pt idx="9">
                  <c:v>8.4970066572655767E-3</c:v>
                </c:pt>
                <c:pt idx="10">
                  <c:v>9.7239868359585268E-3</c:v>
                </c:pt>
                <c:pt idx="11">
                  <c:v>1.1684749305182665E-2</c:v>
                </c:pt>
                <c:pt idx="12">
                  <c:v>1.6832797383281264E-2</c:v>
                </c:pt>
                <c:pt idx="13">
                  <c:v>1.8801823931953801E-2</c:v>
                </c:pt>
                <c:pt idx="14">
                  <c:v>2.1738519376763802E-2</c:v>
                </c:pt>
                <c:pt idx="15">
                  <c:v>1.9944234668913673E-2</c:v>
                </c:pt>
                <c:pt idx="16">
                  <c:v>2.0374313737295601E-2</c:v>
                </c:pt>
                <c:pt idx="17">
                  <c:v>2.1652973349288566E-2</c:v>
                </c:pt>
                <c:pt idx="18">
                  <c:v>2.3832725870315402E-2</c:v>
                </c:pt>
                <c:pt idx="19">
                  <c:v>2.5941827964038697E-2</c:v>
                </c:pt>
                <c:pt idx="20">
                  <c:v>2.9438638083961237E-2</c:v>
                </c:pt>
                <c:pt idx="21">
                  <c:v>2.9700804231756733E-2</c:v>
                </c:pt>
                <c:pt idx="22">
                  <c:v>3.3042546524454215E-2</c:v>
                </c:pt>
                <c:pt idx="23">
                  <c:v>3.8637104347583294E-2</c:v>
                </c:pt>
                <c:pt idx="24">
                  <c:v>4.166776817119866E-2</c:v>
                </c:pt>
                <c:pt idx="25">
                  <c:v>4.8379829378290648E-2</c:v>
                </c:pt>
                <c:pt idx="26">
                  <c:v>5.2463824618989192E-2</c:v>
                </c:pt>
                <c:pt idx="27">
                  <c:v>5.3584757234925624E-2</c:v>
                </c:pt>
                <c:pt idx="28">
                  <c:v>5.7530287588850391E-2</c:v>
                </c:pt>
                <c:pt idx="29">
                  <c:v>6.2734914395864899E-2</c:v>
                </c:pt>
                <c:pt idx="30">
                  <c:v>6.8842462183727915E-2</c:v>
                </c:pt>
                <c:pt idx="31">
                  <c:v>7.6068214428647904E-2</c:v>
                </c:pt>
                <c:pt idx="32">
                  <c:v>7.9488336844006691E-2</c:v>
                </c:pt>
                <c:pt idx="33">
                  <c:v>8.1514710881476868E-2</c:v>
                </c:pt>
                <c:pt idx="34">
                  <c:v>8.4781464661577668E-2</c:v>
                </c:pt>
                <c:pt idx="35">
                  <c:v>8.9805187798613725E-2</c:v>
                </c:pt>
                <c:pt idx="36">
                  <c:v>9.5750038508808727E-2</c:v>
                </c:pt>
                <c:pt idx="37">
                  <c:v>0.10408294582438421</c:v>
                </c:pt>
                <c:pt idx="38">
                  <c:v>0.10781444045022302</c:v>
                </c:pt>
                <c:pt idx="39">
                  <c:v>0.11262310412662629</c:v>
                </c:pt>
                <c:pt idx="40">
                  <c:v>0.11921845520842442</c:v>
                </c:pt>
                <c:pt idx="41">
                  <c:v>0.12189524306300227</c:v>
                </c:pt>
                <c:pt idx="42">
                  <c:v>0.12795174383998426</c:v>
                </c:pt>
                <c:pt idx="43">
                  <c:v>0.12961517605512141</c:v>
                </c:pt>
                <c:pt idx="44">
                  <c:v>0.16289776670001488</c:v>
                </c:pt>
                <c:pt idx="45">
                  <c:v>0.1394406104497159</c:v>
                </c:pt>
                <c:pt idx="46">
                  <c:v>0.14257543739747724</c:v>
                </c:pt>
                <c:pt idx="47">
                  <c:v>0.14530983910061371</c:v>
                </c:pt>
                <c:pt idx="48">
                  <c:v>0.1514162483956063</c:v>
                </c:pt>
              </c:numCache>
            </c:numRef>
          </c:val>
        </c:ser>
        <c:ser>
          <c:idx val="3"/>
          <c:order val="3"/>
          <c:tx>
            <c:v> Latest Recession</c:v>
          </c:tx>
          <c:spPr>
            <a:ln>
              <a:solidFill>
                <a:srgbClr val="A50021"/>
              </a:solidFill>
            </a:ln>
          </c:spPr>
          <c:marker>
            <c:symbol val="none"/>
          </c:marker>
          <c:cat>
            <c:numRef>
              <c:f>'1980-1999'!$I$5:$BE$5</c:f>
              <c:numCache>
                <c:formatCode>General</c:formatCode>
                <c:ptCount val="49"/>
                <c:pt idx="0">
                  <c:v>0</c:v>
                </c:pt>
                <c:pt idx="12">
                  <c:v>1</c:v>
                </c:pt>
                <c:pt idx="24">
                  <c:v>2</c:v>
                </c:pt>
                <c:pt idx="36">
                  <c:v>3</c:v>
                </c:pt>
                <c:pt idx="48">
                  <c:v>4</c:v>
                </c:pt>
              </c:numCache>
            </c:numRef>
          </c:cat>
          <c:val>
            <c:numRef>
              <c:f>'Income Growth'!$CR$56:$EM$56</c:f>
              <c:numCache>
                <c:formatCode>0.00%</c:formatCode>
                <c:ptCount val="48"/>
                <c:pt idx="0">
                  <c:v>3.3764397688054726E-3</c:v>
                </c:pt>
                <c:pt idx="1">
                  <c:v>8.9213585842316673E-3</c:v>
                </c:pt>
                <c:pt idx="2">
                  <c:v>1.6768374739853657E-2</c:v>
                </c:pt>
                <c:pt idx="3">
                  <c:v>2.6500774635168586E-2</c:v>
                </c:pt>
                <c:pt idx="4">
                  <c:v>3.2081439131126835E-2</c:v>
                </c:pt>
                <c:pt idx="5">
                  <c:v>3.7751953263111246E-2</c:v>
                </c:pt>
                <c:pt idx="6">
                  <c:v>3.5437268228472221E-2</c:v>
                </c:pt>
                <c:pt idx="7">
                  <c:v>4.9887439222162697E-2</c:v>
                </c:pt>
                <c:pt idx="8">
                  <c:v>4.8724151628979397E-2</c:v>
                </c:pt>
                <c:pt idx="9">
                  <c:v>3.8892034435846809E-2</c:v>
                </c:pt>
                <c:pt idx="10">
                  <c:v>4.1316461134948364E-2</c:v>
                </c:pt>
                <c:pt idx="11">
                  <c:v>4.0183009135042004E-2</c:v>
                </c:pt>
                <c:pt idx="12">
                  <c:v>3.5572136425494852E-2</c:v>
                </c:pt>
                <c:pt idx="13">
                  <c:v>2.7238936894337512E-2</c:v>
                </c:pt>
                <c:pt idx="14">
                  <c:v>1.5832246696481249E-2</c:v>
                </c:pt>
                <c:pt idx="15">
                  <c:v>4.711581749505098E-3</c:v>
                </c:pt>
                <c:pt idx="16">
                  <c:v>-6.0952451839234433E-3</c:v>
                </c:pt>
                <c:pt idx="17">
                  <c:v>-1.2206486519354997E-2</c:v>
                </c:pt>
                <c:pt idx="18">
                  <c:v>-1.0943030715039331E-2</c:v>
                </c:pt>
                <c:pt idx="19">
                  <c:v>2.2392157349238623E-3</c:v>
                </c:pt>
                <c:pt idx="20">
                  <c:v>-9.6091058220468227E-3</c:v>
                </c:pt>
                <c:pt idx="21">
                  <c:v>-1.2860878752508124E-2</c:v>
                </c:pt>
                <c:pt idx="22">
                  <c:v>-1.2355083178218922E-2</c:v>
                </c:pt>
                <c:pt idx="23">
                  <c:v>-1.0425605990705801E-2</c:v>
                </c:pt>
                <c:pt idx="24">
                  <c:v>-1.1813163385125301E-2</c:v>
                </c:pt>
                <c:pt idx="25">
                  <c:v>-6.9457539753619308E-3</c:v>
                </c:pt>
                <c:pt idx="26">
                  <c:v>-7.2754686381124522E-4</c:v>
                </c:pt>
                <c:pt idx="27">
                  <c:v>7.0013423582197072E-3</c:v>
                </c:pt>
                <c:pt idx="28">
                  <c:v>9.3154493195498067E-3</c:v>
                </c:pt>
                <c:pt idx="29">
                  <c:v>1.4106135104982381E-2</c:v>
                </c:pt>
                <c:pt idx="30">
                  <c:v>2.1171736050345051E-2</c:v>
                </c:pt>
                <c:pt idx="31">
                  <c:v>2.7030649503030395E-2</c:v>
                </c:pt>
                <c:pt idx="32">
                  <c:v>2.8440264046363215E-2</c:v>
                </c:pt>
                <c:pt idx="33">
                  <c:v>3.2323382190232744E-2</c:v>
                </c:pt>
                <c:pt idx="34">
                  <c:v>3.7448611858543292E-2</c:v>
                </c:pt>
                <c:pt idx="35">
                  <c:v>3.7841466710701682E-2</c:v>
                </c:pt>
                <c:pt idx="36">
                  <c:v>4.3315231907815097E-2</c:v>
                </c:pt>
                <c:pt idx="37">
                  <c:v>4.4574597442645934E-2</c:v>
                </c:pt>
                <c:pt idx="38">
                  <c:v>4.9605723555144893E-2</c:v>
                </c:pt>
                <c:pt idx="39">
                  <c:v>6.1906713654154712E-2</c:v>
                </c:pt>
                <c:pt idx="40">
                  <c:v>6.7407367003450194E-2</c:v>
                </c:pt>
                <c:pt idx="41">
                  <c:v>7.2006374053706676E-2</c:v>
                </c:pt>
                <c:pt idx="42">
                  <c:v>7.6073083582198789E-2</c:v>
                </c:pt>
                <c:pt idx="43">
                  <c:v>7.8773242505838323E-2</c:v>
                </c:pt>
                <c:pt idx="44">
                  <c:v>8.0412057019732919E-2</c:v>
                </c:pt>
                <c:pt idx="45">
                  <c:v>8.09420719984177E-2</c:v>
                </c:pt>
                <c:pt idx="46">
                  <c:v>7.9897958190012539E-2</c:v>
                </c:pt>
                <c:pt idx="47">
                  <c:v>8.1227520587221547E-2</c:v>
                </c:pt>
              </c:numCache>
            </c:numRef>
          </c:val>
        </c:ser>
        <c:marker val="1"/>
        <c:axId val="88471808"/>
        <c:axId val="90517888"/>
      </c:lineChart>
      <c:catAx>
        <c:axId val="88471808"/>
        <c:scaling>
          <c:orientation val="minMax"/>
        </c:scaling>
        <c:axPos val="b"/>
        <c:title>
          <c:tx>
            <c:rich>
              <a:bodyPr/>
              <a:lstStyle/>
              <a:p>
                <a:pPr>
                  <a:defRPr sz="1000" b="1" i="0" u="none" strike="noStrike" baseline="0">
                    <a:solidFill>
                      <a:srgbClr val="000000"/>
                    </a:solidFill>
                    <a:latin typeface="Arial"/>
                    <a:ea typeface="Arial"/>
                    <a:cs typeface="Arial"/>
                  </a:defRPr>
                </a:pPr>
                <a:r>
                  <a:rPr lang="en-US" dirty="0"/>
                  <a:t>Years after each recession's start</a:t>
                </a:r>
              </a:p>
            </c:rich>
          </c:tx>
          <c:layout/>
        </c:title>
        <c:numFmt formatCode="General" sourceLinked="1"/>
        <c:tickLblPos val="low"/>
        <c:txPr>
          <a:bodyPr rot="0" vert="horz"/>
          <a:lstStyle/>
          <a:p>
            <a:pPr>
              <a:defRPr sz="1000" b="1" i="0" u="none" strike="noStrike" baseline="0">
                <a:solidFill>
                  <a:srgbClr val="000000"/>
                </a:solidFill>
                <a:latin typeface="Arial"/>
                <a:ea typeface="Arial"/>
                <a:cs typeface="Arial"/>
              </a:defRPr>
            </a:pPr>
            <a:endParaRPr lang="en-US"/>
          </a:p>
        </c:txPr>
        <c:crossAx val="90517888"/>
        <c:crosses val="autoZero"/>
        <c:auto val="1"/>
        <c:lblAlgn val="ctr"/>
        <c:lblOffset val="100"/>
        <c:tickLblSkip val="1"/>
      </c:catAx>
      <c:valAx>
        <c:axId val="90517888"/>
        <c:scaling>
          <c:orientation val="minMax"/>
        </c:scaling>
        <c:axPos val="l"/>
        <c:numFmt formatCode="0%" sourceLinked="0"/>
        <c:tickLblPos val="nextTo"/>
        <c:txPr>
          <a:bodyPr rot="0" vert="horz"/>
          <a:lstStyle/>
          <a:p>
            <a:pPr>
              <a:defRPr sz="1000" b="1" i="0" u="none" strike="noStrike" baseline="0">
                <a:solidFill>
                  <a:srgbClr val="000000"/>
                </a:solidFill>
                <a:latin typeface="Arial"/>
                <a:ea typeface="Arial"/>
                <a:cs typeface="Arial"/>
              </a:defRPr>
            </a:pPr>
            <a:endParaRPr lang="en-US"/>
          </a:p>
        </c:txPr>
        <c:crossAx val="88471808"/>
        <c:crosses val="autoZero"/>
        <c:crossBetween val="between"/>
      </c:valAx>
      <c:spPr>
        <a:noFill/>
        <a:ln w="25400">
          <a:noFill/>
        </a:ln>
      </c:spPr>
    </c:plotArea>
    <c:legend>
      <c:legendPos val="r"/>
      <c:layout>
        <c:manualLayout>
          <c:xMode val="edge"/>
          <c:yMode val="edge"/>
          <c:x val="0.14008860594553338"/>
          <c:y val="9.6456642341675267E-2"/>
          <c:w val="0.39448022122236404"/>
          <c:h val="0.29721319517141281"/>
        </c:manualLayout>
      </c:layout>
      <c:overlay val="1"/>
      <c:txPr>
        <a:bodyPr/>
        <a:lstStyle/>
        <a:p>
          <a:pPr>
            <a:defRPr sz="1000" b="0" i="0" u="none" strike="noStrike" baseline="0">
              <a:solidFill>
                <a:srgbClr val="000000"/>
              </a:solidFill>
              <a:latin typeface="Arial"/>
              <a:ea typeface="Arial"/>
              <a:cs typeface="Arial"/>
            </a:defRPr>
          </a:pPr>
          <a:endParaRPr lang="en-US"/>
        </a:p>
      </c:txPr>
    </c:legend>
    <c:plotVisOnly val="1"/>
    <c:dispBlanksAs val="gap"/>
  </c:chart>
  <c:spPr>
    <a:noFill/>
  </c:spPr>
  <c:txPr>
    <a:bodyPr/>
    <a:lstStyle/>
    <a:p>
      <a:pPr>
        <a:defRPr sz="1000" b="1" i="0" u="none" strike="noStrike" baseline="0">
          <a:solidFill>
            <a:srgbClr val="000000"/>
          </a:solidFill>
          <a:latin typeface="Arial"/>
          <a:ea typeface="Arial"/>
          <a:cs typeface="Arial"/>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6959660-D572-46DA-8114-8E0EB9953E4B}" type="datetime1">
              <a:rPr lang="en-US"/>
              <a:pPr/>
              <a:t>9/6/2012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2B57D65-0A45-4294-A95F-00152E2D1C1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01FEEA4-615E-4B7C-A535-233132F901CB}" type="datetime1">
              <a:rPr lang="en-US"/>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24472AD-DBEA-4069-ABDA-20B120882EB4}"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72AD-DBEA-4069-ABDA-20B120882E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BB6550-5A07-4E01-9091-C83B32943FC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72AD-DBEA-4069-ABDA-20B120882E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61EC22-0063-4D1F-B7EE-988C80C3B34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ECAB22A-4A69-4241-B0B1-C52CD65F0B4A}" type="slidenum">
              <a:rPr lang="en-GB"/>
              <a:pPr/>
              <a:t>13</a:t>
            </a:fld>
            <a:endParaRPr lang="en-GB"/>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6423" y="4345588"/>
            <a:ext cx="5485158" cy="4111364"/>
          </a:xfrm>
          <a:noFill/>
          <a:ln/>
        </p:spPr>
        <p:txBody>
          <a:bodyPr lIns="86471" tIns="43235" rIns="86471" bIns="43235"/>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BB6550-5A07-4E01-9091-C83B32943FC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7FE42B-DA94-48AB-A084-F0679ED4A5A1}" type="slidenum">
              <a:rPr lang="en-GB"/>
              <a:pPr/>
              <a:t>15</a:t>
            </a:fld>
            <a:endParaRPr lang="en-GB"/>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6422" y="4345588"/>
            <a:ext cx="5485158" cy="4111364"/>
          </a:xfrm>
          <a:noFill/>
          <a:ln/>
        </p:spPr>
        <p:txBody>
          <a:bodyPr lIns="86466" tIns="43232" rIns="86466" bIns="43232"/>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BB6550-5A07-4E01-9091-C83B32943FC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DDECA0-250F-4948-993E-976E39C49AC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883F19-499D-49D1-9BBF-A53EBFF01D83}"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17D402-B65D-4E5F-8A4C-002CAC87E1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72AD-DBEA-4069-ABDA-20B120882E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BB6550-5A07-4E01-9091-C83B32943FC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Slide Number Placeholder 4"/>
          <p:cNvSpPr txBox="1">
            <a:spLocks noGrp="1"/>
          </p:cNvSpPr>
          <p:nvPr/>
        </p:nvSpPr>
        <p:spPr bwMode="auto">
          <a:xfrm>
            <a:off x="3885685" y="8685234"/>
            <a:ext cx="2970761" cy="457200"/>
          </a:xfrm>
          <a:prstGeom prst="rect">
            <a:avLst/>
          </a:prstGeom>
          <a:noFill/>
          <a:ln w="9525">
            <a:noFill/>
            <a:miter lim="800000"/>
            <a:headEnd/>
            <a:tailEnd/>
          </a:ln>
        </p:spPr>
        <p:txBody>
          <a:bodyPr lIns="91832" tIns="45914" rIns="91832" bIns="45914" anchor="b"/>
          <a:lstStyle/>
          <a:p>
            <a:pPr algn="r" defTabSz="869664"/>
            <a:fld id="{1A3B10A9-BC25-4D3F-A991-6BDD417DB0C3}" type="slidenum">
              <a:rPr lang="en-US" sz="1300"/>
              <a:pPr algn="r" defTabSz="869664"/>
              <a:t>4</a:t>
            </a:fld>
            <a:endParaRPr lang="en-US" sz="1300" dirty="0"/>
          </a:p>
        </p:txBody>
      </p:sp>
      <p:sp>
        <p:nvSpPr>
          <p:cNvPr id="113668" name="Rectangle 7"/>
          <p:cNvSpPr>
            <a:spLocks noGrp="1" noChangeArrowheads="1"/>
          </p:cNvSpPr>
          <p:nvPr>
            <p:ph type="body" idx="1"/>
          </p:nvPr>
        </p:nvSpPr>
        <p:spPr>
          <a:xfrm>
            <a:off x="685800" y="4343401"/>
            <a:ext cx="5486400" cy="4114800"/>
          </a:xfrm>
          <a:noFill/>
          <a:ln/>
        </p:spPr>
        <p:txBody>
          <a:bodyPr lIns="91832" tIns="45914" rIns="91832" bIns="45914">
            <a:normAutofit fontScale="92500" lnSpcReduction="10000"/>
          </a:bodyPr>
          <a:lstStyle/>
          <a:p>
            <a:pPr marL="188375" indent="-188375">
              <a:buFontTx/>
              <a:buChar char="•"/>
            </a:pPr>
            <a:r>
              <a:rPr lang="en-US" dirty="0" smtClean="0">
                <a:latin typeface="Arial" charset="0"/>
              </a:rPr>
              <a:t>Over the past several years, the types and volume of data available online has dramatically expanded</a:t>
            </a:r>
          </a:p>
          <a:p>
            <a:pPr marL="188375" indent="-188375">
              <a:buFontTx/>
              <a:buChar char="•"/>
            </a:pPr>
            <a:endParaRPr lang="en-US" dirty="0" smtClean="0">
              <a:latin typeface="Arial" charset="0"/>
            </a:endParaRPr>
          </a:p>
          <a:p>
            <a:pPr marL="188375" indent="-188375">
              <a:buFontTx/>
              <a:buChar char="•"/>
            </a:pPr>
            <a:r>
              <a:rPr lang="en-US" dirty="0" smtClean="0">
                <a:latin typeface="Arial" charset="0"/>
              </a:rPr>
              <a:t>We will see a 10 fold growth of information in just 5 years and all expectations are that the pace of growth will accelerate</a:t>
            </a:r>
          </a:p>
          <a:p>
            <a:pPr marL="188375" indent="-188375"/>
            <a:endParaRPr lang="en-US" dirty="0" smtClean="0">
              <a:latin typeface="Arial" charset="0"/>
            </a:endParaRPr>
          </a:p>
          <a:p>
            <a:pPr marL="188375" indent="-188375">
              <a:buFontTx/>
              <a:buChar char="•"/>
            </a:pPr>
            <a:r>
              <a:rPr lang="en-US" dirty="0" smtClean="0">
                <a:latin typeface="Arial" charset="0"/>
              </a:rPr>
              <a:t>Today, customers tell us they do not have the capacity to process the sheer volume of information available to them</a:t>
            </a:r>
          </a:p>
          <a:p>
            <a:pPr marL="188375" indent="-188375">
              <a:buFontTx/>
              <a:buChar char="•"/>
            </a:pPr>
            <a:endParaRPr lang="en-US" dirty="0" smtClean="0">
              <a:latin typeface="Arial" charset="0"/>
            </a:endParaRPr>
          </a:p>
          <a:p>
            <a:pPr marL="188375" indent="-188375">
              <a:buFontTx/>
              <a:buChar char="•"/>
            </a:pPr>
            <a:r>
              <a:rPr lang="en-US" dirty="0" smtClean="0">
                <a:latin typeface="Arial" charset="0"/>
              </a:rPr>
              <a:t>We have a choice to be more relevant or less relevant in this environment</a:t>
            </a:r>
          </a:p>
          <a:p>
            <a:pPr marL="188375" indent="-188375">
              <a:buFontTx/>
              <a:buChar char="•"/>
            </a:pPr>
            <a:endParaRPr lang="en-US" dirty="0" smtClean="0">
              <a:latin typeface="Arial" charset="0"/>
            </a:endParaRPr>
          </a:p>
          <a:p>
            <a:pPr marL="188375" indent="-188375">
              <a:buFontTx/>
              <a:buChar char="•"/>
            </a:pPr>
            <a:r>
              <a:rPr lang="en-US" dirty="0" smtClean="0">
                <a:latin typeface="Arial" charset="0"/>
              </a:rPr>
              <a:t>Our choice is to be more relevant by helping customers organize the information into insight to create much more customer value and a far better customer experience</a:t>
            </a:r>
          </a:p>
          <a:p>
            <a:pPr marL="640475" lvl="1" indent="-188375">
              <a:buFontTx/>
              <a:buChar char="•"/>
            </a:pPr>
            <a:r>
              <a:rPr lang="en-US" dirty="0" smtClean="0">
                <a:latin typeface="Arial" charset="0"/>
              </a:rPr>
              <a:t>by connecting disparate sources of online information</a:t>
            </a:r>
          </a:p>
          <a:p>
            <a:pPr marL="640475" lvl="1" indent="-188375">
              <a:buFontTx/>
              <a:buChar char="•"/>
            </a:pPr>
            <a:r>
              <a:rPr lang="en-US" dirty="0" smtClean="0">
                <a:latin typeface="Arial" charset="0"/>
              </a:rPr>
              <a:t>by integrating this information with customer workflows</a:t>
            </a:r>
          </a:p>
          <a:p>
            <a:pPr marL="640475" lvl="1" indent="-188375">
              <a:buFontTx/>
              <a:buChar char="•"/>
            </a:pPr>
            <a:r>
              <a:rPr lang="en-US" dirty="0" smtClean="0">
                <a:latin typeface="Arial" charset="0"/>
              </a:rPr>
              <a:t>by enabling customers to use the information for more jobs—jobs that they cannot easily perform today</a:t>
            </a:r>
          </a:p>
          <a:p>
            <a:pPr marL="188375" indent="-188375">
              <a:buFontTx/>
              <a:buChar char="•"/>
            </a:pPr>
            <a:endParaRPr lang="en-US" dirty="0" smtClean="0">
              <a:latin typeface="Arial" charset="0"/>
            </a:endParaRPr>
          </a:p>
          <a:p>
            <a:pPr marL="188375" indent="-188375">
              <a:buFontTx/>
              <a:buChar char="•"/>
            </a:pPr>
            <a:r>
              <a:rPr lang="en-US" dirty="0" smtClean="0">
                <a:latin typeface="Arial" charset="0"/>
              </a:rPr>
              <a:t>There is a tsunami of data coming at us which we can get crush by or ride — the cost to ride is $110-130M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72AD-DBEA-4069-ABDA-20B120882E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DDECA0-250F-4948-993E-976E39C49A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3BB6550-5A07-4E01-9091-C83B32943FC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72AD-DBEA-4069-ABDA-20B120882E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4472AD-DBEA-4069-ABDA-20B120882E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92138" y="1273175"/>
            <a:ext cx="7916862" cy="1588"/>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0320"/>
            <a:ext cx="8229600" cy="510438"/>
          </a:xfrm>
          <a:prstGeom prst="rect">
            <a:avLst/>
          </a:prstGeom>
        </p:spPr>
        <p:txBody>
          <a:bodyPr/>
          <a:lstStyle>
            <a:lvl1pPr algn="l">
              <a:defRPr sz="2800" b="1">
                <a:solidFill>
                  <a:schemeClr val="accent6">
                    <a:lumMod val="75000"/>
                  </a:schemeClr>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FontTx/>
              <a:buNone/>
              <a:defRPr sz="2000">
                <a:solidFill>
                  <a:schemeClr val="tx1">
                    <a:lumMod val="50000"/>
                    <a:lumOff val="50000"/>
                  </a:schemeClr>
                </a:solidFill>
                <a:latin typeface="Arial"/>
              </a:defRPr>
            </a:lvl1pPr>
            <a:lvl2pPr>
              <a:buFontTx/>
              <a:buNone/>
              <a:defRPr sz="1600">
                <a:solidFill>
                  <a:schemeClr val="tx1">
                    <a:lumMod val="50000"/>
                    <a:lumOff val="50000"/>
                  </a:schemeClr>
                </a:solidFill>
                <a:latin typeface="Arial"/>
              </a:defRPr>
            </a:lvl2pPr>
            <a:lvl3pPr>
              <a:buFontTx/>
              <a:buNone/>
              <a:defRPr sz="1200">
                <a:latin typeface="Arial"/>
              </a:defRPr>
            </a:lvl3pPr>
            <a:lvl4pPr>
              <a:buFontTx/>
              <a:buNone/>
              <a:defRPr>
                <a:latin typeface="Arial"/>
              </a:defRPr>
            </a:lvl4pPr>
            <a:lvl5pPr>
              <a:buFontTx/>
              <a:buNone/>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7378700" cy="10287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6553200" y="6477000"/>
            <a:ext cx="2133600" cy="247650"/>
          </a:xfrm>
          <a:prstGeom prst="rect">
            <a:avLst/>
          </a:prstGeom>
          <a:ln/>
        </p:spPr>
        <p:txBody>
          <a:bodyPr/>
          <a:lstStyle>
            <a:lvl1pPr>
              <a:defRPr/>
            </a:lvl1pPr>
          </a:lstStyle>
          <a:p>
            <a:pPr>
              <a:defRPr/>
            </a:pPr>
            <a:fld id="{276923E4-F178-46FD-91E9-EF6E44D2A6B2}"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6553200" y="6477000"/>
            <a:ext cx="2133600" cy="247650"/>
          </a:xfrm>
          <a:prstGeom prst="rect">
            <a:avLst/>
          </a:prstGeom>
          <a:ln/>
        </p:spPr>
        <p:txBody>
          <a:bodyPr/>
          <a:lstStyle>
            <a:lvl1pPr>
              <a:defRPr/>
            </a:lvl1pPr>
          </a:lstStyle>
          <a:p>
            <a:pPr>
              <a:defRPr/>
            </a:pPr>
            <a:fld id="{CEA03F95-5926-4332-A0D6-490A0A55E4DB}"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477000"/>
            <a:ext cx="2133600" cy="247650"/>
          </a:xfrm>
          <a:prstGeom prst="rect">
            <a:avLst/>
          </a:prstGeom>
          <a:ln/>
        </p:spPr>
        <p:txBody>
          <a:bodyPr/>
          <a:lstStyle>
            <a:lvl1pPr>
              <a:defRPr/>
            </a:lvl1pPr>
          </a:lstStyle>
          <a:p>
            <a:pPr>
              <a:defRPr/>
            </a:pPr>
            <a:fld id="{043362F8-CC90-4B7B-83D1-04617332BC10}"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400800" cy="13716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00200"/>
            <a:ext cx="7543800" cy="4267200"/>
          </a:xfrm>
          <a:prstGeom prst="rect">
            <a:avLst/>
          </a:prstGeom>
        </p:spPr>
        <p:txBody>
          <a:bodyPr/>
          <a:lstStyle/>
          <a:p>
            <a:pPr lvl="0"/>
            <a:endParaRPr lang="en-US" noProof="0"/>
          </a:p>
        </p:txBody>
      </p:sp>
      <p:sp>
        <p:nvSpPr>
          <p:cNvPr id="4" name="Footer Placeholder 3"/>
          <p:cNvSpPr>
            <a:spLocks noGrp="1"/>
          </p:cNvSpPr>
          <p:nvPr>
            <p:ph type="ftr" sz="quarter" idx="10"/>
          </p:nvPr>
        </p:nvSpPr>
        <p:spPr>
          <a:xfrm>
            <a:off x="268288" y="6570663"/>
            <a:ext cx="3800475" cy="209550"/>
          </a:xfrm>
          <a:prstGeom prst="rect">
            <a:avLst/>
          </a:prstGeom>
        </p:spPr>
        <p:txBody>
          <a:bodyPr/>
          <a:lstStyle>
            <a:lvl1pPr>
              <a:defRPr/>
            </a:lvl1pPr>
          </a:lstStyle>
          <a:p>
            <a:pPr>
              <a:defRPr/>
            </a:pPr>
            <a:r>
              <a:rPr lang="en-GB"/>
              <a:t>D&amp;B Worldwide Network.  For internal use only.</a:t>
            </a:r>
          </a:p>
        </p:txBody>
      </p:sp>
      <p:sp>
        <p:nvSpPr>
          <p:cNvPr id="5" name="Slide Number Placeholder 4"/>
          <p:cNvSpPr>
            <a:spLocks noGrp="1"/>
          </p:cNvSpPr>
          <p:nvPr>
            <p:ph type="sldNum" sz="quarter" idx="11"/>
          </p:nvPr>
        </p:nvSpPr>
        <p:spPr>
          <a:xfrm>
            <a:off x="7597775" y="6553200"/>
            <a:ext cx="914400" cy="301625"/>
          </a:xfrm>
          <a:prstGeom prst="rect">
            <a:avLst/>
          </a:prstGeom>
        </p:spPr>
        <p:txBody>
          <a:bodyPr/>
          <a:lstStyle>
            <a:lvl1pPr>
              <a:defRPr/>
            </a:lvl1pPr>
          </a:lstStyle>
          <a:p>
            <a:pPr>
              <a:defRPr/>
            </a:pPr>
            <a:fld id="{3FED06A5-3CE0-475D-9C6E-08E7001D074D}" type="slidenum">
              <a:rPr lang="en-GB"/>
              <a:pPr>
                <a:defRPr/>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90516" y="4390945"/>
            <a:ext cx="4524371" cy="2389268"/>
          </a:xfrm>
          <a:prstGeom prst="rect">
            <a:avLst/>
          </a:prstGeom>
          <a:noFill/>
          <a:ln w="9525">
            <a:noFill/>
            <a:miter lim="800000"/>
            <a:headEnd/>
            <a:tailEnd/>
          </a:ln>
        </p:spPr>
      </p:pic>
      <p:sp>
        <p:nvSpPr>
          <p:cNvPr id="4" name="Subtitle 2"/>
          <p:cNvSpPr txBox="1">
            <a:spLocks/>
          </p:cNvSpPr>
          <p:nvPr/>
        </p:nvSpPr>
        <p:spPr>
          <a:xfrm>
            <a:off x="919163" y="1295400"/>
            <a:ext cx="7399337" cy="4914900"/>
          </a:xfrm>
          <a:prstGeom prst="rect">
            <a:avLst/>
          </a:prstGeom>
        </p:spPr>
        <p:txBody>
          <a:bodyPr>
            <a:normAutofit/>
          </a:bodyPr>
          <a:lstStyle/>
          <a:p>
            <a:pPr marL="342900" indent="-342900" defTabSz="914400" fontAlgn="auto">
              <a:spcBef>
                <a:spcPts val="0"/>
              </a:spcBef>
              <a:spcAft>
                <a:spcPts val="0"/>
              </a:spcAft>
              <a:buFont typeface="Arial"/>
              <a:buNone/>
              <a:defRPr/>
            </a:pPr>
            <a:r>
              <a:rPr lang="en-US" sz="4000" b="1" kern="0" dirty="0" smtClean="0">
                <a:solidFill>
                  <a:srgbClr val="F26C00"/>
                </a:solidFill>
                <a:latin typeface="Arial Bold"/>
                <a:ea typeface="+mn-ea"/>
                <a:cs typeface="Arial Bold"/>
              </a:rPr>
              <a:t>Moving from </a:t>
            </a:r>
          </a:p>
          <a:p>
            <a:pPr marL="342900" indent="-342900" defTabSz="914400" fontAlgn="auto">
              <a:spcBef>
                <a:spcPts val="0"/>
              </a:spcBef>
              <a:spcAft>
                <a:spcPts val="0"/>
              </a:spcAft>
              <a:buFont typeface="Arial"/>
              <a:buNone/>
              <a:defRPr/>
            </a:pPr>
            <a:r>
              <a:rPr lang="en-US" sz="4000" b="1" kern="0" dirty="0" smtClean="0">
                <a:solidFill>
                  <a:srgbClr val="F26C00"/>
                </a:solidFill>
                <a:latin typeface="Arial Bold"/>
                <a:ea typeface="+mn-ea"/>
                <a:cs typeface="Arial Bold"/>
              </a:rPr>
              <a:t>Information to Insight</a:t>
            </a:r>
            <a:endParaRPr lang="en-US" sz="4000" b="1" dirty="0">
              <a:solidFill>
                <a:srgbClr val="F26C00"/>
              </a:solidFill>
              <a:latin typeface="Arial Bold"/>
              <a:ea typeface="+mn-ea"/>
              <a:cs typeface="Arial Bold"/>
            </a:endParaRPr>
          </a:p>
          <a:p>
            <a:pPr marL="342900" indent="-342900" fontAlgn="auto">
              <a:spcBef>
                <a:spcPct val="20000"/>
              </a:spcBef>
              <a:spcAft>
                <a:spcPts val="0"/>
              </a:spcAft>
              <a:defRPr/>
            </a:pPr>
            <a:endParaRPr lang="en-US" sz="2400" dirty="0" smtClean="0">
              <a:solidFill>
                <a:schemeClr val="tx1">
                  <a:lumMod val="50000"/>
                  <a:lumOff val="50000"/>
                </a:schemeClr>
              </a:solidFill>
              <a:latin typeface="Arial"/>
              <a:ea typeface="+mn-ea"/>
              <a:cs typeface="Arial"/>
            </a:endParaRPr>
          </a:p>
          <a:p>
            <a:pPr marL="342900" indent="-342900" fontAlgn="auto">
              <a:spcBef>
                <a:spcPct val="20000"/>
              </a:spcBef>
              <a:spcAft>
                <a:spcPts val="0"/>
              </a:spcAft>
              <a:defRPr/>
            </a:pPr>
            <a:endParaRPr lang="en-US" sz="2400" dirty="0" smtClean="0">
              <a:solidFill>
                <a:schemeClr val="tx1">
                  <a:lumMod val="50000"/>
                  <a:lumOff val="50000"/>
                </a:schemeClr>
              </a:solidFill>
              <a:latin typeface="Arial"/>
              <a:ea typeface="+mn-ea"/>
              <a:cs typeface="Arial"/>
            </a:endParaRPr>
          </a:p>
          <a:p>
            <a:pPr marL="342900" indent="-342900" fontAlgn="auto">
              <a:spcBef>
                <a:spcPct val="20000"/>
              </a:spcBef>
              <a:spcAft>
                <a:spcPts val="0"/>
              </a:spcAft>
              <a:defRPr/>
            </a:pPr>
            <a:endParaRPr lang="en-US" sz="2400" dirty="0" smtClean="0">
              <a:solidFill>
                <a:schemeClr val="tx1">
                  <a:lumMod val="50000"/>
                  <a:lumOff val="50000"/>
                </a:schemeClr>
              </a:solidFill>
              <a:latin typeface="Arial"/>
              <a:ea typeface="+mn-ea"/>
              <a:cs typeface="Arial"/>
            </a:endParaRPr>
          </a:p>
          <a:p>
            <a:pPr marL="342900" indent="-342900" fontAlgn="auto">
              <a:spcBef>
                <a:spcPct val="20000"/>
              </a:spcBef>
              <a:spcAft>
                <a:spcPts val="0"/>
              </a:spcAft>
              <a:defRPr/>
            </a:pPr>
            <a:endParaRPr lang="en-US" sz="2400" dirty="0" smtClean="0">
              <a:solidFill>
                <a:schemeClr val="tx1">
                  <a:lumMod val="50000"/>
                  <a:lumOff val="50000"/>
                </a:schemeClr>
              </a:solidFill>
              <a:latin typeface="Arial"/>
              <a:ea typeface="+mn-ea"/>
              <a:cs typeface="Arial"/>
            </a:endParaRPr>
          </a:p>
        </p:txBody>
      </p:sp>
      <p:pic>
        <p:nvPicPr>
          <p:cNvPr id="5" name="Picture 46" descr="dnb_ppt_pos_png.png                                            0012ECA6Macintosh HD                   BFF28820:"/>
          <p:cNvPicPr preferRelativeResize="0">
            <a:picLocks noChangeAspect="1" noChangeArrowheads="1"/>
          </p:cNvPicPr>
          <p:nvPr/>
        </p:nvPicPr>
        <p:blipFill>
          <a:blip r:embed="rId4"/>
          <a:srcRect/>
          <a:stretch>
            <a:fillRect/>
          </a:stretch>
        </p:blipFill>
        <p:spPr bwMode="auto">
          <a:xfrm>
            <a:off x="2577304" y="5901773"/>
            <a:ext cx="1354138" cy="874238"/>
          </a:xfrm>
          <a:prstGeom prst="rect">
            <a:avLst/>
          </a:prstGeom>
          <a:noFill/>
        </p:spPr>
      </p:pic>
      <p:sp>
        <p:nvSpPr>
          <p:cNvPr id="6" name="Rectangle 5"/>
          <p:cNvSpPr/>
          <p:nvPr/>
        </p:nvSpPr>
        <p:spPr>
          <a:xfrm>
            <a:off x="4299826" y="5461001"/>
            <a:ext cx="1646605" cy="369332"/>
          </a:xfrm>
          <a:prstGeom prst="rect">
            <a:avLst/>
          </a:prstGeom>
        </p:spPr>
        <p:txBody>
          <a:bodyPr wrap="none">
            <a:spAutoFit/>
          </a:bodyPr>
          <a:lstStyle/>
          <a:p>
            <a:r>
              <a:rPr lang="ja-JP" altLang="en-US" smtClean="0"/>
              <a:t>20</a:t>
            </a:r>
            <a:r>
              <a:rPr lang="en-US" altLang="ja-JP" dirty="0" smtClean="0"/>
              <a:t>12</a:t>
            </a:r>
            <a:r>
              <a:rPr lang="ja-JP" altLang="en-US" smtClean="0"/>
              <a:t>年</a:t>
            </a:r>
            <a:r>
              <a:rPr lang="en-US" altLang="ja-JP" dirty="0" smtClean="0"/>
              <a:t>9</a:t>
            </a:r>
            <a:r>
              <a:rPr lang="ja-JP" altLang="en-US" smtClean="0"/>
              <a:t>月</a:t>
            </a:r>
            <a:r>
              <a:rPr lang="en-US" altLang="ja-JP" dirty="0" smtClean="0"/>
              <a:t>7</a:t>
            </a:r>
            <a:r>
              <a:rPr lang="ja-JP" altLang="en-US" smtClean="0"/>
              <a:t>日</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a:xfrm>
            <a:off x="431799" y="496345"/>
            <a:ext cx="8230938" cy="860811"/>
          </a:xfrm>
        </p:spPr>
        <p:txBody>
          <a:bodyPr/>
          <a:lstStyle/>
          <a:p>
            <a:pPr algn="l" eaLnBrk="1" hangingPunct="1"/>
            <a:r>
              <a:rPr lang="en-US" sz="1800" dirty="0" smtClean="0">
                <a:solidFill>
                  <a:schemeClr val="accent6"/>
                </a:solidFill>
              </a:rPr>
              <a:t>The current economic cycle </a:t>
            </a:r>
            <a:r>
              <a:rPr lang="en-US" sz="1800" dirty="0" smtClean="0">
                <a:solidFill>
                  <a:schemeClr val="accent6"/>
                </a:solidFill>
              </a:rPr>
              <a:t>is the most unique event of our </a:t>
            </a:r>
            <a:r>
              <a:rPr lang="en-US" sz="1800" dirty="0" smtClean="0">
                <a:solidFill>
                  <a:schemeClr val="accent6"/>
                </a:solidFill>
              </a:rPr>
              <a:t>lifetimes, adding to </a:t>
            </a:r>
            <a:r>
              <a:rPr lang="en-US" sz="1800" dirty="0" smtClean="0">
                <a:solidFill>
                  <a:schemeClr val="accent6"/>
                </a:solidFill>
              </a:rPr>
              <a:t>the need </a:t>
            </a:r>
            <a:r>
              <a:rPr lang="en-US" sz="1800" dirty="0" smtClean="0">
                <a:solidFill>
                  <a:schemeClr val="accent6"/>
                </a:solidFill>
              </a:rPr>
              <a:t>to </a:t>
            </a:r>
            <a:r>
              <a:rPr lang="en-US" sz="1800" dirty="0" smtClean="0">
                <a:solidFill>
                  <a:schemeClr val="accent6"/>
                </a:solidFill>
              </a:rPr>
              <a:t>address </a:t>
            </a:r>
            <a:r>
              <a:rPr lang="en-US" sz="1800" dirty="0" smtClean="0">
                <a:solidFill>
                  <a:schemeClr val="accent6"/>
                </a:solidFill>
              </a:rPr>
              <a:t>opportunity and risk with agility and precision.</a:t>
            </a:r>
            <a:endParaRPr lang="en-GB" sz="1800" dirty="0" smtClean="0">
              <a:solidFill>
                <a:schemeClr val="accent6"/>
              </a:solidFill>
            </a:endParaRPr>
          </a:p>
        </p:txBody>
      </p:sp>
      <p:graphicFrame>
        <p:nvGraphicFramePr>
          <p:cNvPr id="13" name="Chart 12"/>
          <p:cNvGraphicFramePr>
            <a:graphicFrameLocks/>
          </p:cNvGraphicFramePr>
          <p:nvPr>
            <p:extLst>
              <p:ext uri="{D42A27DB-BD31-4B8C-83A1-F6EECF244321}">
                <p14:modId xmlns:p14="http://schemas.microsoft.com/office/powerpoint/2010/main" xmlns="" val="690431323"/>
              </p:ext>
            </p:extLst>
          </p:nvPr>
        </p:nvGraphicFramePr>
        <p:xfrm>
          <a:off x="669072" y="2196790"/>
          <a:ext cx="3902927" cy="4208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xmlns="" val="997961320"/>
              </p:ext>
            </p:extLst>
          </p:nvPr>
        </p:nvGraphicFramePr>
        <p:xfrm>
          <a:off x="5205439" y="2196790"/>
          <a:ext cx="3633760" cy="420850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223024" y="1364165"/>
            <a:ext cx="5519853" cy="523220"/>
          </a:xfrm>
          <a:prstGeom prst="rect">
            <a:avLst/>
          </a:prstGeom>
          <a:solidFill>
            <a:srgbClr val="FFC000"/>
          </a:solidFill>
        </p:spPr>
        <p:txBody>
          <a:bodyPr wrap="square" rtlCol="0">
            <a:spAutoFit/>
          </a:bodyPr>
          <a:lstStyle/>
          <a:p>
            <a:r>
              <a:rPr lang="en-US" sz="1400" b="1" dirty="0" smtClean="0"/>
              <a:t>SLOW ECONOMIC GROWTH: </a:t>
            </a:r>
            <a:r>
              <a:rPr lang="en-US" sz="1400" dirty="0" smtClean="0"/>
              <a:t>Companies are forced into new behaviors and facing vastly different competition.</a:t>
            </a:r>
            <a:endParaRPr lang="en-US" sz="1400" dirty="0"/>
          </a:p>
        </p:txBody>
      </p:sp>
    </p:spTree>
    <p:extLst>
      <p:ext uri="{BB962C8B-B14F-4D97-AF65-F5344CB8AC3E}">
        <p14:creationId xmlns:p14="http://schemas.microsoft.com/office/powerpoint/2010/main" xmlns="" val="1902262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wipe(left)">
                                      <p:cBhvr>
                                        <p:cTn id="7" dur="20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12" dur="2000"/>
                                        <p:tgtEl>
                                          <p:spTgt spid="13">
                                            <p:graphicEl>
                                              <a:chart seriesIdx="0"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5" dur="2000"/>
                                        <p:tgtEl>
                                          <p:spTgt spid="13">
                                            <p:graphicEl>
                                              <a:chart seriesIdx="1"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left)">
                                      <p:cBhvr>
                                        <p:cTn id="18" dur="2000"/>
                                        <p:tgtEl>
                                          <p:spTgt spid="13">
                                            <p:graphicEl>
                                              <a:chart seriesIdx="2" categoryIdx="-4" bldStep="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graphicEl>
                                              <a:chart seriesIdx="3" categoryIdx="-4" bldStep="series"/>
                                            </p:graphicEl>
                                          </p:spTgt>
                                        </p:tgtEl>
                                        <p:attrNameLst>
                                          <p:attrName>style.visibility</p:attrName>
                                        </p:attrNameLst>
                                      </p:cBhvr>
                                      <p:to>
                                        <p:strVal val="visible"/>
                                      </p:to>
                                    </p:set>
                                    <p:animEffect transition="in" filter="wipe(left)">
                                      <p:cBhvr>
                                        <p:cTn id="21" dur="2000"/>
                                        <p:tgtEl>
                                          <p:spTgt spid="13">
                                            <p:graphicEl>
                                              <a:chart seriesIdx="3"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left)">
                                      <p:cBhvr>
                                        <p:cTn id="26" dur="2000"/>
                                        <p:tgtEl>
                                          <p:spTgt spid="15">
                                            <p:graphicEl>
                                              <a:chart seriesIdx="-3" categoryIdx="-3" bldStep="gridLegen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31" dur="2000"/>
                                        <p:tgtEl>
                                          <p:spTgt spid="15">
                                            <p:graphicEl>
                                              <a:chart seriesIdx="0" categoryIdx="-4" bldStep="series"/>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34" dur="2000"/>
                                        <p:tgtEl>
                                          <p:spTgt spid="15">
                                            <p:graphicEl>
                                              <a:chart seriesIdx="1" categoryIdx="-4" bldStep="series"/>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wipe(left)">
                                      <p:cBhvr>
                                        <p:cTn id="37" dur="2000"/>
                                        <p:tgtEl>
                                          <p:spTgt spid="15">
                                            <p:graphicEl>
                                              <a:chart seriesIdx="2" categoryIdx="-4" bldStep="series"/>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graphicEl>
                                              <a:chart seriesIdx="3" categoryIdx="-4" bldStep="series"/>
                                            </p:graphicEl>
                                          </p:spTgt>
                                        </p:tgtEl>
                                        <p:attrNameLst>
                                          <p:attrName>style.visibility</p:attrName>
                                        </p:attrNameLst>
                                      </p:cBhvr>
                                      <p:to>
                                        <p:strVal val="visible"/>
                                      </p:to>
                                    </p:set>
                                    <p:animEffect transition="in" filter="wipe(left)">
                                      <p:cBhvr>
                                        <p:cTn id="40" dur="2000"/>
                                        <p:tgtEl>
                                          <p:spTgt spid="1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Graphic spid="15" grpId="0">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20981" y="855174"/>
            <a:ext cx="4981433" cy="523220"/>
          </a:xfrm>
          <a:prstGeom prst="rect">
            <a:avLst/>
          </a:prstGeom>
          <a:noFill/>
        </p:spPr>
        <p:txBody>
          <a:bodyPr wrap="square" rtlCol="0">
            <a:spAutoFit/>
          </a:bodyPr>
          <a:lstStyle/>
          <a:p>
            <a:r>
              <a:rPr lang="en-US" sz="2800" dirty="0" smtClean="0"/>
              <a:t>Innovation</a:t>
            </a:r>
            <a:endParaRPr lang="en-US" sz="2800" dirty="0"/>
          </a:p>
        </p:txBody>
      </p:sp>
      <p:pic>
        <p:nvPicPr>
          <p:cNvPr id="75778" name="Picture 2" descr="http://worldofdtcmarketing.com/wp-content/uploads/2012/07/Innovation-12.jpeg"/>
          <p:cNvPicPr>
            <a:picLocks noChangeAspect="1" noChangeArrowheads="1"/>
          </p:cNvPicPr>
          <p:nvPr/>
        </p:nvPicPr>
        <p:blipFill>
          <a:blip r:embed="rId3"/>
          <a:srcRect/>
          <a:stretch>
            <a:fillRect/>
          </a:stretch>
        </p:blipFill>
        <p:spPr bwMode="auto">
          <a:xfrm>
            <a:off x="390667" y="730126"/>
            <a:ext cx="2857500" cy="2857500"/>
          </a:xfrm>
          <a:prstGeom prst="rect">
            <a:avLst/>
          </a:prstGeom>
          <a:noFill/>
        </p:spPr>
      </p:pic>
      <p:sp>
        <p:nvSpPr>
          <p:cNvPr id="10" name="Rectangle 9"/>
          <p:cNvSpPr/>
          <p:nvPr/>
        </p:nvSpPr>
        <p:spPr>
          <a:xfrm>
            <a:off x="3930556" y="1747726"/>
            <a:ext cx="4572000" cy="1200329"/>
          </a:xfrm>
          <a:prstGeom prst="rect">
            <a:avLst/>
          </a:prstGeom>
        </p:spPr>
        <p:txBody>
          <a:bodyPr>
            <a:spAutoFit/>
          </a:bodyPr>
          <a:lstStyle/>
          <a:p>
            <a:endParaRPr lang="en-US" dirty="0" smtClean="0"/>
          </a:p>
          <a:p>
            <a:r>
              <a:rPr lang="en-US" i="1" dirty="0" smtClean="0"/>
              <a:t>"The unit within the system with the most </a:t>
            </a:r>
            <a:r>
              <a:rPr lang="en-US" i="1" dirty="0" smtClean="0"/>
              <a:t>behavioral </a:t>
            </a:r>
            <a:r>
              <a:rPr lang="en-US" i="1" dirty="0" smtClean="0"/>
              <a:t>responses available to it controls the system." </a:t>
            </a:r>
            <a:endParaRPr lang="en-US" i="1" dirty="0"/>
          </a:p>
        </p:txBody>
      </p:sp>
      <p:sp>
        <p:nvSpPr>
          <p:cNvPr id="11" name="Rectangle 10"/>
          <p:cNvSpPr/>
          <p:nvPr/>
        </p:nvSpPr>
        <p:spPr>
          <a:xfrm>
            <a:off x="4246000" y="4119648"/>
            <a:ext cx="4572000" cy="646331"/>
          </a:xfrm>
          <a:prstGeom prst="rect">
            <a:avLst/>
          </a:prstGeom>
        </p:spPr>
        <p:txBody>
          <a:bodyPr>
            <a:spAutoFit/>
          </a:bodyPr>
          <a:lstStyle/>
          <a:p>
            <a:endParaRPr lang="en-US" dirty="0" smtClean="0"/>
          </a:p>
          <a:p>
            <a:r>
              <a:rPr lang="en-US" i="1" dirty="0" smtClean="0"/>
              <a:t>“The squeaky wheel gets the oil.”</a:t>
            </a:r>
            <a:endParaRPr lang="en-US" i="1" dirty="0"/>
          </a:p>
        </p:txBody>
      </p:sp>
      <p:sp>
        <p:nvSpPr>
          <p:cNvPr id="12" name="Rectangle 11"/>
          <p:cNvSpPr/>
          <p:nvPr/>
        </p:nvSpPr>
        <p:spPr>
          <a:xfrm>
            <a:off x="1644556" y="5518413"/>
            <a:ext cx="4572000" cy="646331"/>
          </a:xfrm>
          <a:prstGeom prst="rect">
            <a:avLst/>
          </a:prstGeom>
        </p:spPr>
        <p:txBody>
          <a:bodyPr>
            <a:spAutoFit/>
          </a:bodyPr>
          <a:lstStyle/>
          <a:p>
            <a:endParaRPr lang="en-US" dirty="0" smtClean="0"/>
          </a:p>
          <a:p>
            <a:r>
              <a:rPr lang="en-US" i="1" dirty="0" smtClean="0"/>
              <a:t>“The quacking duck gets shot…”</a:t>
            </a:r>
            <a:endParaRPr lang="en-US" i="1" dirty="0"/>
          </a:p>
        </p:txBody>
      </p:sp>
      <p:pic>
        <p:nvPicPr>
          <p:cNvPr id="75782" name="Picture 6" descr="http://r25.cooltext.com/rendered/cooltext758290278.png"/>
          <p:cNvPicPr>
            <a:picLocks noChangeAspect="1" noChangeArrowheads="1"/>
          </p:cNvPicPr>
          <p:nvPr/>
        </p:nvPicPr>
        <p:blipFill>
          <a:blip r:embed="rId4"/>
          <a:srcRect/>
          <a:stretch>
            <a:fillRect/>
          </a:stretch>
        </p:blipFill>
        <p:spPr bwMode="auto">
          <a:xfrm>
            <a:off x="3615111" y="1570302"/>
            <a:ext cx="5202889" cy="551822"/>
          </a:xfrm>
          <a:prstGeom prst="rect">
            <a:avLst/>
          </a:prstGeom>
          <a:noFill/>
        </p:spPr>
      </p:pic>
      <p:pic>
        <p:nvPicPr>
          <p:cNvPr id="75784" name="Picture 8" descr="Rendered Image"/>
          <p:cNvPicPr>
            <a:picLocks noChangeAspect="1" noChangeArrowheads="1"/>
          </p:cNvPicPr>
          <p:nvPr/>
        </p:nvPicPr>
        <p:blipFill>
          <a:blip r:embed="rId5"/>
          <a:srcRect/>
          <a:stretch>
            <a:fillRect/>
          </a:stretch>
        </p:blipFill>
        <p:spPr bwMode="auto">
          <a:xfrm>
            <a:off x="3520981" y="3356964"/>
            <a:ext cx="5391150" cy="1085850"/>
          </a:xfrm>
          <a:prstGeom prst="rect">
            <a:avLst/>
          </a:prstGeom>
          <a:noFill/>
        </p:spPr>
      </p:pic>
      <p:pic>
        <p:nvPicPr>
          <p:cNvPr id="75786" name="Picture 10" descr="Rendered Image"/>
          <p:cNvPicPr>
            <a:picLocks noChangeAspect="1" noChangeArrowheads="1"/>
          </p:cNvPicPr>
          <p:nvPr/>
        </p:nvPicPr>
        <p:blipFill>
          <a:blip r:embed="rId6"/>
          <a:srcRect/>
          <a:stretch>
            <a:fillRect/>
          </a:stretch>
        </p:blipFill>
        <p:spPr bwMode="auto">
          <a:xfrm>
            <a:off x="700300" y="5224804"/>
            <a:ext cx="5095733" cy="58721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fade">
                                      <p:cBhvr>
                                        <p:cTn id="7" dur="2000"/>
                                        <p:tgtEl>
                                          <p:spTgt spid="757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75786"/>
                                        </p:tgtEl>
                                        <p:attrNameLst>
                                          <p:attrName>style.visibility</p:attrName>
                                        </p:attrNameLst>
                                      </p:cBhvr>
                                      <p:to>
                                        <p:strVal val="visible"/>
                                      </p:to>
                                    </p:set>
                                    <p:anim calcmode="lin" valueType="num">
                                      <p:cBhvr>
                                        <p:cTn id="21" dur="500" fill="hold"/>
                                        <p:tgtEl>
                                          <p:spTgt spid="75786"/>
                                        </p:tgtEl>
                                        <p:attrNameLst>
                                          <p:attrName>ppt_w</p:attrName>
                                        </p:attrNameLst>
                                      </p:cBhvr>
                                      <p:tavLst>
                                        <p:tav tm="0">
                                          <p:val>
                                            <p:fltVal val="0"/>
                                          </p:val>
                                        </p:tav>
                                        <p:tav tm="100000">
                                          <p:val>
                                            <p:strVal val="#ppt_w"/>
                                          </p:val>
                                        </p:tav>
                                      </p:tavLst>
                                    </p:anim>
                                    <p:anim calcmode="lin" valueType="num">
                                      <p:cBhvr>
                                        <p:cTn id="22" dur="500" fill="hold"/>
                                        <p:tgtEl>
                                          <p:spTgt spid="75786"/>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Flowchart: Process 158"/>
          <p:cNvSpPr/>
          <p:nvPr/>
        </p:nvSpPr>
        <p:spPr>
          <a:xfrm>
            <a:off x="228600" y="4273453"/>
            <a:ext cx="2724150" cy="1571625"/>
          </a:xfrm>
          <a:prstGeom prst="flowChartProcess">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chemeClr val="tx1"/>
                </a:solidFill>
                <a:latin typeface="Arial Narrow" pitchFamily="34" charset="0"/>
              </a:rPr>
              <a:t>In mature markets, where many sources of data are available, we use a rules-based engine, which can build and monitor millions of records.</a:t>
            </a:r>
          </a:p>
          <a:p>
            <a:endParaRPr lang="en-US" sz="1400" dirty="0" smtClean="0">
              <a:latin typeface="Arial Narrow" pitchFamily="34" charset="0"/>
            </a:endParaRPr>
          </a:p>
        </p:txBody>
      </p:sp>
      <p:sp>
        <p:nvSpPr>
          <p:cNvPr id="141" name="Flowchart: Process 140"/>
          <p:cNvSpPr/>
          <p:nvPr/>
        </p:nvSpPr>
        <p:spPr>
          <a:xfrm>
            <a:off x="228600" y="1692178"/>
            <a:ext cx="2724150" cy="2581275"/>
          </a:xfrm>
          <a:prstGeom prst="flowChartProcess">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Extract 139"/>
          <p:cNvSpPr/>
          <p:nvPr/>
        </p:nvSpPr>
        <p:spPr>
          <a:xfrm>
            <a:off x="1076325" y="2959003"/>
            <a:ext cx="1009650" cy="609600"/>
          </a:xfrm>
          <a:prstGeom prst="flowChartExtra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Narrow" pitchFamily="34" charset="0"/>
              </a:rPr>
              <a:t>Rules</a:t>
            </a:r>
            <a:endParaRPr lang="en-US" sz="1050" dirty="0">
              <a:solidFill>
                <a:schemeClr val="tx1"/>
              </a:solidFill>
              <a:latin typeface="Arial Narrow" pitchFamily="34" charset="0"/>
            </a:endParaRPr>
          </a:p>
        </p:txBody>
      </p:sp>
      <p:sp>
        <p:nvSpPr>
          <p:cNvPr id="39938" name="Rectangle 2"/>
          <p:cNvSpPr>
            <a:spLocks noGrp="1" noChangeArrowheads="1"/>
          </p:cNvSpPr>
          <p:nvPr>
            <p:ph type="title" idx="4294967295"/>
          </p:nvPr>
        </p:nvSpPr>
        <p:spPr>
          <a:xfrm>
            <a:off x="397031" y="536888"/>
            <a:ext cx="8508844" cy="829796"/>
          </a:xfrm>
          <a:prstGeom prst="rect">
            <a:avLst/>
          </a:prstGeom>
        </p:spPr>
        <p:txBody>
          <a:bodyPr lIns="82095" tIns="41047" rIns="82095" bIns="41047"/>
          <a:lstStyle/>
          <a:p>
            <a:pPr algn="l"/>
            <a:r>
              <a:rPr lang="en-US" sz="2000" dirty="0" smtClean="0">
                <a:solidFill>
                  <a:schemeClr val="accent6"/>
                </a:solidFill>
              </a:rPr>
              <a:t>Our approach to move from “big data” to “big </a:t>
            </a:r>
            <a:r>
              <a:rPr lang="en-US" sz="2000" dirty="0" smtClean="0">
                <a:solidFill>
                  <a:schemeClr val="accent6"/>
                </a:solidFill>
              </a:rPr>
              <a:t>insight” </a:t>
            </a:r>
            <a:r>
              <a:rPr lang="en-US" sz="2000" dirty="0" smtClean="0">
                <a:solidFill>
                  <a:schemeClr val="accent6"/>
                </a:solidFill>
              </a:rPr>
              <a:t>is to innovate in different ways around the world, dictated by the various ways in which data is </a:t>
            </a:r>
            <a:r>
              <a:rPr lang="en-US" sz="2000" dirty="0" smtClean="0">
                <a:solidFill>
                  <a:schemeClr val="accent6"/>
                </a:solidFill>
              </a:rPr>
              <a:t>discovered, </a:t>
            </a:r>
            <a:r>
              <a:rPr lang="en-US" sz="2000" dirty="0" err="1" smtClean="0">
                <a:solidFill>
                  <a:schemeClr val="accent6"/>
                </a:solidFill>
              </a:rPr>
              <a:t>curated</a:t>
            </a:r>
            <a:r>
              <a:rPr lang="en-US" sz="2000" dirty="0" smtClean="0">
                <a:solidFill>
                  <a:schemeClr val="accent6"/>
                </a:solidFill>
              </a:rPr>
              <a:t> and synthesized</a:t>
            </a:r>
            <a:r>
              <a:rPr lang="en-US" sz="2000" dirty="0" smtClean="0">
                <a:solidFill>
                  <a:schemeClr val="accent6"/>
                </a:solidFill>
              </a:rPr>
              <a:t>. </a:t>
            </a:r>
            <a:endParaRPr lang="en-US" altLang="zh-CN" sz="2000" dirty="0" smtClean="0">
              <a:solidFill>
                <a:schemeClr val="accent6"/>
              </a:solidFill>
              <a:ea typeface="宋体" charset="-122"/>
            </a:endParaRPr>
          </a:p>
        </p:txBody>
      </p:sp>
      <p:sp>
        <p:nvSpPr>
          <p:cNvPr id="133" name="Flowchart: Sequential Access Storage 132"/>
          <p:cNvSpPr/>
          <p:nvPr/>
        </p:nvSpPr>
        <p:spPr>
          <a:xfrm>
            <a:off x="438150" y="1758853"/>
            <a:ext cx="942975" cy="58102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Sequential Access Storage 133"/>
          <p:cNvSpPr/>
          <p:nvPr/>
        </p:nvSpPr>
        <p:spPr>
          <a:xfrm>
            <a:off x="514350" y="1806478"/>
            <a:ext cx="942975" cy="58102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Sequential Access Storage 134"/>
          <p:cNvSpPr/>
          <p:nvPr/>
        </p:nvSpPr>
        <p:spPr>
          <a:xfrm>
            <a:off x="590550" y="1854103"/>
            <a:ext cx="942975" cy="58102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equential Access Storage 135"/>
          <p:cNvSpPr/>
          <p:nvPr/>
        </p:nvSpPr>
        <p:spPr>
          <a:xfrm>
            <a:off x="666750" y="1901728"/>
            <a:ext cx="942975" cy="58102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20K+</a:t>
            </a:r>
          </a:p>
          <a:p>
            <a:pPr algn="ctr"/>
            <a:r>
              <a:rPr lang="en-US" sz="1200" dirty="0" smtClean="0">
                <a:solidFill>
                  <a:schemeClr val="tx1"/>
                </a:solidFill>
              </a:rPr>
              <a:t>Sources</a:t>
            </a:r>
            <a:endParaRPr lang="en-US" sz="1200" dirty="0">
              <a:solidFill>
                <a:schemeClr val="tx1"/>
              </a:solidFill>
            </a:endParaRPr>
          </a:p>
        </p:txBody>
      </p:sp>
      <p:sp>
        <p:nvSpPr>
          <p:cNvPr id="137" name="Flowchart: Predefined Process 136"/>
          <p:cNvSpPr/>
          <p:nvPr/>
        </p:nvSpPr>
        <p:spPr>
          <a:xfrm>
            <a:off x="952500" y="2530378"/>
            <a:ext cx="1400175" cy="628650"/>
          </a:xfrm>
          <a:prstGeom prst="flowChartPredefinedProcess">
            <a:avLst/>
          </a:prstGeom>
          <a:solidFill>
            <a:srgbClr val="FFCC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Narrow" pitchFamily="34" charset="0"/>
              </a:rPr>
              <a:t>Intelligence Engine</a:t>
            </a:r>
            <a:endParaRPr lang="en-US" sz="1400" b="1" dirty="0">
              <a:solidFill>
                <a:schemeClr val="tx1"/>
              </a:solidFill>
              <a:latin typeface="Arial Narrow" pitchFamily="34" charset="0"/>
            </a:endParaRPr>
          </a:p>
        </p:txBody>
      </p:sp>
      <p:sp>
        <p:nvSpPr>
          <p:cNvPr id="138" name="Flowchart: Magnetic Disk 137"/>
          <p:cNvSpPr/>
          <p:nvPr/>
        </p:nvSpPr>
        <p:spPr>
          <a:xfrm>
            <a:off x="514350" y="3187602"/>
            <a:ext cx="742950" cy="1019175"/>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Narrow" pitchFamily="34" charset="0"/>
              </a:rPr>
              <a:t>Single Source Records</a:t>
            </a:r>
            <a:endParaRPr lang="en-US" sz="1200" dirty="0">
              <a:solidFill>
                <a:schemeClr val="tx1"/>
              </a:solidFill>
              <a:latin typeface="Arial Narrow" pitchFamily="34" charset="0"/>
            </a:endParaRPr>
          </a:p>
        </p:txBody>
      </p:sp>
      <p:sp>
        <p:nvSpPr>
          <p:cNvPr id="139" name="Flowchart: Magnetic Disk 138"/>
          <p:cNvSpPr/>
          <p:nvPr/>
        </p:nvSpPr>
        <p:spPr>
          <a:xfrm>
            <a:off x="1914525" y="3206652"/>
            <a:ext cx="742950" cy="1019175"/>
          </a:xfrm>
          <a:prstGeom prst="flowChartMagneticDisk">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Arial Narrow" pitchFamily="34" charset="0"/>
              </a:rPr>
              <a:t>Multi</a:t>
            </a:r>
          </a:p>
          <a:p>
            <a:pPr algn="ctr"/>
            <a:r>
              <a:rPr lang="en-US" sz="1200" dirty="0" smtClean="0">
                <a:solidFill>
                  <a:schemeClr val="tx1"/>
                </a:solidFill>
                <a:latin typeface="Arial Narrow" pitchFamily="34" charset="0"/>
              </a:rPr>
              <a:t>Source Records</a:t>
            </a:r>
          </a:p>
        </p:txBody>
      </p:sp>
      <p:sp>
        <p:nvSpPr>
          <p:cNvPr id="142" name="Flowchart: Process 141"/>
          <p:cNvSpPr/>
          <p:nvPr/>
        </p:nvSpPr>
        <p:spPr>
          <a:xfrm>
            <a:off x="3314700" y="1701703"/>
            <a:ext cx="2724150" cy="2581275"/>
          </a:xfrm>
          <a:prstGeom prst="flowChartProcess">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Process 142"/>
          <p:cNvSpPr/>
          <p:nvPr/>
        </p:nvSpPr>
        <p:spPr>
          <a:xfrm>
            <a:off x="6372225" y="1711228"/>
            <a:ext cx="2724150" cy="2581275"/>
          </a:xfrm>
          <a:prstGeom prst="flowChartProcess">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2" name="Picture 128"/>
          <p:cNvPicPr>
            <a:picLocks noChangeAspect="1" noChangeArrowheads="1"/>
          </p:cNvPicPr>
          <p:nvPr/>
        </p:nvPicPr>
        <p:blipFill>
          <a:blip r:embed="rId3" cstate="print"/>
          <a:srcRect/>
          <a:stretch>
            <a:fillRect/>
          </a:stretch>
        </p:blipFill>
        <p:spPr bwMode="auto">
          <a:xfrm>
            <a:off x="3386138" y="1777903"/>
            <a:ext cx="2714819" cy="1843088"/>
          </a:xfrm>
          <a:prstGeom prst="rect">
            <a:avLst/>
          </a:prstGeom>
          <a:noFill/>
          <a:ln w="9525">
            <a:noFill/>
            <a:miter lim="800000"/>
            <a:headEnd/>
            <a:tailEnd/>
          </a:ln>
          <a:effectLst/>
        </p:spPr>
      </p:pic>
      <p:pic>
        <p:nvPicPr>
          <p:cNvPr id="1154" name="Picture 130"/>
          <p:cNvPicPr>
            <a:picLocks noChangeAspect="1" noChangeArrowheads="1"/>
          </p:cNvPicPr>
          <p:nvPr/>
        </p:nvPicPr>
        <p:blipFill>
          <a:blip r:embed="rId4" cstate="print"/>
          <a:srcRect/>
          <a:stretch>
            <a:fillRect/>
          </a:stretch>
        </p:blipFill>
        <p:spPr bwMode="auto">
          <a:xfrm>
            <a:off x="3401315" y="3482878"/>
            <a:ext cx="924933" cy="752472"/>
          </a:xfrm>
          <a:prstGeom prst="rect">
            <a:avLst/>
          </a:prstGeom>
          <a:noFill/>
          <a:ln w="9525">
            <a:noFill/>
            <a:miter lim="800000"/>
            <a:headEnd/>
            <a:tailEnd/>
          </a:ln>
          <a:scene3d>
            <a:camera prst="orthographicFront"/>
            <a:lightRig rig="threePt" dir="t"/>
          </a:scene3d>
          <a:sp3d>
            <a:bevelT w="165100" prst="coolSlant"/>
          </a:sp3d>
        </p:spPr>
      </p:pic>
      <p:pic>
        <p:nvPicPr>
          <p:cNvPr id="150" name="Picture 130"/>
          <p:cNvPicPr>
            <a:picLocks noChangeAspect="1" noChangeArrowheads="1"/>
          </p:cNvPicPr>
          <p:nvPr/>
        </p:nvPicPr>
        <p:blipFill>
          <a:blip r:embed="rId4" cstate="print"/>
          <a:srcRect/>
          <a:stretch>
            <a:fillRect/>
          </a:stretch>
        </p:blipFill>
        <p:spPr bwMode="auto">
          <a:xfrm>
            <a:off x="6458840" y="1930303"/>
            <a:ext cx="924933" cy="752472"/>
          </a:xfrm>
          <a:prstGeom prst="rect">
            <a:avLst/>
          </a:prstGeom>
          <a:noFill/>
          <a:ln w="9525">
            <a:noFill/>
            <a:miter lim="800000"/>
            <a:headEnd/>
            <a:tailEnd/>
          </a:ln>
          <a:scene3d>
            <a:camera prst="orthographicFront"/>
            <a:lightRig rig="threePt" dir="t"/>
          </a:scene3d>
          <a:sp3d>
            <a:bevelT w="165100" prst="coolSlant"/>
          </a:sp3d>
        </p:spPr>
      </p:pic>
      <p:pic>
        <p:nvPicPr>
          <p:cNvPr id="1157" name="Picture 133"/>
          <p:cNvPicPr>
            <a:picLocks noChangeAspect="1" noChangeArrowheads="1"/>
          </p:cNvPicPr>
          <p:nvPr/>
        </p:nvPicPr>
        <p:blipFill>
          <a:blip r:embed="rId5" cstate="print"/>
          <a:srcRect/>
          <a:stretch>
            <a:fillRect/>
          </a:stretch>
        </p:blipFill>
        <p:spPr bwMode="auto">
          <a:xfrm>
            <a:off x="6429375" y="3159028"/>
            <a:ext cx="666750" cy="933450"/>
          </a:xfrm>
          <a:prstGeom prst="rect">
            <a:avLst/>
          </a:prstGeom>
          <a:noFill/>
          <a:ln w="9525">
            <a:noFill/>
            <a:miter lim="800000"/>
            <a:headEnd/>
            <a:tailEnd/>
          </a:ln>
        </p:spPr>
      </p:pic>
      <p:pic>
        <p:nvPicPr>
          <p:cNvPr id="1158" name="Picture 134" descr="D:\Documents and Settings\scriffigna\Local Settings\Temporary Internet Files\Content.IE5\U5N8F98F\MP900443486[1].jpg"/>
          <p:cNvPicPr>
            <a:picLocks noChangeAspect="1" noChangeArrowheads="1"/>
          </p:cNvPicPr>
          <p:nvPr/>
        </p:nvPicPr>
        <p:blipFill>
          <a:blip r:embed="rId6" cstate="print"/>
          <a:srcRect/>
          <a:stretch>
            <a:fillRect/>
          </a:stretch>
        </p:blipFill>
        <p:spPr bwMode="auto">
          <a:xfrm>
            <a:off x="7185091" y="2949478"/>
            <a:ext cx="1864407" cy="1276350"/>
          </a:xfrm>
          <a:prstGeom prst="rect">
            <a:avLst/>
          </a:prstGeom>
          <a:noFill/>
        </p:spPr>
      </p:pic>
      <p:sp>
        <p:nvSpPr>
          <p:cNvPr id="160" name="Flowchart: Process 159"/>
          <p:cNvSpPr/>
          <p:nvPr/>
        </p:nvSpPr>
        <p:spPr>
          <a:xfrm>
            <a:off x="3314700" y="4292503"/>
            <a:ext cx="2724150" cy="1571625"/>
          </a:xfrm>
          <a:prstGeom prst="flowChartProcess">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smtClean="0">
                <a:solidFill>
                  <a:schemeClr val="tx1"/>
                </a:solidFill>
                <a:latin typeface="Arial Narrow" pitchFamily="34" charset="0"/>
              </a:rPr>
              <a:t>In other parts of the world, where laws,  business practice, or availability of information is different, our hybrid strategies, include recursive web mining/triangulation and other traditional processes.</a:t>
            </a:r>
          </a:p>
        </p:txBody>
      </p:sp>
      <p:sp>
        <p:nvSpPr>
          <p:cNvPr id="161" name="Flowchart: Process 160"/>
          <p:cNvSpPr/>
          <p:nvPr/>
        </p:nvSpPr>
        <p:spPr>
          <a:xfrm>
            <a:off x="6372225" y="4292503"/>
            <a:ext cx="2724150" cy="1571625"/>
          </a:xfrm>
          <a:prstGeom prst="flowChartProcess">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smtClean="0">
                <a:solidFill>
                  <a:schemeClr val="tx1"/>
                </a:solidFill>
                <a:latin typeface="Arial Narrow" pitchFamily="34" charset="0"/>
              </a:rPr>
              <a:t>In some </a:t>
            </a:r>
            <a:r>
              <a:rPr lang="en-US" sz="1400" dirty="0" smtClean="0">
                <a:solidFill>
                  <a:schemeClr val="tx1"/>
                </a:solidFill>
                <a:latin typeface="Arial Narrow" pitchFamily="34" charset="0"/>
              </a:rPr>
              <a:t>countries, we rely on a combination of published sources, call centers, traditional interviews, and rich understanding of the local region.</a:t>
            </a:r>
          </a:p>
        </p:txBody>
      </p:sp>
      <p:pic>
        <p:nvPicPr>
          <p:cNvPr id="1162" name="Picture 138"/>
          <p:cNvPicPr>
            <a:picLocks noChangeAspect="1" noChangeArrowheads="1"/>
          </p:cNvPicPr>
          <p:nvPr/>
        </p:nvPicPr>
        <p:blipFill>
          <a:blip r:embed="rId7" cstate="print"/>
          <a:srcRect/>
          <a:stretch>
            <a:fillRect/>
          </a:stretch>
        </p:blipFill>
        <p:spPr bwMode="auto">
          <a:xfrm>
            <a:off x="4410075" y="3606702"/>
            <a:ext cx="581025" cy="581025"/>
          </a:xfrm>
          <a:prstGeom prst="rect">
            <a:avLst/>
          </a:prstGeom>
          <a:noFill/>
          <a:ln w="9525">
            <a:noFill/>
            <a:miter lim="800000"/>
            <a:headEnd/>
            <a:tailEnd/>
          </a:ln>
        </p:spPr>
      </p:pic>
      <p:sp>
        <p:nvSpPr>
          <p:cNvPr id="163" name="TextBox 162"/>
          <p:cNvSpPr txBox="1"/>
          <p:nvPr/>
        </p:nvSpPr>
        <p:spPr>
          <a:xfrm>
            <a:off x="4905375" y="3816253"/>
            <a:ext cx="904875" cy="430887"/>
          </a:xfrm>
          <a:prstGeom prst="rect">
            <a:avLst/>
          </a:prstGeom>
          <a:noFill/>
        </p:spPr>
        <p:txBody>
          <a:bodyPr wrap="square" rtlCol="0">
            <a:spAutoFit/>
          </a:bodyPr>
          <a:lstStyle/>
          <a:p>
            <a:r>
              <a:rPr lang="en-US" sz="1100" dirty="0" smtClean="0">
                <a:latin typeface="Arial Narrow" pitchFamily="34" charset="0"/>
              </a:rPr>
              <a:t>Commercial Data Sources</a:t>
            </a:r>
            <a:endParaRPr lang="en-US" sz="1100" dirty="0">
              <a:latin typeface="Arial Narrow" pitchFamily="34" charset="0"/>
            </a:endParaRPr>
          </a:p>
        </p:txBody>
      </p:sp>
      <p:pic>
        <p:nvPicPr>
          <p:cNvPr id="164" name="Picture 138"/>
          <p:cNvPicPr>
            <a:picLocks noChangeAspect="1" noChangeArrowheads="1"/>
          </p:cNvPicPr>
          <p:nvPr/>
        </p:nvPicPr>
        <p:blipFill>
          <a:blip r:embed="rId7" cstate="print"/>
          <a:srcRect/>
          <a:stretch>
            <a:fillRect/>
          </a:stretch>
        </p:blipFill>
        <p:spPr bwMode="auto">
          <a:xfrm>
            <a:off x="7505700" y="2035077"/>
            <a:ext cx="581025" cy="581025"/>
          </a:xfrm>
          <a:prstGeom prst="rect">
            <a:avLst/>
          </a:prstGeom>
          <a:noFill/>
          <a:ln w="9525">
            <a:noFill/>
            <a:miter lim="800000"/>
            <a:headEnd/>
            <a:tailEnd/>
          </a:ln>
        </p:spPr>
      </p:pic>
      <p:sp>
        <p:nvSpPr>
          <p:cNvPr id="165" name="TextBox 164"/>
          <p:cNvSpPr txBox="1"/>
          <p:nvPr/>
        </p:nvSpPr>
        <p:spPr>
          <a:xfrm>
            <a:off x="8001000" y="2244628"/>
            <a:ext cx="904875" cy="430887"/>
          </a:xfrm>
          <a:prstGeom prst="rect">
            <a:avLst/>
          </a:prstGeom>
          <a:noFill/>
        </p:spPr>
        <p:txBody>
          <a:bodyPr wrap="square" rtlCol="0">
            <a:spAutoFit/>
          </a:bodyPr>
          <a:lstStyle/>
          <a:p>
            <a:r>
              <a:rPr lang="en-US" sz="1100" dirty="0" smtClean="0">
                <a:latin typeface="Arial Narrow" pitchFamily="34" charset="0"/>
              </a:rPr>
              <a:t>Commercial Data Sources</a:t>
            </a:r>
            <a:endParaRPr lang="en-US" sz="1100" dirty="0">
              <a:latin typeface="Arial Narrow" pitchFamily="34" charset="0"/>
            </a:endParaRPr>
          </a:p>
        </p:txBody>
      </p:sp>
      <p:sp>
        <p:nvSpPr>
          <p:cNvPr id="26" name="Slide Number Placeholder 3"/>
          <p:cNvSpPr>
            <a:spLocks noGrp="1"/>
          </p:cNvSpPr>
          <p:nvPr>
            <p:ph type="sldNum" sz="quarter" idx="10"/>
          </p:nvPr>
        </p:nvSpPr>
        <p:spPr>
          <a:xfrm>
            <a:off x="7315200" y="6422560"/>
            <a:ext cx="1828800" cy="301625"/>
          </a:xfrm>
        </p:spPr>
        <p:txBody>
          <a:bodyPr/>
          <a:lstStyle/>
          <a:p>
            <a:pPr algn="r"/>
            <a:fld id="{1101A323-BF1D-40D7-BF0B-97AD0295AD85}" type="slidenum">
              <a:rPr lang="en-US" sz="1000" smtClean="0"/>
              <a:pPr algn="r"/>
              <a:t>12</a:t>
            </a:fld>
            <a:endParaRPr lang="en-US" sz="105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41" grpId="0" animBg="1"/>
      <p:bldP spid="140" grpId="0" animBg="1"/>
      <p:bldP spid="133" grpId="0" animBg="1"/>
      <p:bldP spid="134" grpId="0" animBg="1"/>
      <p:bldP spid="135" grpId="0" animBg="1"/>
      <p:bldP spid="136" grpId="0" animBg="1"/>
      <p:bldP spid="137" grpId="0" animBg="1"/>
      <p:bldP spid="138" grpId="0" animBg="1"/>
      <p:bldP spid="139" grpId="0" animBg="1"/>
      <p:bldP spid="142" grpId="0" animBg="1"/>
      <p:bldP spid="143" grpId="0" animBg="1"/>
      <p:bldP spid="160" grpId="0" animBg="1"/>
      <p:bldP spid="161" grpId="0" animBg="1"/>
      <p:bldP spid="163" grpId="0"/>
      <p:bldP spid="1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305985" y="1609637"/>
            <a:ext cx="3772308" cy="3832488"/>
          </a:xfrm>
          <a:prstGeom prst="rect">
            <a:avLst/>
          </a:prstGeom>
          <a:noFill/>
          <a:ln w="9525">
            <a:noFill/>
            <a:miter lim="800000"/>
            <a:headEnd/>
            <a:tailEnd/>
          </a:ln>
          <a:effectLst/>
        </p:spPr>
      </p:pic>
      <p:pic>
        <p:nvPicPr>
          <p:cNvPr id="24578" name="Picture 2"/>
          <p:cNvPicPr>
            <a:picLocks noChangeAspect="1" noChangeArrowheads="1"/>
          </p:cNvPicPr>
          <p:nvPr/>
        </p:nvPicPr>
        <p:blipFill>
          <a:blip r:embed="rId4" cstate="print"/>
          <a:srcRect/>
          <a:stretch>
            <a:fillRect/>
          </a:stretch>
        </p:blipFill>
        <p:spPr bwMode="auto">
          <a:xfrm>
            <a:off x="4052712" y="1600200"/>
            <a:ext cx="3416348" cy="3862980"/>
          </a:xfrm>
          <a:prstGeom prst="rect">
            <a:avLst/>
          </a:prstGeom>
          <a:noFill/>
          <a:ln w="9525">
            <a:noFill/>
            <a:miter lim="800000"/>
            <a:headEnd/>
            <a:tailEnd/>
          </a:ln>
          <a:effectLst/>
        </p:spPr>
      </p:pic>
      <p:sp>
        <p:nvSpPr>
          <p:cNvPr id="10" name="Rectangle 2"/>
          <p:cNvSpPr txBox="1">
            <a:spLocks noChangeArrowheads="1"/>
          </p:cNvSpPr>
          <p:nvPr/>
        </p:nvSpPr>
        <p:spPr bwMode="auto">
          <a:xfrm>
            <a:off x="457201" y="228600"/>
            <a:ext cx="7305674" cy="1371600"/>
          </a:xfrm>
          <a:prstGeom prst="rect">
            <a:avLst/>
          </a:prstGeom>
          <a:noFill/>
          <a:ln w="9525">
            <a:noFill/>
            <a:miter lim="800000"/>
            <a:headEnd/>
            <a:tailEnd/>
          </a:ln>
          <a:effectLst/>
        </p:spPr>
        <p:txBody>
          <a:bodyPr vert="horz" wrap="square" lIns="82095" tIns="41047" rIns="82095" bIns="41047"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accent6"/>
                </a:solidFill>
                <a:effectLst/>
                <a:uLnTx/>
                <a:uFillTx/>
                <a:latin typeface="+mj-lt"/>
                <a:ea typeface="+mj-ea"/>
                <a:cs typeface="+mj-cs"/>
              </a:rPr>
              <a:t>Mature Markets Example: </a:t>
            </a:r>
            <a:r>
              <a:rPr kumimoji="0" lang="en-US" sz="2000" b="0" i="0" u="none" strike="noStrike" kern="0" cap="none" spc="0" normalizeH="0" baseline="0" noProof="0" dirty="0" smtClean="0">
                <a:ln>
                  <a:noFill/>
                </a:ln>
                <a:solidFill>
                  <a:schemeClr val="accent6"/>
                </a:solidFill>
                <a:effectLst/>
                <a:uLnTx/>
                <a:uFillTx/>
                <a:latin typeface="+mj-lt"/>
                <a:ea typeface="+mj-ea"/>
                <a:cs typeface="+mj-cs"/>
              </a:rPr>
              <a:t>The innovation challenge is to discover business</a:t>
            </a:r>
            <a:r>
              <a:rPr kumimoji="0" lang="en-US" sz="2000" b="0" i="0" u="none" strike="noStrike" kern="0" cap="none" spc="0" normalizeH="0" noProof="0" dirty="0" smtClean="0">
                <a:ln>
                  <a:noFill/>
                </a:ln>
                <a:solidFill>
                  <a:schemeClr val="accent6"/>
                </a:solidFill>
                <a:effectLst/>
                <a:uLnTx/>
                <a:uFillTx/>
                <a:latin typeface="+mj-lt"/>
                <a:ea typeface="+mj-ea"/>
                <a:cs typeface="+mj-cs"/>
              </a:rPr>
              <a:t> relationships </a:t>
            </a:r>
            <a:r>
              <a:rPr lang="en-US" sz="2000" kern="0" dirty="0" smtClean="0">
                <a:solidFill>
                  <a:schemeClr val="accent6"/>
                </a:solidFill>
                <a:latin typeface="+mj-lt"/>
                <a:ea typeface="+mj-ea"/>
                <a:cs typeface="+mj-cs"/>
              </a:rPr>
              <a:t>based on people.</a:t>
            </a:r>
            <a:endParaRPr kumimoji="0" lang="en-US" altLang="zh-CN" sz="2000" b="0" i="0" u="none" strike="noStrike" kern="0" cap="none" spc="0" normalizeH="0" baseline="0" noProof="0" dirty="0" smtClean="0">
              <a:ln>
                <a:noFill/>
              </a:ln>
              <a:solidFill>
                <a:schemeClr val="accent6"/>
              </a:solidFill>
              <a:effectLst/>
              <a:uLnTx/>
              <a:uFillTx/>
              <a:latin typeface="+mj-lt"/>
              <a:ea typeface="宋体" charset="-122"/>
              <a:cs typeface="+mj-cs"/>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3" cstate="print"/>
          <a:srcRect/>
          <a:stretch>
            <a:fillRect/>
          </a:stretch>
        </p:blipFill>
        <p:spPr bwMode="auto">
          <a:xfrm>
            <a:off x="229994" y="1621340"/>
            <a:ext cx="6743700" cy="3905250"/>
          </a:xfrm>
          <a:prstGeom prst="rect">
            <a:avLst/>
          </a:prstGeom>
          <a:noFill/>
          <a:ln w="9525">
            <a:noFill/>
            <a:miter lim="800000"/>
            <a:headEnd/>
            <a:tailEnd/>
          </a:ln>
        </p:spPr>
      </p:pic>
      <p:pic>
        <p:nvPicPr>
          <p:cNvPr id="219140" name="Picture 4"/>
          <p:cNvPicPr>
            <a:picLocks noChangeAspect="1" noChangeArrowheads="1"/>
          </p:cNvPicPr>
          <p:nvPr/>
        </p:nvPicPr>
        <p:blipFill>
          <a:blip r:embed="rId4" cstate="print"/>
          <a:srcRect/>
          <a:stretch>
            <a:fillRect/>
          </a:stretch>
        </p:blipFill>
        <p:spPr bwMode="auto">
          <a:xfrm>
            <a:off x="5638765" y="2902105"/>
            <a:ext cx="3326816" cy="2719621"/>
          </a:xfrm>
          <a:prstGeom prst="rect">
            <a:avLst/>
          </a:prstGeom>
          <a:noFill/>
          <a:ln w="9525">
            <a:noFill/>
            <a:miter lim="800000"/>
            <a:headEnd/>
            <a:tailEnd/>
          </a:ln>
        </p:spPr>
      </p:pic>
      <p:sp>
        <p:nvSpPr>
          <p:cNvPr id="8" name="Rectangle 2"/>
          <p:cNvSpPr txBox="1">
            <a:spLocks noChangeArrowheads="1"/>
          </p:cNvSpPr>
          <p:nvPr/>
        </p:nvSpPr>
        <p:spPr bwMode="auto">
          <a:xfrm>
            <a:off x="407948" y="462306"/>
            <a:ext cx="8278852" cy="1017588"/>
          </a:xfrm>
          <a:prstGeom prst="rect">
            <a:avLst/>
          </a:prstGeom>
          <a:ln>
            <a:miter lim="800000"/>
            <a:headEnd/>
            <a:tailEnd/>
          </a:ln>
        </p:spPr>
        <p:txBody>
          <a:bodyPr lIns="91440" tIns="45720" rIns="91440" bIns="45720" anchor="ctr"/>
          <a:lstStyle/>
          <a:p>
            <a:pPr marL="0" marR="0" lvl="0" indent="0" algn="l" defTabSz="914400" rtl="0" eaLnBrk="0" fontAlgn="base" latinLnBrk="0" hangingPunct="0">
              <a:lnSpc>
                <a:spcPts val="2200"/>
              </a:lnSpc>
              <a:spcBef>
                <a:spcPct val="0"/>
              </a:spcBef>
              <a:spcAft>
                <a:spcPct val="0"/>
              </a:spcAft>
              <a:buClrTx/>
              <a:buSzTx/>
              <a:buFontTx/>
              <a:buNone/>
              <a:tabLst/>
              <a:defRPr/>
            </a:pPr>
            <a:r>
              <a:rPr lang="en-US" sz="2000" kern="0" dirty="0" smtClean="0">
                <a:solidFill>
                  <a:schemeClr val="accent6"/>
                </a:solidFill>
                <a:latin typeface="+mj-lt"/>
                <a:ea typeface="+mj-ea"/>
                <a:cs typeface="Arial" pitchFamily="34" charset="0"/>
              </a:rPr>
              <a:t>There are many commercial solutions which are limited </a:t>
            </a:r>
            <a:r>
              <a:rPr lang="en-US" sz="2000" kern="0" dirty="0" smtClean="0">
                <a:solidFill>
                  <a:schemeClr val="accent6"/>
                </a:solidFill>
                <a:latin typeface="+mj-lt"/>
                <a:ea typeface="+mj-ea"/>
                <a:cs typeface="Arial" pitchFamily="34" charset="0"/>
              </a:rPr>
              <a:t>in the ability to discriminate people in the context of </a:t>
            </a:r>
            <a:r>
              <a:rPr lang="en-US" sz="2000" kern="0" dirty="0" smtClean="0">
                <a:solidFill>
                  <a:schemeClr val="accent6"/>
                </a:solidFill>
                <a:latin typeface="+mj-lt"/>
                <a:ea typeface="+mj-ea"/>
                <a:cs typeface="Arial" pitchFamily="34" charset="0"/>
              </a:rPr>
              <a:t>business (in the context of permissible use)</a:t>
            </a:r>
            <a:endParaRPr kumimoji="0" lang="en-US" sz="2000" b="0" i="0" u="none" strike="noStrike" kern="0" cap="none" spc="0" normalizeH="0" baseline="0" noProof="0" dirty="0">
              <a:ln>
                <a:noFill/>
              </a:ln>
              <a:solidFill>
                <a:schemeClr val="accent6"/>
              </a:solidFill>
              <a:effectLst/>
              <a:uLnTx/>
              <a:uFillTx/>
              <a:latin typeface="+mj-lt"/>
              <a:ea typeface="+mj-ea"/>
              <a:cs typeface="Arial" pitchFamily="34" charset="0"/>
            </a:endParaRPr>
          </a:p>
        </p:txBody>
      </p:sp>
      <p:sp>
        <p:nvSpPr>
          <p:cNvPr id="10" name="TextBox 9"/>
          <p:cNvSpPr txBox="1"/>
          <p:nvPr/>
        </p:nvSpPr>
        <p:spPr>
          <a:xfrm>
            <a:off x="0" y="1338146"/>
            <a:ext cx="6701883" cy="369332"/>
          </a:xfrm>
          <a:prstGeom prst="rect">
            <a:avLst/>
          </a:prstGeom>
          <a:noFill/>
        </p:spPr>
        <p:txBody>
          <a:bodyPr wrap="square" rtlCol="0">
            <a:spAutoFit/>
          </a:bodyPr>
          <a:lstStyle/>
          <a:p>
            <a:r>
              <a:rPr lang="en-US" dirty="0" smtClean="0"/>
              <a:t>Solutions are highly focused on name and simple relationships</a:t>
            </a:r>
            <a:endParaRPr lang="en-US" dirty="0"/>
          </a:p>
        </p:txBody>
      </p:sp>
      <p:sp>
        <p:nvSpPr>
          <p:cNvPr id="11" name="TextBox 10"/>
          <p:cNvSpPr txBox="1"/>
          <p:nvPr/>
        </p:nvSpPr>
        <p:spPr>
          <a:xfrm>
            <a:off x="2360340" y="2549913"/>
            <a:ext cx="6701883" cy="369332"/>
          </a:xfrm>
          <a:prstGeom prst="rect">
            <a:avLst/>
          </a:prstGeom>
          <a:noFill/>
        </p:spPr>
        <p:txBody>
          <a:bodyPr wrap="square" rtlCol="0">
            <a:spAutoFit/>
          </a:bodyPr>
          <a:lstStyle/>
          <a:p>
            <a:pPr algn="r"/>
            <a:r>
              <a:rPr lang="en-US" dirty="0" smtClean="0"/>
              <a:t>D&amp;B has a similar approach today</a:t>
            </a:r>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14350" y="676275"/>
            <a:ext cx="7029450" cy="409575"/>
          </a:xfrm>
          <a:prstGeom prst="rect">
            <a:avLst/>
          </a:prstGeom>
          <a:noFill/>
          <a:ln w="9525" algn="ctr">
            <a:noFill/>
            <a:miter lim="800000"/>
            <a:headEnd/>
            <a:tailEnd/>
          </a:ln>
        </p:spPr>
        <p:txBody>
          <a:bodyPr/>
          <a:lstStyle/>
          <a:p>
            <a:pPr eaLnBrk="1" hangingPunct="1">
              <a:lnSpc>
                <a:spcPct val="90000"/>
              </a:lnSpc>
            </a:pPr>
            <a:r>
              <a:rPr lang="en-US" sz="2000" kern="0" dirty="0" smtClean="0">
                <a:solidFill>
                  <a:schemeClr val="accent6"/>
                </a:solidFill>
                <a:latin typeface="+mj-lt"/>
                <a:ea typeface="+mj-ea"/>
                <a:cs typeface="+mj-cs"/>
              </a:rPr>
              <a:t>Critical to Solving the Challenge of People in the Context of Business is having data to address 3 core phenomena.</a:t>
            </a:r>
            <a:endParaRPr lang="en-US" sz="2000" kern="0" dirty="0">
              <a:solidFill>
                <a:schemeClr val="accent6"/>
              </a:solidFill>
              <a:latin typeface="+mj-lt"/>
              <a:ea typeface="+mj-ea"/>
              <a:cs typeface="+mj-cs"/>
            </a:endParaRPr>
          </a:p>
        </p:txBody>
      </p:sp>
      <p:pic>
        <p:nvPicPr>
          <p:cNvPr id="25" name="Picture 3"/>
          <p:cNvPicPr>
            <a:picLocks noChangeAspect="1" noChangeArrowheads="1"/>
          </p:cNvPicPr>
          <p:nvPr/>
        </p:nvPicPr>
        <p:blipFill>
          <a:blip r:embed="rId3" cstate="print"/>
          <a:srcRect/>
          <a:stretch>
            <a:fillRect/>
          </a:stretch>
        </p:blipFill>
        <p:spPr bwMode="auto">
          <a:xfrm>
            <a:off x="1456980" y="3048610"/>
            <a:ext cx="7315200" cy="3150401"/>
          </a:xfrm>
          <a:prstGeom prst="rect">
            <a:avLst/>
          </a:prstGeom>
          <a:noFill/>
          <a:ln w="9525">
            <a:noFill/>
            <a:miter lim="800000"/>
            <a:headEnd/>
            <a:tailEnd/>
          </a:ln>
          <a:effectLst/>
        </p:spPr>
      </p:pic>
      <p:pic>
        <p:nvPicPr>
          <p:cNvPr id="590850" name="Picture 2"/>
          <p:cNvPicPr>
            <a:picLocks noChangeAspect="1" noChangeArrowheads="1"/>
          </p:cNvPicPr>
          <p:nvPr/>
        </p:nvPicPr>
        <p:blipFill>
          <a:blip r:embed="rId4" cstate="print"/>
          <a:srcRect/>
          <a:stretch>
            <a:fillRect/>
          </a:stretch>
        </p:blipFill>
        <p:spPr bwMode="auto">
          <a:xfrm>
            <a:off x="285045" y="1883174"/>
            <a:ext cx="2924175" cy="1339804"/>
          </a:xfrm>
          <a:prstGeom prst="rect">
            <a:avLst/>
          </a:prstGeom>
          <a:noFill/>
          <a:ln w="9525">
            <a:noFill/>
            <a:miter lim="800000"/>
            <a:headEnd/>
            <a:tailEnd/>
          </a:ln>
        </p:spPr>
      </p:pic>
      <p:sp>
        <p:nvSpPr>
          <p:cNvPr id="6" name="TextBox 5"/>
          <p:cNvSpPr txBox="1"/>
          <p:nvPr/>
        </p:nvSpPr>
        <p:spPr>
          <a:xfrm>
            <a:off x="285045" y="1461912"/>
            <a:ext cx="2909711"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scene3d>
            <a:camera prst="orthographicFront"/>
            <a:lightRig rig="threePt" dir="t"/>
          </a:scene3d>
          <a:sp3d>
            <a:bevelT w="114300" prst="artDeco"/>
          </a:sp3d>
        </p:spPr>
        <p:txBody>
          <a:bodyPr wrap="square" rtlCol="0">
            <a:spAutoFit/>
          </a:bodyPr>
          <a:lstStyle/>
          <a:p>
            <a:r>
              <a:rPr lang="en-US" sz="1200" dirty="0" smtClean="0"/>
              <a:t>#1 – the “John Smith” problem – multiple people with the same name</a:t>
            </a:r>
            <a:endParaRPr lang="en-US" sz="1200" dirty="0"/>
          </a:p>
        </p:txBody>
      </p:sp>
      <p:sp>
        <p:nvSpPr>
          <p:cNvPr id="7" name="TextBox 6"/>
          <p:cNvSpPr txBox="1"/>
          <p:nvPr/>
        </p:nvSpPr>
        <p:spPr>
          <a:xfrm>
            <a:off x="1152180" y="3455811"/>
            <a:ext cx="28956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scene3d>
            <a:camera prst="orthographicFront"/>
            <a:lightRig rig="threePt" dir="t"/>
          </a:scene3d>
          <a:sp3d>
            <a:bevelT w="114300" prst="artDeco"/>
          </a:sp3d>
        </p:spPr>
        <p:txBody>
          <a:bodyPr wrap="square" rtlCol="0">
            <a:spAutoFit/>
          </a:bodyPr>
          <a:lstStyle/>
          <a:p>
            <a:r>
              <a:rPr lang="en-US" sz="1200" dirty="0" smtClean="0"/>
              <a:t>#3 – the “Sybil” problem – One person with multiple persona or names</a:t>
            </a:r>
            <a:endParaRPr lang="en-US" sz="1200" dirty="0"/>
          </a:p>
        </p:txBody>
      </p:sp>
      <p:pic>
        <p:nvPicPr>
          <p:cNvPr id="590851" name="Picture 3"/>
          <p:cNvPicPr>
            <a:picLocks noChangeAspect="1" noChangeArrowheads="1"/>
          </p:cNvPicPr>
          <p:nvPr/>
        </p:nvPicPr>
        <p:blipFill>
          <a:blip r:embed="rId5" cstate="print"/>
          <a:srcRect/>
          <a:stretch>
            <a:fillRect/>
          </a:stretch>
        </p:blipFill>
        <p:spPr bwMode="auto">
          <a:xfrm>
            <a:off x="5323770" y="1936045"/>
            <a:ext cx="1524000" cy="1193800"/>
          </a:xfrm>
          <a:prstGeom prst="rect">
            <a:avLst/>
          </a:prstGeom>
          <a:noFill/>
          <a:ln w="9525">
            <a:noFill/>
            <a:miter lim="800000"/>
            <a:headEnd/>
            <a:tailEnd/>
          </a:ln>
        </p:spPr>
      </p:pic>
      <p:sp>
        <p:nvSpPr>
          <p:cNvPr id="9" name="TextBox 8"/>
          <p:cNvSpPr txBox="1"/>
          <p:nvPr/>
        </p:nvSpPr>
        <p:spPr>
          <a:xfrm>
            <a:off x="4648200" y="1447800"/>
            <a:ext cx="28956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a:scene3d>
            <a:camera prst="orthographicFront"/>
            <a:lightRig rig="threePt" dir="t"/>
          </a:scene3d>
          <a:sp3d>
            <a:bevelT w="114300" prst="artDeco"/>
          </a:sp3d>
        </p:spPr>
        <p:txBody>
          <a:bodyPr wrap="square" rtlCol="0">
            <a:spAutoFit/>
          </a:bodyPr>
          <a:lstStyle/>
          <a:p>
            <a:r>
              <a:rPr lang="en-US" sz="1200" dirty="0" smtClean="0"/>
              <a:t>#2 – the “Ann Taylor” problem – data about businesses named after people</a:t>
            </a:r>
            <a:endParaRPr lang="en-US" sz="12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8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08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srcRect/>
          <a:stretch>
            <a:fillRect/>
          </a:stretch>
        </p:blipFill>
        <p:spPr bwMode="auto">
          <a:xfrm>
            <a:off x="236490" y="1419150"/>
            <a:ext cx="5524500" cy="3352800"/>
          </a:xfrm>
          <a:prstGeom prst="rect">
            <a:avLst/>
          </a:prstGeom>
          <a:noFill/>
          <a:ln w="9525">
            <a:noFill/>
            <a:miter lim="800000"/>
            <a:headEnd/>
            <a:tailEnd/>
          </a:ln>
        </p:spPr>
      </p:pic>
      <p:sp>
        <p:nvSpPr>
          <p:cNvPr id="7" name="Title 1"/>
          <p:cNvSpPr txBox="1">
            <a:spLocks/>
          </p:cNvSpPr>
          <p:nvPr/>
        </p:nvSpPr>
        <p:spPr bwMode="auto">
          <a:xfrm>
            <a:off x="292256" y="616225"/>
            <a:ext cx="8435432"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AU" sz="2000" b="1" i="0" u="none" strike="noStrike" kern="1200" cap="none" spc="0" normalizeH="0" baseline="0" noProof="0" dirty="0" smtClean="0">
                <a:ln>
                  <a:noFill/>
                </a:ln>
                <a:solidFill>
                  <a:schemeClr val="accent6"/>
                </a:solidFill>
                <a:effectLst/>
                <a:uLnTx/>
                <a:uFillTx/>
                <a:latin typeface="+mj-lt"/>
                <a:ea typeface="+mj-ea"/>
                <a:cs typeface="+mj-cs"/>
              </a:rPr>
              <a:t>Global example: </a:t>
            </a:r>
            <a:r>
              <a:rPr lang="en-AU" sz="2000" dirty="0" smtClean="0">
                <a:solidFill>
                  <a:schemeClr val="accent6"/>
                </a:solidFill>
                <a:latin typeface="+mj-lt"/>
                <a:ea typeface="+mj-ea"/>
                <a:cs typeface="+mj-cs"/>
              </a:rPr>
              <a:t>Use known </a:t>
            </a:r>
            <a:r>
              <a:rPr kumimoji="0" lang="en-AU" sz="2000" b="0" i="0" u="none" strike="noStrike" kern="1200" cap="none" spc="0" normalizeH="0" baseline="0" noProof="0" dirty="0" smtClean="0">
                <a:ln>
                  <a:noFill/>
                </a:ln>
                <a:solidFill>
                  <a:schemeClr val="accent6"/>
                </a:solidFill>
                <a:effectLst/>
                <a:uLnTx/>
                <a:uFillTx/>
                <a:latin typeface="+mj-lt"/>
                <a:ea typeface="+mj-ea"/>
                <a:cs typeface="+mj-cs"/>
              </a:rPr>
              <a:t>and </a:t>
            </a:r>
            <a:r>
              <a:rPr kumimoji="0" lang="en-AU" sz="2000" b="0" i="0" u="none" strike="noStrike" kern="1200" cap="none" spc="0" normalizeH="0" baseline="0" noProof="0" dirty="0" smtClean="0">
                <a:ln>
                  <a:noFill/>
                </a:ln>
                <a:solidFill>
                  <a:schemeClr val="accent6"/>
                </a:solidFill>
                <a:effectLst/>
                <a:uLnTx/>
                <a:uFillTx/>
                <a:latin typeface="+mj-lt"/>
                <a:ea typeface="+mj-ea"/>
                <a:cs typeface="+mj-cs"/>
              </a:rPr>
              <a:t>discoverable data to infer the impact of an event</a:t>
            </a:r>
            <a:r>
              <a:rPr kumimoji="0" lang="en-AU" sz="2000" b="0" i="0" u="none" strike="noStrike" kern="1200" cap="none" spc="0" normalizeH="0" noProof="0" dirty="0" smtClean="0">
                <a:ln>
                  <a:noFill/>
                </a:ln>
                <a:solidFill>
                  <a:schemeClr val="accent6"/>
                </a:solidFill>
                <a:effectLst/>
                <a:uLnTx/>
                <a:uFillTx/>
                <a:latin typeface="+mj-lt"/>
                <a:ea typeface="+mj-ea"/>
                <a:cs typeface="+mj-cs"/>
              </a:rPr>
              <a:t> </a:t>
            </a:r>
            <a:r>
              <a:rPr kumimoji="0" lang="en-AU" sz="2000" b="0" i="0" u="none" strike="noStrike" kern="1200" cap="none" spc="0" normalizeH="0" baseline="0" noProof="0" dirty="0" smtClean="0">
                <a:ln>
                  <a:noFill/>
                </a:ln>
                <a:solidFill>
                  <a:schemeClr val="accent6"/>
                </a:solidFill>
                <a:effectLst/>
                <a:uLnTx/>
                <a:uFillTx/>
                <a:latin typeface="+mj-lt"/>
                <a:ea typeface="+mj-ea"/>
                <a:cs typeface="+mj-cs"/>
              </a:rPr>
              <a:t>on a large group of businesses in a consistent way.</a:t>
            </a:r>
            <a:endParaRPr kumimoji="0" lang="en-AU" sz="2000" b="0" i="0" u="none" strike="noStrike" kern="1200" cap="none" spc="0" normalizeH="0" baseline="0" noProof="0" dirty="0">
              <a:ln>
                <a:noFill/>
              </a:ln>
              <a:solidFill>
                <a:schemeClr val="accent6"/>
              </a:solidFill>
              <a:effectLst/>
              <a:uLnTx/>
              <a:uFillTx/>
              <a:latin typeface="+mj-lt"/>
              <a:ea typeface="+mj-ea"/>
              <a:cs typeface="+mj-cs"/>
            </a:endParaRPr>
          </a:p>
        </p:txBody>
      </p:sp>
      <p:sp>
        <p:nvSpPr>
          <p:cNvPr id="5" name="TextBox 4"/>
          <p:cNvSpPr txBox="1"/>
          <p:nvPr/>
        </p:nvSpPr>
        <p:spPr>
          <a:xfrm>
            <a:off x="191069" y="6387152"/>
            <a:ext cx="5936776" cy="276999"/>
          </a:xfrm>
          <a:prstGeom prst="rect">
            <a:avLst/>
          </a:prstGeom>
          <a:noFill/>
        </p:spPr>
        <p:txBody>
          <a:bodyPr wrap="square" rtlCol="0">
            <a:spAutoFit/>
          </a:bodyPr>
          <a:lstStyle/>
          <a:p>
            <a:r>
              <a:rPr lang="en-US" sz="1200" dirty="0" smtClean="0"/>
              <a:t>Contains</a:t>
            </a:r>
            <a:r>
              <a:rPr lang="en-US" sz="1200" baseline="0" dirty="0" smtClean="0"/>
              <a:t> </a:t>
            </a:r>
            <a:r>
              <a:rPr lang="en-US" sz="1200" dirty="0" smtClean="0"/>
              <a:t>D&amp;B Proprietary</a:t>
            </a:r>
            <a:r>
              <a:rPr lang="en-US" sz="1200" baseline="0" dirty="0" smtClean="0"/>
              <a:t> information. Do not share without permission.</a:t>
            </a:r>
            <a:endParaRPr lang="en-US" sz="1200" dirty="0"/>
          </a:p>
        </p:txBody>
      </p:sp>
      <p:sp>
        <p:nvSpPr>
          <p:cNvPr id="10" name="Freeform 9"/>
          <p:cNvSpPr/>
          <p:nvPr/>
        </p:nvSpPr>
        <p:spPr>
          <a:xfrm>
            <a:off x="1607276" y="2962274"/>
            <a:ext cx="1545499" cy="272415"/>
          </a:xfrm>
          <a:custGeom>
            <a:avLst/>
            <a:gdLst>
              <a:gd name="connsiteX0" fmla="*/ 0 w 2442754"/>
              <a:gd name="connsiteY0" fmla="*/ 274320 h 339634"/>
              <a:gd name="connsiteX1" fmla="*/ 78377 w 2442754"/>
              <a:gd name="connsiteY1" fmla="*/ 235131 h 339634"/>
              <a:gd name="connsiteX2" fmla="*/ 169817 w 2442754"/>
              <a:gd name="connsiteY2" fmla="*/ 117565 h 339634"/>
              <a:gd name="connsiteX3" fmla="*/ 209005 w 2442754"/>
              <a:gd name="connsiteY3" fmla="*/ 91440 h 339634"/>
              <a:gd name="connsiteX4" fmla="*/ 261257 w 2442754"/>
              <a:gd name="connsiteY4" fmla="*/ 65314 h 339634"/>
              <a:gd name="connsiteX5" fmla="*/ 391885 w 2442754"/>
              <a:gd name="connsiteY5" fmla="*/ 26125 h 339634"/>
              <a:gd name="connsiteX6" fmla="*/ 535577 w 2442754"/>
              <a:gd name="connsiteY6" fmla="*/ 39188 h 339634"/>
              <a:gd name="connsiteX7" fmla="*/ 613954 w 2442754"/>
              <a:gd name="connsiteY7" fmla="*/ 65314 h 339634"/>
              <a:gd name="connsiteX8" fmla="*/ 679268 w 2442754"/>
              <a:gd name="connsiteY8" fmla="*/ 117565 h 339634"/>
              <a:gd name="connsiteX9" fmla="*/ 718457 w 2442754"/>
              <a:gd name="connsiteY9" fmla="*/ 143691 h 339634"/>
              <a:gd name="connsiteX10" fmla="*/ 809897 w 2442754"/>
              <a:gd name="connsiteY10" fmla="*/ 209005 h 339634"/>
              <a:gd name="connsiteX11" fmla="*/ 901337 w 2442754"/>
              <a:gd name="connsiteY11" fmla="*/ 248194 h 339634"/>
              <a:gd name="connsiteX12" fmla="*/ 979714 w 2442754"/>
              <a:gd name="connsiteY12" fmla="*/ 300445 h 339634"/>
              <a:gd name="connsiteX13" fmla="*/ 1018903 w 2442754"/>
              <a:gd name="connsiteY13" fmla="*/ 326571 h 339634"/>
              <a:gd name="connsiteX14" fmla="*/ 1071154 w 2442754"/>
              <a:gd name="connsiteY14" fmla="*/ 339634 h 339634"/>
              <a:gd name="connsiteX15" fmla="*/ 1162594 w 2442754"/>
              <a:gd name="connsiteY15" fmla="*/ 326571 h 339634"/>
              <a:gd name="connsiteX16" fmla="*/ 1240971 w 2442754"/>
              <a:gd name="connsiteY16" fmla="*/ 274320 h 339634"/>
              <a:gd name="connsiteX17" fmla="*/ 1280160 w 2442754"/>
              <a:gd name="connsiteY17" fmla="*/ 261257 h 339634"/>
              <a:gd name="connsiteX18" fmla="*/ 1358537 w 2442754"/>
              <a:gd name="connsiteY18" fmla="*/ 195943 h 339634"/>
              <a:gd name="connsiteX19" fmla="*/ 1436914 w 2442754"/>
              <a:gd name="connsiteY19" fmla="*/ 143691 h 339634"/>
              <a:gd name="connsiteX20" fmla="*/ 1554480 w 2442754"/>
              <a:gd name="connsiteY20" fmla="*/ 65314 h 339634"/>
              <a:gd name="connsiteX21" fmla="*/ 1632857 w 2442754"/>
              <a:gd name="connsiteY21" fmla="*/ 13063 h 339634"/>
              <a:gd name="connsiteX22" fmla="*/ 1672045 w 2442754"/>
              <a:gd name="connsiteY22" fmla="*/ 0 h 339634"/>
              <a:gd name="connsiteX23" fmla="*/ 2168434 w 2442754"/>
              <a:gd name="connsiteY23" fmla="*/ 13063 h 339634"/>
              <a:gd name="connsiteX24" fmla="*/ 2220685 w 2442754"/>
              <a:gd name="connsiteY24" fmla="*/ 65314 h 339634"/>
              <a:gd name="connsiteX25" fmla="*/ 2272937 w 2442754"/>
              <a:gd name="connsiteY25" fmla="*/ 104503 h 339634"/>
              <a:gd name="connsiteX26" fmla="*/ 2299063 w 2442754"/>
              <a:gd name="connsiteY26" fmla="*/ 143691 h 339634"/>
              <a:gd name="connsiteX27" fmla="*/ 2338251 w 2442754"/>
              <a:gd name="connsiteY27" fmla="*/ 156754 h 339634"/>
              <a:gd name="connsiteX28" fmla="*/ 2442754 w 2442754"/>
              <a:gd name="connsiteY28" fmla="*/ 169817 h 33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42754" h="339634">
                <a:moveTo>
                  <a:pt x="0" y="274320"/>
                </a:moveTo>
                <a:cubicBezTo>
                  <a:pt x="27953" y="265002"/>
                  <a:pt x="57523" y="258964"/>
                  <a:pt x="78377" y="235131"/>
                </a:cubicBezTo>
                <a:cubicBezTo>
                  <a:pt x="156804" y="145499"/>
                  <a:pt x="99054" y="176534"/>
                  <a:pt x="169817" y="117565"/>
                </a:cubicBezTo>
                <a:cubicBezTo>
                  <a:pt x="181878" y="107515"/>
                  <a:pt x="195374" y="99229"/>
                  <a:pt x="209005" y="91440"/>
                </a:cubicBezTo>
                <a:cubicBezTo>
                  <a:pt x="225912" y="81779"/>
                  <a:pt x="243177" y="72546"/>
                  <a:pt x="261257" y="65314"/>
                </a:cubicBezTo>
                <a:cubicBezTo>
                  <a:pt x="314262" y="44112"/>
                  <a:pt x="340561" y="38956"/>
                  <a:pt x="391885" y="26125"/>
                </a:cubicBezTo>
                <a:cubicBezTo>
                  <a:pt x="439782" y="30479"/>
                  <a:pt x="488214" y="30830"/>
                  <a:pt x="535577" y="39188"/>
                </a:cubicBezTo>
                <a:cubicBezTo>
                  <a:pt x="562697" y="43974"/>
                  <a:pt x="613954" y="65314"/>
                  <a:pt x="613954" y="65314"/>
                </a:cubicBezTo>
                <a:cubicBezTo>
                  <a:pt x="657996" y="131377"/>
                  <a:pt x="616172" y="86017"/>
                  <a:pt x="679268" y="117565"/>
                </a:cubicBezTo>
                <a:cubicBezTo>
                  <a:pt x="693310" y="124586"/>
                  <a:pt x="705682" y="134566"/>
                  <a:pt x="718457" y="143691"/>
                </a:cubicBezTo>
                <a:cubicBezTo>
                  <a:pt x="732275" y="153561"/>
                  <a:pt x="789365" y="198739"/>
                  <a:pt x="809897" y="209005"/>
                </a:cubicBezTo>
                <a:cubicBezTo>
                  <a:pt x="917998" y="263055"/>
                  <a:pt x="765436" y="166654"/>
                  <a:pt x="901337" y="248194"/>
                </a:cubicBezTo>
                <a:cubicBezTo>
                  <a:pt x="928262" y="264349"/>
                  <a:pt x="953588" y="283028"/>
                  <a:pt x="979714" y="300445"/>
                </a:cubicBezTo>
                <a:cubicBezTo>
                  <a:pt x="992777" y="309154"/>
                  <a:pt x="1003672" y="322763"/>
                  <a:pt x="1018903" y="326571"/>
                </a:cubicBezTo>
                <a:lnTo>
                  <a:pt x="1071154" y="339634"/>
                </a:lnTo>
                <a:cubicBezTo>
                  <a:pt x="1101634" y="335280"/>
                  <a:pt x="1133857" y="337624"/>
                  <a:pt x="1162594" y="326571"/>
                </a:cubicBezTo>
                <a:cubicBezTo>
                  <a:pt x="1191900" y="315299"/>
                  <a:pt x="1211183" y="284249"/>
                  <a:pt x="1240971" y="274320"/>
                </a:cubicBezTo>
                <a:lnTo>
                  <a:pt x="1280160" y="261257"/>
                </a:lnTo>
                <a:cubicBezTo>
                  <a:pt x="1420201" y="167894"/>
                  <a:pt x="1207659" y="313292"/>
                  <a:pt x="1358537" y="195943"/>
                </a:cubicBezTo>
                <a:cubicBezTo>
                  <a:pt x="1383322" y="176666"/>
                  <a:pt x="1410788" y="161108"/>
                  <a:pt x="1436914" y="143691"/>
                </a:cubicBezTo>
                <a:lnTo>
                  <a:pt x="1554480" y="65314"/>
                </a:lnTo>
                <a:lnTo>
                  <a:pt x="1632857" y="13063"/>
                </a:lnTo>
                <a:lnTo>
                  <a:pt x="1672045" y="0"/>
                </a:lnTo>
                <a:cubicBezTo>
                  <a:pt x="1837508" y="4354"/>
                  <a:pt x="2003110" y="4999"/>
                  <a:pt x="2168434" y="13063"/>
                </a:cubicBezTo>
                <a:cubicBezTo>
                  <a:pt x="2235006" y="16310"/>
                  <a:pt x="2188949" y="27231"/>
                  <a:pt x="2220685" y="65314"/>
                </a:cubicBezTo>
                <a:cubicBezTo>
                  <a:pt x="2234623" y="82040"/>
                  <a:pt x="2257542" y="89108"/>
                  <a:pt x="2272937" y="104503"/>
                </a:cubicBezTo>
                <a:cubicBezTo>
                  <a:pt x="2284038" y="115604"/>
                  <a:pt x="2286804" y="133884"/>
                  <a:pt x="2299063" y="143691"/>
                </a:cubicBezTo>
                <a:cubicBezTo>
                  <a:pt x="2309815" y="152293"/>
                  <a:pt x="2325012" y="152971"/>
                  <a:pt x="2338251" y="156754"/>
                </a:cubicBezTo>
                <a:cubicBezTo>
                  <a:pt x="2398756" y="174041"/>
                  <a:pt x="2380936" y="169817"/>
                  <a:pt x="2442754" y="169817"/>
                </a:cubicBezTo>
              </a:path>
            </a:pathLst>
          </a:custGeom>
          <a:ln w="508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1665075" y="3838575"/>
            <a:ext cx="1563899" cy="380089"/>
          </a:xfrm>
          <a:custGeom>
            <a:avLst/>
            <a:gdLst>
              <a:gd name="connsiteX0" fmla="*/ 27925 w 2470679"/>
              <a:gd name="connsiteY0" fmla="*/ 407462 h 412539"/>
              <a:gd name="connsiteX1" fmla="*/ 171616 w 2470679"/>
              <a:gd name="connsiteY1" fmla="*/ 381336 h 412539"/>
              <a:gd name="connsiteX2" fmla="*/ 223868 w 2470679"/>
              <a:gd name="connsiteY2" fmla="*/ 368273 h 412539"/>
              <a:gd name="connsiteX3" fmla="*/ 1229708 w 2470679"/>
              <a:gd name="connsiteY3" fmla="*/ 342148 h 412539"/>
              <a:gd name="connsiteX4" fmla="*/ 1281959 w 2470679"/>
              <a:gd name="connsiteY4" fmla="*/ 329085 h 412539"/>
              <a:gd name="connsiteX5" fmla="*/ 1464839 w 2470679"/>
              <a:gd name="connsiteY5" fmla="*/ 302959 h 412539"/>
              <a:gd name="connsiteX6" fmla="*/ 1451776 w 2470679"/>
              <a:gd name="connsiteY6" fmla="*/ 263770 h 412539"/>
              <a:gd name="connsiteX7" fmla="*/ 1464839 w 2470679"/>
              <a:gd name="connsiteY7" fmla="*/ 224582 h 412539"/>
              <a:gd name="connsiteX8" fmla="*/ 1517090 w 2470679"/>
              <a:gd name="connsiteY8" fmla="*/ 211519 h 412539"/>
              <a:gd name="connsiteX9" fmla="*/ 1595468 w 2470679"/>
              <a:gd name="connsiteY9" fmla="*/ 185393 h 412539"/>
              <a:gd name="connsiteX10" fmla="*/ 1634656 w 2470679"/>
              <a:gd name="connsiteY10" fmla="*/ 172330 h 412539"/>
              <a:gd name="connsiteX11" fmla="*/ 1713033 w 2470679"/>
              <a:gd name="connsiteY11" fmla="*/ 120079 h 412539"/>
              <a:gd name="connsiteX12" fmla="*/ 1791410 w 2470679"/>
              <a:gd name="connsiteY12" fmla="*/ 93953 h 412539"/>
              <a:gd name="connsiteX13" fmla="*/ 2157170 w 2470679"/>
              <a:gd name="connsiteY13" fmla="*/ 159268 h 412539"/>
              <a:gd name="connsiteX14" fmla="*/ 2170233 w 2470679"/>
              <a:gd name="connsiteY14" fmla="*/ 316022 h 412539"/>
              <a:gd name="connsiteX15" fmla="*/ 2261673 w 2470679"/>
              <a:gd name="connsiteY15" fmla="*/ 329085 h 412539"/>
              <a:gd name="connsiteX16" fmla="*/ 2470679 w 2470679"/>
              <a:gd name="connsiteY16" fmla="*/ 329085 h 41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0679" h="412539">
                <a:moveTo>
                  <a:pt x="27925" y="407462"/>
                </a:moveTo>
                <a:cubicBezTo>
                  <a:pt x="146433" y="377834"/>
                  <a:pt x="0" y="412539"/>
                  <a:pt x="171616" y="381336"/>
                </a:cubicBezTo>
                <a:cubicBezTo>
                  <a:pt x="189280" y="378124"/>
                  <a:pt x="206263" y="371794"/>
                  <a:pt x="223868" y="368273"/>
                </a:cubicBezTo>
                <a:cubicBezTo>
                  <a:pt x="538492" y="305348"/>
                  <a:pt x="1078090" y="344283"/>
                  <a:pt x="1229708" y="342148"/>
                </a:cubicBezTo>
                <a:cubicBezTo>
                  <a:pt x="1247125" y="337794"/>
                  <a:pt x="1264250" y="332037"/>
                  <a:pt x="1281959" y="329085"/>
                </a:cubicBezTo>
                <a:cubicBezTo>
                  <a:pt x="1342700" y="318961"/>
                  <a:pt x="1407365" y="325065"/>
                  <a:pt x="1464839" y="302959"/>
                </a:cubicBezTo>
                <a:cubicBezTo>
                  <a:pt x="1477691" y="298016"/>
                  <a:pt x="1456130" y="276833"/>
                  <a:pt x="1451776" y="263770"/>
                </a:cubicBezTo>
                <a:cubicBezTo>
                  <a:pt x="1456130" y="250707"/>
                  <a:pt x="1454087" y="233184"/>
                  <a:pt x="1464839" y="224582"/>
                </a:cubicBezTo>
                <a:cubicBezTo>
                  <a:pt x="1478858" y="213367"/>
                  <a:pt x="1499894" y="216678"/>
                  <a:pt x="1517090" y="211519"/>
                </a:cubicBezTo>
                <a:cubicBezTo>
                  <a:pt x="1543468" y="203606"/>
                  <a:pt x="1569342" y="194102"/>
                  <a:pt x="1595468" y="185393"/>
                </a:cubicBezTo>
                <a:cubicBezTo>
                  <a:pt x="1608531" y="181039"/>
                  <a:pt x="1623199" y="179968"/>
                  <a:pt x="1634656" y="172330"/>
                </a:cubicBezTo>
                <a:cubicBezTo>
                  <a:pt x="1660782" y="154913"/>
                  <a:pt x="1683245" y="130008"/>
                  <a:pt x="1713033" y="120079"/>
                </a:cubicBezTo>
                <a:lnTo>
                  <a:pt x="1791410" y="93953"/>
                </a:lnTo>
                <a:cubicBezTo>
                  <a:pt x="2183970" y="121026"/>
                  <a:pt x="2210259" y="0"/>
                  <a:pt x="2157170" y="159268"/>
                </a:cubicBezTo>
                <a:cubicBezTo>
                  <a:pt x="2161524" y="211519"/>
                  <a:pt x="2142753" y="271367"/>
                  <a:pt x="2170233" y="316022"/>
                </a:cubicBezTo>
                <a:cubicBezTo>
                  <a:pt x="2186370" y="342244"/>
                  <a:pt x="2230913" y="327748"/>
                  <a:pt x="2261673" y="329085"/>
                </a:cubicBezTo>
                <a:cubicBezTo>
                  <a:pt x="2331276" y="332111"/>
                  <a:pt x="2401010" y="329085"/>
                  <a:pt x="2470679" y="329085"/>
                </a:cubicBezTo>
              </a:path>
            </a:pathLst>
          </a:custGeom>
          <a:ln w="50800">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4194" name="Picture 2"/>
          <p:cNvPicPr>
            <a:picLocks noChangeAspect="1" noChangeArrowheads="1"/>
          </p:cNvPicPr>
          <p:nvPr/>
        </p:nvPicPr>
        <p:blipFill>
          <a:blip r:embed="rId4" cstate="print"/>
          <a:srcRect/>
          <a:stretch>
            <a:fillRect/>
          </a:stretch>
        </p:blipFill>
        <p:spPr bwMode="auto">
          <a:xfrm>
            <a:off x="1251850" y="4581525"/>
            <a:ext cx="2053044" cy="1202599"/>
          </a:xfrm>
          <a:prstGeom prst="rect">
            <a:avLst/>
          </a:prstGeom>
          <a:noFill/>
          <a:ln w="73025">
            <a:solidFill>
              <a:srgbClr val="00FF00"/>
            </a:solid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6179933" y="1552575"/>
            <a:ext cx="2769060" cy="1946237"/>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3443703" y="3524251"/>
            <a:ext cx="3938172" cy="2600324"/>
          </a:xfrm>
          <a:prstGeom prst="rect">
            <a:avLst/>
          </a:prstGeom>
          <a:noFill/>
          <a:ln w="9525">
            <a:noFill/>
            <a:miter lim="800000"/>
            <a:headEnd/>
            <a:tailEnd/>
          </a:ln>
        </p:spPr>
      </p:pic>
      <p:pic>
        <p:nvPicPr>
          <p:cNvPr id="220162" name="Picture 2"/>
          <p:cNvPicPr>
            <a:picLocks noChangeAspect="1" noChangeArrowheads="1"/>
          </p:cNvPicPr>
          <p:nvPr/>
        </p:nvPicPr>
        <p:blipFill>
          <a:blip r:embed="rId7" cstate="print"/>
          <a:srcRect/>
          <a:stretch>
            <a:fillRect/>
          </a:stretch>
        </p:blipFill>
        <p:spPr bwMode="auto">
          <a:xfrm>
            <a:off x="5823376" y="4516011"/>
            <a:ext cx="1087592" cy="725061"/>
          </a:xfrm>
          <a:prstGeom prst="rect">
            <a:avLst/>
          </a:prstGeom>
          <a:noFill/>
          <a:ln w="9525">
            <a:noFill/>
            <a:miter lim="800000"/>
            <a:headEnd/>
            <a:tailEnd/>
          </a:ln>
        </p:spPr>
      </p:pic>
      <p:sp>
        <p:nvSpPr>
          <p:cNvPr id="17" name="Oval 16"/>
          <p:cNvSpPr/>
          <p:nvPr/>
        </p:nvSpPr>
        <p:spPr>
          <a:xfrm>
            <a:off x="5776332" y="4326673"/>
            <a:ext cx="501805" cy="524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162908" y="4724400"/>
            <a:ext cx="501805" cy="524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7" idx="7"/>
          </p:cNvCxnSpPr>
          <p:nvPr/>
        </p:nvCxnSpPr>
        <p:spPr>
          <a:xfrm flipH="1">
            <a:off x="6204649" y="4226312"/>
            <a:ext cx="1623507" cy="177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24800" y="4036741"/>
            <a:ext cx="323385" cy="23417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924800" y="4278351"/>
            <a:ext cx="323385" cy="23417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24800" y="4519961"/>
            <a:ext cx="323385" cy="23417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flipV="1">
            <a:off x="6613523" y="5135679"/>
            <a:ext cx="813189" cy="83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437863" y="5006898"/>
            <a:ext cx="1115122" cy="34568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404410" y="3501483"/>
            <a:ext cx="1427356" cy="523220"/>
          </a:xfrm>
          <a:prstGeom prst="rect">
            <a:avLst/>
          </a:prstGeom>
          <a:noFill/>
        </p:spPr>
        <p:txBody>
          <a:bodyPr wrap="square" rtlCol="0">
            <a:spAutoFit/>
          </a:bodyPr>
          <a:lstStyle/>
          <a:p>
            <a:pPr algn="ctr"/>
            <a:r>
              <a:rPr lang="en-US" sz="1400" b="1" dirty="0" smtClean="0">
                <a:solidFill>
                  <a:srgbClr val="FF0000"/>
                </a:solidFill>
              </a:rPr>
              <a:t>Detecting cars…</a:t>
            </a:r>
            <a:endParaRPr lang="en-US" sz="1400" b="1" dirty="0">
              <a:solidFill>
                <a:srgbClr val="FF0000"/>
              </a:solidFill>
            </a:endParaRPr>
          </a:p>
        </p:txBody>
      </p:sp>
      <p:sp>
        <p:nvSpPr>
          <p:cNvPr id="30" name="TextBox 29"/>
          <p:cNvSpPr txBox="1"/>
          <p:nvPr/>
        </p:nvSpPr>
        <p:spPr>
          <a:xfrm>
            <a:off x="7300332" y="5360020"/>
            <a:ext cx="1427356" cy="523220"/>
          </a:xfrm>
          <a:prstGeom prst="rect">
            <a:avLst/>
          </a:prstGeom>
          <a:noFill/>
        </p:spPr>
        <p:txBody>
          <a:bodyPr wrap="square" rtlCol="0">
            <a:spAutoFit/>
          </a:bodyPr>
          <a:lstStyle/>
          <a:p>
            <a:pPr algn="ctr"/>
            <a:r>
              <a:rPr lang="en-US" sz="1400" b="1" dirty="0" smtClean="0">
                <a:solidFill>
                  <a:srgbClr val="FF0000"/>
                </a:solidFill>
              </a:rPr>
              <a:t>Detecting </a:t>
            </a:r>
          </a:p>
          <a:p>
            <a:pPr algn="ctr"/>
            <a:r>
              <a:rPr lang="en-US" sz="1400" b="1" dirty="0" smtClean="0">
                <a:solidFill>
                  <a:srgbClr val="FF0000"/>
                </a:solidFill>
              </a:rPr>
              <a:t>“non-” cars…</a:t>
            </a:r>
          </a:p>
        </p:txBody>
      </p:sp>
      <p:sp>
        <p:nvSpPr>
          <p:cNvPr id="31" name="TextBox 30"/>
          <p:cNvSpPr txBox="1"/>
          <p:nvPr/>
        </p:nvSpPr>
        <p:spPr>
          <a:xfrm>
            <a:off x="6118302" y="1278673"/>
            <a:ext cx="2769220" cy="307777"/>
          </a:xfrm>
          <a:prstGeom prst="rect">
            <a:avLst/>
          </a:prstGeom>
          <a:noFill/>
        </p:spPr>
        <p:txBody>
          <a:bodyPr wrap="square" rtlCol="0">
            <a:spAutoFit/>
          </a:bodyPr>
          <a:lstStyle/>
          <a:p>
            <a:pPr algn="ctr"/>
            <a:r>
              <a:rPr lang="en-US" sz="1400" b="1" dirty="0" smtClean="0">
                <a:solidFill>
                  <a:srgbClr val="FF0000"/>
                </a:solidFill>
              </a:rPr>
              <a:t>Inspecting the flood footprint</a:t>
            </a:r>
            <a:endParaRPr lang="en-US" sz="1400" b="1" dirty="0">
              <a:solidFill>
                <a:srgbClr val="FF0000"/>
              </a:solidFill>
            </a:endParaRPr>
          </a:p>
        </p:txBody>
      </p:sp>
      <p:sp>
        <p:nvSpPr>
          <p:cNvPr id="32" name="TextBox 31"/>
          <p:cNvSpPr txBox="1"/>
          <p:nvPr/>
        </p:nvSpPr>
        <p:spPr>
          <a:xfrm>
            <a:off x="144969" y="1286105"/>
            <a:ext cx="3163228" cy="307777"/>
          </a:xfrm>
          <a:prstGeom prst="rect">
            <a:avLst/>
          </a:prstGeom>
          <a:solidFill>
            <a:schemeClr val="bg1"/>
          </a:solidFill>
        </p:spPr>
        <p:txBody>
          <a:bodyPr wrap="square" rtlCol="0">
            <a:spAutoFit/>
          </a:bodyPr>
          <a:lstStyle/>
          <a:p>
            <a:pPr algn="ctr"/>
            <a:r>
              <a:rPr lang="en-US" sz="1400" b="1" dirty="0" smtClean="0">
                <a:solidFill>
                  <a:srgbClr val="FF0000"/>
                </a:solidFill>
              </a:rPr>
              <a:t>Looking at known and derived data</a:t>
            </a:r>
          </a:p>
        </p:txBody>
      </p:sp>
      <p:sp>
        <p:nvSpPr>
          <p:cNvPr id="33" name="TextBox 32"/>
          <p:cNvSpPr txBox="1"/>
          <p:nvPr/>
        </p:nvSpPr>
        <p:spPr>
          <a:xfrm rot="16200000">
            <a:off x="-657922" y="5378665"/>
            <a:ext cx="3163228" cy="523220"/>
          </a:xfrm>
          <a:prstGeom prst="rect">
            <a:avLst/>
          </a:prstGeom>
          <a:noFill/>
        </p:spPr>
        <p:txBody>
          <a:bodyPr wrap="square" rtlCol="0">
            <a:spAutoFit/>
          </a:bodyPr>
          <a:lstStyle/>
          <a:p>
            <a:pPr algn="ctr"/>
            <a:r>
              <a:rPr lang="en-US" sz="1400" b="1" dirty="0" smtClean="0">
                <a:solidFill>
                  <a:srgbClr val="FF0000"/>
                </a:solidFill>
              </a:rPr>
              <a:t>Spatial </a:t>
            </a:r>
          </a:p>
          <a:p>
            <a:pPr algn="ctr"/>
            <a:r>
              <a:rPr lang="en-US" sz="1400" b="1" dirty="0" smtClean="0">
                <a:solidFill>
                  <a:srgbClr val="FF0000"/>
                </a:solidFill>
              </a:rPr>
              <a:t>inference</a:t>
            </a:r>
          </a:p>
        </p:txBody>
      </p:sp>
      <p:sp>
        <p:nvSpPr>
          <p:cNvPr id="35" name="TextBox 34"/>
          <p:cNvSpPr txBox="1"/>
          <p:nvPr/>
        </p:nvSpPr>
        <p:spPr>
          <a:xfrm>
            <a:off x="3378820" y="1416202"/>
            <a:ext cx="2732047" cy="2129886"/>
          </a:xfrm>
          <a:prstGeom prst="rect">
            <a:avLst/>
          </a:prstGeom>
          <a:solidFill>
            <a:srgbClr val="FFC000"/>
          </a:solidFill>
          <a:scene3d>
            <a:camera prst="orthographicFront"/>
            <a:lightRig rig="threePt" dir="t"/>
          </a:scene3d>
          <a:sp3d>
            <a:bevelT/>
          </a:sp3d>
        </p:spPr>
        <p:txBody>
          <a:bodyPr wrap="square" rtlCol="0">
            <a:spAutoFit/>
          </a:bodyPr>
          <a:lstStyle/>
          <a:p>
            <a:pPr marL="111125" indent="-111125"/>
            <a:r>
              <a:rPr lang="en-US" sz="1600" dirty="0" smtClean="0"/>
              <a:t>Making data “computable”</a:t>
            </a:r>
          </a:p>
          <a:p>
            <a:pPr marL="111125" indent="-111125">
              <a:buFont typeface="Arial" pitchFamily="34" charset="0"/>
              <a:buChar char="•"/>
            </a:pPr>
            <a:r>
              <a:rPr lang="en-US" sz="1600" dirty="0" smtClean="0"/>
              <a:t>Using existing and derived data</a:t>
            </a:r>
          </a:p>
          <a:p>
            <a:pPr marL="111125" indent="-111125">
              <a:buFont typeface="Arial" pitchFamily="34" charset="0"/>
              <a:buChar char="•"/>
            </a:pPr>
            <a:r>
              <a:rPr lang="en-US" sz="1600" dirty="0" smtClean="0"/>
              <a:t>Assessing multiple hypotheses</a:t>
            </a:r>
          </a:p>
          <a:p>
            <a:pPr marL="111125" indent="-111125">
              <a:buFont typeface="Arial" pitchFamily="34" charset="0"/>
              <a:buChar char="•"/>
            </a:pPr>
            <a:r>
              <a:rPr lang="en-US" sz="1600" dirty="0" smtClean="0"/>
              <a:t>Strict empirical process</a:t>
            </a:r>
          </a:p>
          <a:p>
            <a:pPr marL="111125" indent="-111125">
              <a:buFont typeface="Arial" pitchFamily="34" charset="0"/>
              <a:buChar char="•"/>
            </a:pPr>
            <a:r>
              <a:rPr lang="en-US" sz="1600" dirty="0" smtClean="0"/>
              <a:t>Modular, reusable tools</a:t>
            </a:r>
          </a:p>
          <a:p>
            <a:pPr marL="111125" indent="-111125">
              <a:buFont typeface="Arial" pitchFamily="34" charset="0"/>
              <a:buChar char="•"/>
            </a:pPr>
            <a:r>
              <a:rPr lang="en-US" sz="1600" dirty="0" smtClean="0"/>
              <a:t>“Training”</a:t>
            </a:r>
            <a:endParaRPr lang="en-US" sz="1600" dirty="0"/>
          </a:p>
        </p:txBody>
      </p:sp>
      <p:sp>
        <p:nvSpPr>
          <p:cNvPr id="36" name="TextBox 35"/>
          <p:cNvSpPr txBox="1"/>
          <p:nvPr/>
        </p:nvSpPr>
        <p:spPr>
          <a:xfrm>
            <a:off x="4579440" y="3824867"/>
            <a:ext cx="1096531" cy="738664"/>
          </a:xfrm>
          <a:prstGeom prst="rect">
            <a:avLst/>
          </a:prstGeom>
          <a:noFill/>
        </p:spPr>
        <p:txBody>
          <a:bodyPr wrap="square" rtlCol="0">
            <a:spAutoFit/>
          </a:bodyPr>
          <a:lstStyle/>
          <a:p>
            <a:pPr algn="ctr"/>
            <a:r>
              <a:rPr lang="en-US" sz="1400" b="1" dirty="0" smtClean="0">
                <a:solidFill>
                  <a:srgbClr val="FF0000"/>
                </a:solidFill>
              </a:rPr>
              <a:t>Detecting radiation…</a:t>
            </a:r>
            <a:endParaRPr lang="en-US" sz="1400" b="1" dirty="0">
              <a:solidFill>
                <a:srgbClr val="FF0000"/>
              </a:solidFill>
            </a:endParaRPr>
          </a:p>
        </p:txBody>
      </p:sp>
      <p:sp>
        <p:nvSpPr>
          <p:cNvPr id="37" name="TextBox 36"/>
          <p:cNvSpPr txBox="1"/>
          <p:nvPr/>
        </p:nvSpPr>
        <p:spPr>
          <a:xfrm>
            <a:off x="6523464" y="5969620"/>
            <a:ext cx="1427356" cy="523220"/>
          </a:xfrm>
          <a:prstGeom prst="rect">
            <a:avLst/>
          </a:prstGeom>
          <a:noFill/>
        </p:spPr>
        <p:txBody>
          <a:bodyPr wrap="square" rtlCol="0">
            <a:spAutoFit/>
          </a:bodyPr>
          <a:lstStyle/>
          <a:p>
            <a:pPr algn="ctr"/>
            <a:r>
              <a:rPr lang="en-US" sz="1400" b="1" dirty="0" smtClean="0">
                <a:solidFill>
                  <a:srgbClr val="FF0000"/>
                </a:solidFill>
              </a:rPr>
              <a:t>Detecting Roads</a:t>
            </a:r>
            <a:endParaRPr lang="en-US" sz="1400" b="1" dirty="0">
              <a:solidFill>
                <a:srgbClr val="FF0000"/>
              </a:solidFill>
            </a:endParaRPr>
          </a:p>
        </p:txBody>
      </p:sp>
      <p:cxnSp>
        <p:nvCxnSpPr>
          <p:cNvPr id="38" name="Straight Arrow Connector 37"/>
          <p:cNvCxnSpPr/>
          <p:nvPr/>
        </p:nvCxnSpPr>
        <p:spPr>
          <a:xfrm flipH="1" flipV="1">
            <a:off x="5140712" y="5051502"/>
            <a:ext cx="1847386" cy="10779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70" decel="100000"/>
                                        <p:tgtEl>
                                          <p:spTgt spid="10"/>
                                        </p:tgtEl>
                                      </p:cBhvr>
                                    </p:animEffect>
                                    <p:animScale>
                                      <p:cBhvr>
                                        <p:cTn id="14" dur="770" decel="100000"/>
                                        <p:tgtEl>
                                          <p:spTgt spid="10"/>
                                        </p:tgtEl>
                                      </p:cBhvr>
                                      <p:from x="10000" y="10000"/>
                                      <p:to x="200000" y="450000"/>
                                    </p:animScale>
                                    <p:animScale>
                                      <p:cBhvr>
                                        <p:cTn id="15" dur="1230" accel="100000" fill="hold">
                                          <p:stCondLst>
                                            <p:cond delay="770"/>
                                          </p:stCondLst>
                                        </p:cTn>
                                        <p:tgtEl>
                                          <p:spTgt spid="10"/>
                                        </p:tgtEl>
                                      </p:cBhvr>
                                      <p:from x="200000" y="450000"/>
                                      <p:to x="100000" y="100000"/>
                                    </p:animScale>
                                    <p:set>
                                      <p:cBhvr>
                                        <p:cTn id="16" dur="770" fill="hold"/>
                                        <p:tgtEl>
                                          <p:spTgt spid="10"/>
                                        </p:tgtEl>
                                        <p:attrNameLst>
                                          <p:attrName>ppt_x</p:attrName>
                                        </p:attrNameLst>
                                      </p:cBhvr>
                                      <p:to>
                                        <p:strVal val="(0.5)"/>
                                      </p:to>
                                    </p:set>
                                    <p:anim from="(0.5)" to="(#ppt_x)" calcmode="lin" valueType="num">
                                      <p:cBhvr>
                                        <p:cTn id="17" dur="1230" accel="100000" fill="hold">
                                          <p:stCondLst>
                                            <p:cond delay="770"/>
                                          </p:stCondLst>
                                        </p:cTn>
                                        <p:tgtEl>
                                          <p:spTgt spid="10"/>
                                        </p:tgtEl>
                                        <p:attrNameLst>
                                          <p:attrName>ppt_x</p:attrName>
                                        </p:attrNameLst>
                                      </p:cBhvr>
                                    </p:anim>
                                    <p:set>
                                      <p:cBhvr>
                                        <p:cTn id="18" dur="770" fill="hold"/>
                                        <p:tgtEl>
                                          <p:spTgt spid="10"/>
                                        </p:tgtEl>
                                        <p:attrNameLst>
                                          <p:attrName>ppt_y</p:attrName>
                                        </p:attrNameLst>
                                      </p:cBhvr>
                                      <p:to>
                                        <p:strVal val="(#ppt_y+0.4)"/>
                                      </p:to>
                                    </p:set>
                                    <p:anim from="(#ppt_y+0.4)" to="(#ppt_y)" calcmode="lin" valueType="num">
                                      <p:cBhvr>
                                        <p:cTn id="19" dur="1230" accel="100000" fill="hold">
                                          <p:stCondLst>
                                            <p:cond delay="770"/>
                                          </p:stCondLst>
                                        </p:cTn>
                                        <p:tgtEl>
                                          <p:spTgt spid="10"/>
                                        </p:tgtEl>
                                        <p:attrNameLst>
                                          <p:attrName>ppt_y</p:attrName>
                                        </p:attrNameLst>
                                      </p:cBhvr>
                                    </p:anim>
                                  </p:childTnLst>
                                </p:cTn>
                              </p:par>
                              <p:par>
                                <p:cTn id="20" presetID="5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70" decel="100000"/>
                                        <p:tgtEl>
                                          <p:spTgt spid="11"/>
                                        </p:tgtEl>
                                      </p:cBhvr>
                                    </p:animEffect>
                                    <p:animScale>
                                      <p:cBhvr>
                                        <p:cTn id="23" dur="770" decel="100000"/>
                                        <p:tgtEl>
                                          <p:spTgt spid="11"/>
                                        </p:tgtEl>
                                      </p:cBhvr>
                                      <p:from x="10000" y="10000"/>
                                      <p:to x="200000" y="450000"/>
                                    </p:animScale>
                                    <p:animScale>
                                      <p:cBhvr>
                                        <p:cTn id="24" dur="1230" accel="100000" fill="hold">
                                          <p:stCondLst>
                                            <p:cond delay="770"/>
                                          </p:stCondLst>
                                        </p:cTn>
                                        <p:tgtEl>
                                          <p:spTgt spid="11"/>
                                        </p:tgtEl>
                                      </p:cBhvr>
                                      <p:from x="200000" y="450000"/>
                                      <p:to x="100000" y="100000"/>
                                    </p:animScale>
                                    <p:set>
                                      <p:cBhvr>
                                        <p:cTn id="25" dur="770" fill="hold"/>
                                        <p:tgtEl>
                                          <p:spTgt spid="11"/>
                                        </p:tgtEl>
                                        <p:attrNameLst>
                                          <p:attrName>ppt_x</p:attrName>
                                        </p:attrNameLst>
                                      </p:cBhvr>
                                      <p:to>
                                        <p:strVal val="(0.5)"/>
                                      </p:to>
                                    </p:set>
                                    <p:anim from="(0.5)" to="(#ppt_x)" calcmode="lin" valueType="num">
                                      <p:cBhvr>
                                        <p:cTn id="26" dur="1230" accel="100000" fill="hold">
                                          <p:stCondLst>
                                            <p:cond delay="770"/>
                                          </p:stCondLst>
                                        </p:cTn>
                                        <p:tgtEl>
                                          <p:spTgt spid="11"/>
                                        </p:tgtEl>
                                        <p:attrNameLst>
                                          <p:attrName>ppt_x</p:attrName>
                                        </p:attrNameLst>
                                      </p:cBhvr>
                                    </p:anim>
                                    <p:set>
                                      <p:cBhvr>
                                        <p:cTn id="27" dur="770" fill="hold"/>
                                        <p:tgtEl>
                                          <p:spTgt spid="11"/>
                                        </p:tgtEl>
                                        <p:attrNameLst>
                                          <p:attrName>ppt_y</p:attrName>
                                        </p:attrNameLst>
                                      </p:cBhvr>
                                      <p:to>
                                        <p:strVal val="(#ppt_y+0.4)"/>
                                      </p:to>
                                    </p:set>
                                    <p:anim from="(#ppt_y+0.4)" to="(#ppt_y)" calcmode="lin" valueType="num">
                                      <p:cBhvr>
                                        <p:cTn id="28" dur="1230" accel="100000" fill="hold">
                                          <p:stCondLst>
                                            <p:cond delay="770"/>
                                          </p:stCondLst>
                                        </p:cTn>
                                        <p:tgtEl>
                                          <p:spTgt spid="11"/>
                                        </p:tgtEl>
                                        <p:attrNameLst>
                                          <p:attrName>ppt_y</p:attrName>
                                        </p:attrNameLst>
                                      </p:cBhvr>
                                    </p:anim>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264194"/>
                                        </p:tgtEl>
                                        <p:attrNameLst>
                                          <p:attrName>style.visibility</p:attrName>
                                        </p:attrNameLst>
                                      </p:cBhvr>
                                      <p:to>
                                        <p:strVal val="visible"/>
                                      </p:to>
                                    </p:set>
                                    <p:animEffect transition="in" filter="fade">
                                      <p:cBhvr>
                                        <p:cTn id="35" dur="770" decel="100000"/>
                                        <p:tgtEl>
                                          <p:spTgt spid="264194"/>
                                        </p:tgtEl>
                                      </p:cBhvr>
                                    </p:animEffect>
                                    <p:animScale>
                                      <p:cBhvr>
                                        <p:cTn id="36" dur="770" decel="100000"/>
                                        <p:tgtEl>
                                          <p:spTgt spid="264194"/>
                                        </p:tgtEl>
                                      </p:cBhvr>
                                      <p:from x="10000" y="10000"/>
                                      <p:to x="200000" y="450000"/>
                                    </p:animScale>
                                    <p:animScale>
                                      <p:cBhvr>
                                        <p:cTn id="37" dur="1230" accel="100000" fill="hold">
                                          <p:stCondLst>
                                            <p:cond delay="770"/>
                                          </p:stCondLst>
                                        </p:cTn>
                                        <p:tgtEl>
                                          <p:spTgt spid="264194"/>
                                        </p:tgtEl>
                                      </p:cBhvr>
                                      <p:from x="200000" y="450000"/>
                                      <p:to x="100000" y="100000"/>
                                    </p:animScale>
                                    <p:set>
                                      <p:cBhvr>
                                        <p:cTn id="38" dur="770" fill="hold"/>
                                        <p:tgtEl>
                                          <p:spTgt spid="264194"/>
                                        </p:tgtEl>
                                        <p:attrNameLst>
                                          <p:attrName>ppt_x</p:attrName>
                                        </p:attrNameLst>
                                      </p:cBhvr>
                                      <p:to>
                                        <p:strVal val="(0.5)"/>
                                      </p:to>
                                    </p:set>
                                    <p:anim from="(0.5)" to="(#ppt_x)" calcmode="lin" valueType="num">
                                      <p:cBhvr>
                                        <p:cTn id="39" dur="1230" accel="100000" fill="hold">
                                          <p:stCondLst>
                                            <p:cond delay="770"/>
                                          </p:stCondLst>
                                        </p:cTn>
                                        <p:tgtEl>
                                          <p:spTgt spid="264194"/>
                                        </p:tgtEl>
                                        <p:attrNameLst>
                                          <p:attrName>ppt_x</p:attrName>
                                        </p:attrNameLst>
                                      </p:cBhvr>
                                    </p:anim>
                                    <p:set>
                                      <p:cBhvr>
                                        <p:cTn id="40" dur="770" fill="hold"/>
                                        <p:tgtEl>
                                          <p:spTgt spid="264194"/>
                                        </p:tgtEl>
                                        <p:attrNameLst>
                                          <p:attrName>ppt_y</p:attrName>
                                        </p:attrNameLst>
                                      </p:cBhvr>
                                      <p:to>
                                        <p:strVal val="(#ppt_y+0.4)"/>
                                      </p:to>
                                    </p:set>
                                    <p:anim from="(#ppt_y+0.4)" to="(#ppt_y)" calcmode="lin" valueType="num">
                                      <p:cBhvr>
                                        <p:cTn id="41" dur="1230" accel="100000" fill="hold">
                                          <p:stCondLst>
                                            <p:cond delay="770"/>
                                          </p:stCondLst>
                                        </p:cTn>
                                        <p:tgtEl>
                                          <p:spTgt spid="264194"/>
                                        </p:tgtEl>
                                        <p:attrNameLst>
                                          <p:attrName>ppt_y</p:attrName>
                                        </p:attrNameLst>
                                      </p:cBhvr>
                                    </p:anim>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220162"/>
                                        </p:tgtEl>
                                        <p:attrNameLst>
                                          <p:attrName>style.visibility</p:attrName>
                                        </p:attrNameLst>
                                      </p:cBhvr>
                                      <p:to>
                                        <p:strVal val="visible"/>
                                      </p:to>
                                    </p:set>
                                    <p:animEffect transition="in" filter="fade">
                                      <p:cBhvr>
                                        <p:cTn id="46" dur="770" decel="100000"/>
                                        <p:tgtEl>
                                          <p:spTgt spid="220162"/>
                                        </p:tgtEl>
                                      </p:cBhvr>
                                    </p:animEffect>
                                    <p:animScale>
                                      <p:cBhvr>
                                        <p:cTn id="47" dur="770" decel="100000"/>
                                        <p:tgtEl>
                                          <p:spTgt spid="220162"/>
                                        </p:tgtEl>
                                      </p:cBhvr>
                                      <p:from x="10000" y="10000"/>
                                      <p:to x="200000" y="450000"/>
                                    </p:animScale>
                                    <p:animScale>
                                      <p:cBhvr>
                                        <p:cTn id="48" dur="1230" accel="100000" fill="hold">
                                          <p:stCondLst>
                                            <p:cond delay="770"/>
                                          </p:stCondLst>
                                        </p:cTn>
                                        <p:tgtEl>
                                          <p:spTgt spid="220162"/>
                                        </p:tgtEl>
                                      </p:cBhvr>
                                      <p:from x="200000" y="450000"/>
                                      <p:to x="100000" y="100000"/>
                                    </p:animScale>
                                    <p:set>
                                      <p:cBhvr>
                                        <p:cTn id="49" dur="770" fill="hold"/>
                                        <p:tgtEl>
                                          <p:spTgt spid="220162"/>
                                        </p:tgtEl>
                                        <p:attrNameLst>
                                          <p:attrName>ppt_x</p:attrName>
                                        </p:attrNameLst>
                                      </p:cBhvr>
                                      <p:to>
                                        <p:strVal val="(0.5)"/>
                                      </p:to>
                                    </p:set>
                                    <p:anim from="(0.5)" to="(#ppt_x)" calcmode="lin" valueType="num">
                                      <p:cBhvr>
                                        <p:cTn id="50" dur="1230" accel="100000" fill="hold">
                                          <p:stCondLst>
                                            <p:cond delay="770"/>
                                          </p:stCondLst>
                                        </p:cTn>
                                        <p:tgtEl>
                                          <p:spTgt spid="220162"/>
                                        </p:tgtEl>
                                        <p:attrNameLst>
                                          <p:attrName>ppt_x</p:attrName>
                                        </p:attrNameLst>
                                      </p:cBhvr>
                                    </p:anim>
                                    <p:set>
                                      <p:cBhvr>
                                        <p:cTn id="51" dur="770" fill="hold"/>
                                        <p:tgtEl>
                                          <p:spTgt spid="220162"/>
                                        </p:tgtEl>
                                        <p:attrNameLst>
                                          <p:attrName>ppt_y</p:attrName>
                                        </p:attrNameLst>
                                      </p:cBhvr>
                                      <p:to>
                                        <p:strVal val="(#ppt_y+0.4)"/>
                                      </p:to>
                                    </p:set>
                                    <p:anim from="(#ppt_y+0.4)" to="(#ppt_y)" calcmode="lin" valueType="num">
                                      <p:cBhvr>
                                        <p:cTn id="52" dur="1230" accel="100000" fill="hold">
                                          <p:stCondLst>
                                            <p:cond delay="770"/>
                                          </p:stCondLst>
                                        </p:cTn>
                                        <p:tgtEl>
                                          <p:spTgt spid="220162"/>
                                        </p:tgtEl>
                                        <p:attrNameLst>
                                          <p:attrName>ppt_y</p:attrName>
                                        </p:attrNameLst>
                                      </p:cBhvr>
                                    </p:anim>
                                  </p:childTnLst>
                                </p:cTn>
                              </p:par>
                              <p:par>
                                <p:cTn id="53" presetID="5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770" decel="100000"/>
                                        <p:tgtEl>
                                          <p:spTgt spid="17"/>
                                        </p:tgtEl>
                                      </p:cBhvr>
                                    </p:animEffect>
                                    <p:animScale>
                                      <p:cBhvr>
                                        <p:cTn id="56" dur="770" decel="100000"/>
                                        <p:tgtEl>
                                          <p:spTgt spid="17"/>
                                        </p:tgtEl>
                                      </p:cBhvr>
                                      <p:from x="10000" y="10000"/>
                                      <p:to x="200000" y="450000"/>
                                    </p:animScale>
                                    <p:animScale>
                                      <p:cBhvr>
                                        <p:cTn id="57" dur="1230" accel="100000" fill="hold">
                                          <p:stCondLst>
                                            <p:cond delay="770"/>
                                          </p:stCondLst>
                                        </p:cTn>
                                        <p:tgtEl>
                                          <p:spTgt spid="17"/>
                                        </p:tgtEl>
                                      </p:cBhvr>
                                      <p:from x="200000" y="450000"/>
                                      <p:to x="100000" y="100000"/>
                                    </p:animScale>
                                    <p:set>
                                      <p:cBhvr>
                                        <p:cTn id="58" dur="770" fill="hold"/>
                                        <p:tgtEl>
                                          <p:spTgt spid="17"/>
                                        </p:tgtEl>
                                        <p:attrNameLst>
                                          <p:attrName>ppt_x</p:attrName>
                                        </p:attrNameLst>
                                      </p:cBhvr>
                                      <p:to>
                                        <p:strVal val="(0.5)"/>
                                      </p:to>
                                    </p:set>
                                    <p:anim from="(0.5)" to="(#ppt_x)" calcmode="lin" valueType="num">
                                      <p:cBhvr>
                                        <p:cTn id="59" dur="1230" accel="100000" fill="hold">
                                          <p:stCondLst>
                                            <p:cond delay="770"/>
                                          </p:stCondLst>
                                        </p:cTn>
                                        <p:tgtEl>
                                          <p:spTgt spid="17"/>
                                        </p:tgtEl>
                                        <p:attrNameLst>
                                          <p:attrName>ppt_x</p:attrName>
                                        </p:attrNameLst>
                                      </p:cBhvr>
                                    </p:anim>
                                    <p:set>
                                      <p:cBhvr>
                                        <p:cTn id="60" dur="770" fill="hold"/>
                                        <p:tgtEl>
                                          <p:spTgt spid="17"/>
                                        </p:tgtEl>
                                        <p:attrNameLst>
                                          <p:attrName>ppt_y</p:attrName>
                                        </p:attrNameLst>
                                      </p:cBhvr>
                                      <p:to>
                                        <p:strVal val="(#ppt_y+0.4)"/>
                                      </p:to>
                                    </p:set>
                                    <p:anim from="(#ppt_y+0.4)" to="(#ppt_y)" calcmode="lin" valueType="num">
                                      <p:cBhvr>
                                        <p:cTn id="61" dur="1230" accel="100000" fill="hold">
                                          <p:stCondLst>
                                            <p:cond delay="770"/>
                                          </p:stCondLst>
                                        </p:cTn>
                                        <p:tgtEl>
                                          <p:spTgt spid="17"/>
                                        </p:tgtEl>
                                        <p:attrNameLst>
                                          <p:attrName>ppt_y</p:attrName>
                                        </p:attrNameLst>
                                      </p:cBhvr>
                                    </p:anim>
                                  </p:childTnLst>
                                </p:cTn>
                              </p:par>
                              <p:par>
                                <p:cTn id="62" presetID="51"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770" decel="100000"/>
                                        <p:tgtEl>
                                          <p:spTgt spid="22"/>
                                        </p:tgtEl>
                                      </p:cBhvr>
                                    </p:animEffect>
                                    <p:animScale>
                                      <p:cBhvr>
                                        <p:cTn id="65" dur="770" decel="100000"/>
                                        <p:tgtEl>
                                          <p:spTgt spid="22"/>
                                        </p:tgtEl>
                                      </p:cBhvr>
                                      <p:from x="10000" y="10000"/>
                                      <p:to x="200000" y="450000"/>
                                    </p:animScale>
                                    <p:animScale>
                                      <p:cBhvr>
                                        <p:cTn id="66" dur="1230" accel="100000" fill="hold">
                                          <p:stCondLst>
                                            <p:cond delay="770"/>
                                          </p:stCondLst>
                                        </p:cTn>
                                        <p:tgtEl>
                                          <p:spTgt spid="22"/>
                                        </p:tgtEl>
                                      </p:cBhvr>
                                      <p:from x="200000" y="450000"/>
                                      <p:to x="100000" y="100000"/>
                                    </p:animScale>
                                    <p:set>
                                      <p:cBhvr>
                                        <p:cTn id="67" dur="770" fill="hold"/>
                                        <p:tgtEl>
                                          <p:spTgt spid="22"/>
                                        </p:tgtEl>
                                        <p:attrNameLst>
                                          <p:attrName>ppt_x</p:attrName>
                                        </p:attrNameLst>
                                      </p:cBhvr>
                                      <p:to>
                                        <p:strVal val="(0.5)"/>
                                      </p:to>
                                    </p:set>
                                    <p:anim from="(0.5)" to="(#ppt_x)" calcmode="lin" valueType="num">
                                      <p:cBhvr>
                                        <p:cTn id="68" dur="1230" accel="100000" fill="hold">
                                          <p:stCondLst>
                                            <p:cond delay="770"/>
                                          </p:stCondLst>
                                        </p:cTn>
                                        <p:tgtEl>
                                          <p:spTgt spid="22"/>
                                        </p:tgtEl>
                                        <p:attrNameLst>
                                          <p:attrName>ppt_x</p:attrName>
                                        </p:attrNameLst>
                                      </p:cBhvr>
                                    </p:anim>
                                    <p:set>
                                      <p:cBhvr>
                                        <p:cTn id="69" dur="770" fill="hold"/>
                                        <p:tgtEl>
                                          <p:spTgt spid="22"/>
                                        </p:tgtEl>
                                        <p:attrNameLst>
                                          <p:attrName>ppt_y</p:attrName>
                                        </p:attrNameLst>
                                      </p:cBhvr>
                                      <p:to>
                                        <p:strVal val="(#ppt_y+0.4)"/>
                                      </p:to>
                                    </p:set>
                                    <p:anim from="(#ppt_y+0.4)" to="(#ppt_y)" calcmode="lin" valueType="num">
                                      <p:cBhvr>
                                        <p:cTn id="70" dur="1230" accel="100000" fill="hold">
                                          <p:stCondLst>
                                            <p:cond delay="770"/>
                                          </p:stCondLst>
                                        </p:cTn>
                                        <p:tgtEl>
                                          <p:spTgt spid="22"/>
                                        </p:tgtEl>
                                        <p:attrNameLst>
                                          <p:attrName>ppt_y</p:attrName>
                                        </p:attrNameLst>
                                      </p:cBhvr>
                                    </p:anim>
                                  </p:childTnLst>
                                </p:cTn>
                              </p:par>
                              <p:par>
                                <p:cTn id="71" presetID="5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70" decel="100000"/>
                                        <p:tgtEl>
                                          <p:spTgt spid="23"/>
                                        </p:tgtEl>
                                      </p:cBhvr>
                                    </p:animEffect>
                                    <p:animScale>
                                      <p:cBhvr>
                                        <p:cTn id="74" dur="770" decel="100000"/>
                                        <p:tgtEl>
                                          <p:spTgt spid="23"/>
                                        </p:tgtEl>
                                      </p:cBhvr>
                                      <p:from x="10000" y="10000"/>
                                      <p:to x="200000" y="450000"/>
                                    </p:animScale>
                                    <p:animScale>
                                      <p:cBhvr>
                                        <p:cTn id="75" dur="1230" accel="100000" fill="hold">
                                          <p:stCondLst>
                                            <p:cond delay="770"/>
                                          </p:stCondLst>
                                        </p:cTn>
                                        <p:tgtEl>
                                          <p:spTgt spid="23"/>
                                        </p:tgtEl>
                                      </p:cBhvr>
                                      <p:from x="200000" y="450000"/>
                                      <p:to x="100000" y="100000"/>
                                    </p:animScale>
                                    <p:set>
                                      <p:cBhvr>
                                        <p:cTn id="76" dur="770" fill="hold"/>
                                        <p:tgtEl>
                                          <p:spTgt spid="23"/>
                                        </p:tgtEl>
                                        <p:attrNameLst>
                                          <p:attrName>ppt_x</p:attrName>
                                        </p:attrNameLst>
                                      </p:cBhvr>
                                      <p:to>
                                        <p:strVal val="(0.5)"/>
                                      </p:to>
                                    </p:set>
                                    <p:anim from="(0.5)" to="(#ppt_x)" calcmode="lin" valueType="num">
                                      <p:cBhvr>
                                        <p:cTn id="77" dur="1230" accel="100000" fill="hold">
                                          <p:stCondLst>
                                            <p:cond delay="770"/>
                                          </p:stCondLst>
                                        </p:cTn>
                                        <p:tgtEl>
                                          <p:spTgt spid="23"/>
                                        </p:tgtEl>
                                        <p:attrNameLst>
                                          <p:attrName>ppt_x</p:attrName>
                                        </p:attrNameLst>
                                      </p:cBhvr>
                                    </p:anim>
                                    <p:set>
                                      <p:cBhvr>
                                        <p:cTn id="78" dur="770" fill="hold"/>
                                        <p:tgtEl>
                                          <p:spTgt spid="23"/>
                                        </p:tgtEl>
                                        <p:attrNameLst>
                                          <p:attrName>ppt_y</p:attrName>
                                        </p:attrNameLst>
                                      </p:cBhvr>
                                      <p:to>
                                        <p:strVal val="(#ppt_y+0.4)"/>
                                      </p:to>
                                    </p:set>
                                    <p:anim from="(#ppt_y+0.4)" to="(#ppt_y)" calcmode="lin" valueType="num">
                                      <p:cBhvr>
                                        <p:cTn id="79" dur="1230" accel="100000" fill="hold">
                                          <p:stCondLst>
                                            <p:cond delay="770"/>
                                          </p:stCondLst>
                                        </p:cTn>
                                        <p:tgtEl>
                                          <p:spTgt spid="23"/>
                                        </p:tgtEl>
                                        <p:attrNameLst>
                                          <p:attrName>ppt_y</p:attrName>
                                        </p:attrNameLst>
                                      </p:cBhvr>
                                    </p:anim>
                                  </p:childTnLst>
                                </p:cTn>
                              </p:par>
                              <p:par>
                                <p:cTn id="80" presetID="51"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770" decel="100000"/>
                                        <p:tgtEl>
                                          <p:spTgt spid="24"/>
                                        </p:tgtEl>
                                      </p:cBhvr>
                                    </p:animEffect>
                                    <p:animScale>
                                      <p:cBhvr>
                                        <p:cTn id="83" dur="770" decel="100000"/>
                                        <p:tgtEl>
                                          <p:spTgt spid="24"/>
                                        </p:tgtEl>
                                      </p:cBhvr>
                                      <p:from x="10000" y="10000"/>
                                      <p:to x="200000" y="450000"/>
                                    </p:animScale>
                                    <p:animScale>
                                      <p:cBhvr>
                                        <p:cTn id="84" dur="1230" accel="100000" fill="hold">
                                          <p:stCondLst>
                                            <p:cond delay="770"/>
                                          </p:stCondLst>
                                        </p:cTn>
                                        <p:tgtEl>
                                          <p:spTgt spid="24"/>
                                        </p:tgtEl>
                                      </p:cBhvr>
                                      <p:from x="200000" y="450000"/>
                                      <p:to x="100000" y="100000"/>
                                    </p:animScale>
                                    <p:set>
                                      <p:cBhvr>
                                        <p:cTn id="85" dur="770" fill="hold"/>
                                        <p:tgtEl>
                                          <p:spTgt spid="24"/>
                                        </p:tgtEl>
                                        <p:attrNameLst>
                                          <p:attrName>ppt_x</p:attrName>
                                        </p:attrNameLst>
                                      </p:cBhvr>
                                      <p:to>
                                        <p:strVal val="(0.5)"/>
                                      </p:to>
                                    </p:set>
                                    <p:anim from="(0.5)" to="(#ppt_x)" calcmode="lin" valueType="num">
                                      <p:cBhvr>
                                        <p:cTn id="86" dur="1230" accel="100000" fill="hold">
                                          <p:stCondLst>
                                            <p:cond delay="770"/>
                                          </p:stCondLst>
                                        </p:cTn>
                                        <p:tgtEl>
                                          <p:spTgt spid="24"/>
                                        </p:tgtEl>
                                        <p:attrNameLst>
                                          <p:attrName>ppt_x</p:attrName>
                                        </p:attrNameLst>
                                      </p:cBhvr>
                                    </p:anim>
                                    <p:set>
                                      <p:cBhvr>
                                        <p:cTn id="87" dur="770" fill="hold"/>
                                        <p:tgtEl>
                                          <p:spTgt spid="24"/>
                                        </p:tgtEl>
                                        <p:attrNameLst>
                                          <p:attrName>ppt_y</p:attrName>
                                        </p:attrNameLst>
                                      </p:cBhvr>
                                      <p:to>
                                        <p:strVal val="(#ppt_y+0.4)"/>
                                      </p:to>
                                    </p:set>
                                    <p:anim from="(#ppt_y+0.4)" to="(#ppt_y)" calcmode="lin" valueType="num">
                                      <p:cBhvr>
                                        <p:cTn id="88" dur="1230" accel="100000" fill="hold">
                                          <p:stCondLst>
                                            <p:cond delay="770"/>
                                          </p:stCondLst>
                                        </p:cTn>
                                        <p:tgtEl>
                                          <p:spTgt spid="24"/>
                                        </p:tgtEl>
                                        <p:attrNameLst>
                                          <p:attrName>ppt_y</p:attrName>
                                        </p:attrNameLst>
                                      </p:cBhvr>
                                    </p:anim>
                                  </p:childTnLst>
                                </p:cTn>
                              </p:par>
                              <p:par>
                                <p:cTn id="89" presetID="51"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770" decel="100000"/>
                                        <p:tgtEl>
                                          <p:spTgt spid="25"/>
                                        </p:tgtEl>
                                      </p:cBhvr>
                                    </p:animEffect>
                                    <p:animScale>
                                      <p:cBhvr>
                                        <p:cTn id="92" dur="770" decel="100000"/>
                                        <p:tgtEl>
                                          <p:spTgt spid="25"/>
                                        </p:tgtEl>
                                      </p:cBhvr>
                                      <p:from x="10000" y="10000"/>
                                      <p:to x="200000" y="450000"/>
                                    </p:animScale>
                                    <p:animScale>
                                      <p:cBhvr>
                                        <p:cTn id="93" dur="1230" accel="100000" fill="hold">
                                          <p:stCondLst>
                                            <p:cond delay="770"/>
                                          </p:stCondLst>
                                        </p:cTn>
                                        <p:tgtEl>
                                          <p:spTgt spid="25"/>
                                        </p:tgtEl>
                                      </p:cBhvr>
                                      <p:from x="200000" y="450000"/>
                                      <p:to x="100000" y="100000"/>
                                    </p:animScale>
                                    <p:set>
                                      <p:cBhvr>
                                        <p:cTn id="94" dur="770" fill="hold"/>
                                        <p:tgtEl>
                                          <p:spTgt spid="25"/>
                                        </p:tgtEl>
                                        <p:attrNameLst>
                                          <p:attrName>ppt_x</p:attrName>
                                        </p:attrNameLst>
                                      </p:cBhvr>
                                      <p:to>
                                        <p:strVal val="(0.5)"/>
                                      </p:to>
                                    </p:set>
                                    <p:anim from="(0.5)" to="(#ppt_x)" calcmode="lin" valueType="num">
                                      <p:cBhvr>
                                        <p:cTn id="95" dur="1230" accel="100000" fill="hold">
                                          <p:stCondLst>
                                            <p:cond delay="770"/>
                                          </p:stCondLst>
                                        </p:cTn>
                                        <p:tgtEl>
                                          <p:spTgt spid="25"/>
                                        </p:tgtEl>
                                        <p:attrNameLst>
                                          <p:attrName>ppt_x</p:attrName>
                                        </p:attrNameLst>
                                      </p:cBhvr>
                                    </p:anim>
                                    <p:set>
                                      <p:cBhvr>
                                        <p:cTn id="96" dur="770" fill="hold"/>
                                        <p:tgtEl>
                                          <p:spTgt spid="25"/>
                                        </p:tgtEl>
                                        <p:attrNameLst>
                                          <p:attrName>ppt_y</p:attrName>
                                        </p:attrNameLst>
                                      </p:cBhvr>
                                      <p:to>
                                        <p:strVal val="(#ppt_y+0.4)"/>
                                      </p:to>
                                    </p:set>
                                    <p:anim from="(#ppt_y+0.4)" to="(#ppt_y)" calcmode="lin" valueType="num">
                                      <p:cBhvr>
                                        <p:cTn id="97" dur="1230" accel="100000" fill="hold">
                                          <p:stCondLst>
                                            <p:cond delay="770"/>
                                          </p:stCondLst>
                                        </p:cTn>
                                        <p:tgtEl>
                                          <p:spTgt spid="25"/>
                                        </p:tgtEl>
                                        <p:attrNameLst>
                                          <p:attrName>ppt_y</p:attrName>
                                        </p:attrNameLst>
                                      </p:cBhvr>
                                    </p:anim>
                                  </p:childTnLst>
                                </p:cTn>
                              </p:par>
                              <p:par>
                                <p:cTn id="98" presetID="51" presetClass="entr" presetSubtype="0" fill="hold" grpId="0" nodeType="with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770" decel="100000"/>
                                        <p:tgtEl>
                                          <p:spTgt spid="29"/>
                                        </p:tgtEl>
                                      </p:cBhvr>
                                    </p:animEffect>
                                    <p:animScale>
                                      <p:cBhvr>
                                        <p:cTn id="101" dur="770" decel="100000"/>
                                        <p:tgtEl>
                                          <p:spTgt spid="29"/>
                                        </p:tgtEl>
                                      </p:cBhvr>
                                      <p:from x="10000" y="10000"/>
                                      <p:to x="200000" y="450000"/>
                                    </p:animScale>
                                    <p:animScale>
                                      <p:cBhvr>
                                        <p:cTn id="102" dur="1230" accel="100000" fill="hold">
                                          <p:stCondLst>
                                            <p:cond delay="770"/>
                                          </p:stCondLst>
                                        </p:cTn>
                                        <p:tgtEl>
                                          <p:spTgt spid="29"/>
                                        </p:tgtEl>
                                      </p:cBhvr>
                                      <p:from x="200000" y="450000"/>
                                      <p:to x="100000" y="100000"/>
                                    </p:animScale>
                                    <p:set>
                                      <p:cBhvr>
                                        <p:cTn id="103" dur="770" fill="hold"/>
                                        <p:tgtEl>
                                          <p:spTgt spid="29"/>
                                        </p:tgtEl>
                                        <p:attrNameLst>
                                          <p:attrName>ppt_x</p:attrName>
                                        </p:attrNameLst>
                                      </p:cBhvr>
                                      <p:to>
                                        <p:strVal val="(0.5)"/>
                                      </p:to>
                                    </p:set>
                                    <p:anim from="(0.5)" to="(#ppt_x)" calcmode="lin" valueType="num">
                                      <p:cBhvr>
                                        <p:cTn id="104" dur="1230" accel="100000" fill="hold">
                                          <p:stCondLst>
                                            <p:cond delay="770"/>
                                          </p:stCondLst>
                                        </p:cTn>
                                        <p:tgtEl>
                                          <p:spTgt spid="29"/>
                                        </p:tgtEl>
                                        <p:attrNameLst>
                                          <p:attrName>ppt_x</p:attrName>
                                        </p:attrNameLst>
                                      </p:cBhvr>
                                    </p:anim>
                                    <p:set>
                                      <p:cBhvr>
                                        <p:cTn id="105" dur="770" fill="hold"/>
                                        <p:tgtEl>
                                          <p:spTgt spid="29"/>
                                        </p:tgtEl>
                                        <p:attrNameLst>
                                          <p:attrName>ppt_y</p:attrName>
                                        </p:attrNameLst>
                                      </p:cBhvr>
                                      <p:to>
                                        <p:strVal val="(#ppt_y+0.4)"/>
                                      </p:to>
                                    </p:set>
                                    <p:anim from="(#ppt_y+0.4)" to="(#ppt_y)" calcmode="lin" valueType="num">
                                      <p:cBhvr>
                                        <p:cTn id="106" dur="1230" accel="100000" fill="hold">
                                          <p:stCondLst>
                                            <p:cond delay="770"/>
                                          </p:stCondLst>
                                        </p:cTn>
                                        <p:tgtEl>
                                          <p:spTgt spid="29"/>
                                        </p:tgtEl>
                                        <p:attrNameLst>
                                          <p:attrName>ppt_y</p:attrName>
                                        </p:attrNameLst>
                                      </p:cBhvr>
                                    </p:anim>
                                  </p:childTnLst>
                                </p:cTn>
                              </p:par>
                            </p:childTnLst>
                          </p:cTn>
                        </p:par>
                      </p:childTnLst>
                    </p:cTn>
                  </p:par>
                  <p:par>
                    <p:cTn id="107" fill="hold">
                      <p:stCondLst>
                        <p:cond delay="indefinite"/>
                      </p:stCondLst>
                      <p:childTnLst>
                        <p:par>
                          <p:cTn id="108" fill="hold">
                            <p:stCondLst>
                              <p:cond delay="0"/>
                            </p:stCondLst>
                            <p:childTnLst>
                              <p:par>
                                <p:cTn id="109" presetID="51"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770" decel="100000"/>
                                        <p:tgtEl>
                                          <p:spTgt spid="30"/>
                                        </p:tgtEl>
                                      </p:cBhvr>
                                    </p:animEffect>
                                    <p:animScale>
                                      <p:cBhvr>
                                        <p:cTn id="112" dur="770" decel="100000"/>
                                        <p:tgtEl>
                                          <p:spTgt spid="30"/>
                                        </p:tgtEl>
                                      </p:cBhvr>
                                      <p:from x="10000" y="10000"/>
                                      <p:to x="200000" y="450000"/>
                                    </p:animScale>
                                    <p:animScale>
                                      <p:cBhvr>
                                        <p:cTn id="113" dur="1230" accel="100000" fill="hold">
                                          <p:stCondLst>
                                            <p:cond delay="770"/>
                                          </p:stCondLst>
                                        </p:cTn>
                                        <p:tgtEl>
                                          <p:spTgt spid="30"/>
                                        </p:tgtEl>
                                      </p:cBhvr>
                                      <p:from x="200000" y="450000"/>
                                      <p:to x="100000" y="100000"/>
                                    </p:animScale>
                                    <p:set>
                                      <p:cBhvr>
                                        <p:cTn id="114" dur="770" fill="hold"/>
                                        <p:tgtEl>
                                          <p:spTgt spid="30"/>
                                        </p:tgtEl>
                                        <p:attrNameLst>
                                          <p:attrName>ppt_x</p:attrName>
                                        </p:attrNameLst>
                                      </p:cBhvr>
                                      <p:to>
                                        <p:strVal val="(0.5)"/>
                                      </p:to>
                                    </p:set>
                                    <p:anim from="(0.5)" to="(#ppt_x)" calcmode="lin" valueType="num">
                                      <p:cBhvr>
                                        <p:cTn id="115" dur="1230" accel="100000" fill="hold">
                                          <p:stCondLst>
                                            <p:cond delay="770"/>
                                          </p:stCondLst>
                                        </p:cTn>
                                        <p:tgtEl>
                                          <p:spTgt spid="30"/>
                                        </p:tgtEl>
                                        <p:attrNameLst>
                                          <p:attrName>ppt_x</p:attrName>
                                        </p:attrNameLst>
                                      </p:cBhvr>
                                    </p:anim>
                                    <p:set>
                                      <p:cBhvr>
                                        <p:cTn id="116" dur="770" fill="hold"/>
                                        <p:tgtEl>
                                          <p:spTgt spid="30"/>
                                        </p:tgtEl>
                                        <p:attrNameLst>
                                          <p:attrName>ppt_y</p:attrName>
                                        </p:attrNameLst>
                                      </p:cBhvr>
                                      <p:to>
                                        <p:strVal val="(#ppt_y+0.4)"/>
                                      </p:to>
                                    </p:set>
                                    <p:anim from="(#ppt_y+0.4)" to="(#ppt_y)" calcmode="lin" valueType="num">
                                      <p:cBhvr>
                                        <p:cTn id="117" dur="1230" accel="100000" fill="hold">
                                          <p:stCondLst>
                                            <p:cond delay="770"/>
                                          </p:stCondLst>
                                        </p:cTn>
                                        <p:tgtEl>
                                          <p:spTgt spid="30"/>
                                        </p:tgtEl>
                                        <p:attrNameLst>
                                          <p:attrName>ppt_y</p:attrName>
                                        </p:attrNameLst>
                                      </p:cBhvr>
                                    </p:anim>
                                  </p:childTnLst>
                                </p:cTn>
                              </p:par>
                              <p:par>
                                <p:cTn id="118" presetID="51" presetClass="entr" presetSubtype="0"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770" decel="100000"/>
                                        <p:tgtEl>
                                          <p:spTgt spid="28"/>
                                        </p:tgtEl>
                                      </p:cBhvr>
                                    </p:animEffect>
                                    <p:animScale>
                                      <p:cBhvr>
                                        <p:cTn id="121" dur="770" decel="100000"/>
                                        <p:tgtEl>
                                          <p:spTgt spid="28"/>
                                        </p:tgtEl>
                                      </p:cBhvr>
                                      <p:from x="10000" y="10000"/>
                                      <p:to x="200000" y="450000"/>
                                    </p:animScale>
                                    <p:animScale>
                                      <p:cBhvr>
                                        <p:cTn id="122" dur="1230" accel="100000" fill="hold">
                                          <p:stCondLst>
                                            <p:cond delay="770"/>
                                          </p:stCondLst>
                                        </p:cTn>
                                        <p:tgtEl>
                                          <p:spTgt spid="28"/>
                                        </p:tgtEl>
                                      </p:cBhvr>
                                      <p:from x="200000" y="450000"/>
                                      <p:to x="100000" y="100000"/>
                                    </p:animScale>
                                    <p:set>
                                      <p:cBhvr>
                                        <p:cTn id="123" dur="770" fill="hold"/>
                                        <p:tgtEl>
                                          <p:spTgt spid="28"/>
                                        </p:tgtEl>
                                        <p:attrNameLst>
                                          <p:attrName>ppt_x</p:attrName>
                                        </p:attrNameLst>
                                      </p:cBhvr>
                                      <p:to>
                                        <p:strVal val="(0.5)"/>
                                      </p:to>
                                    </p:set>
                                    <p:anim from="(0.5)" to="(#ppt_x)" calcmode="lin" valueType="num">
                                      <p:cBhvr>
                                        <p:cTn id="124" dur="1230" accel="100000" fill="hold">
                                          <p:stCondLst>
                                            <p:cond delay="770"/>
                                          </p:stCondLst>
                                        </p:cTn>
                                        <p:tgtEl>
                                          <p:spTgt spid="28"/>
                                        </p:tgtEl>
                                        <p:attrNameLst>
                                          <p:attrName>ppt_x</p:attrName>
                                        </p:attrNameLst>
                                      </p:cBhvr>
                                    </p:anim>
                                    <p:set>
                                      <p:cBhvr>
                                        <p:cTn id="125" dur="770" fill="hold"/>
                                        <p:tgtEl>
                                          <p:spTgt spid="28"/>
                                        </p:tgtEl>
                                        <p:attrNameLst>
                                          <p:attrName>ppt_y</p:attrName>
                                        </p:attrNameLst>
                                      </p:cBhvr>
                                      <p:to>
                                        <p:strVal val="(#ppt_y+0.4)"/>
                                      </p:to>
                                    </p:set>
                                    <p:anim from="(#ppt_y+0.4)" to="(#ppt_y)" calcmode="lin" valueType="num">
                                      <p:cBhvr>
                                        <p:cTn id="126" dur="1230" accel="100000" fill="hold">
                                          <p:stCondLst>
                                            <p:cond delay="770"/>
                                          </p:stCondLst>
                                        </p:cTn>
                                        <p:tgtEl>
                                          <p:spTgt spid="28"/>
                                        </p:tgtEl>
                                        <p:attrNameLst>
                                          <p:attrName>ppt_y</p:attrName>
                                        </p:attrNameLst>
                                      </p:cBhvr>
                                    </p:anim>
                                  </p:childTnLst>
                                </p:cTn>
                              </p:par>
                              <p:par>
                                <p:cTn id="127" presetID="51" presetClass="entr" presetSubtype="0" fill="hold" nodeType="with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770" decel="100000"/>
                                        <p:tgtEl>
                                          <p:spTgt spid="26"/>
                                        </p:tgtEl>
                                      </p:cBhvr>
                                    </p:animEffect>
                                    <p:animScale>
                                      <p:cBhvr>
                                        <p:cTn id="130" dur="770" decel="100000"/>
                                        <p:tgtEl>
                                          <p:spTgt spid="26"/>
                                        </p:tgtEl>
                                      </p:cBhvr>
                                      <p:from x="10000" y="10000"/>
                                      <p:to x="200000" y="450000"/>
                                    </p:animScale>
                                    <p:animScale>
                                      <p:cBhvr>
                                        <p:cTn id="131" dur="1230" accel="100000" fill="hold">
                                          <p:stCondLst>
                                            <p:cond delay="770"/>
                                          </p:stCondLst>
                                        </p:cTn>
                                        <p:tgtEl>
                                          <p:spTgt spid="26"/>
                                        </p:tgtEl>
                                      </p:cBhvr>
                                      <p:from x="200000" y="450000"/>
                                      <p:to x="100000" y="100000"/>
                                    </p:animScale>
                                    <p:set>
                                      <p:cBhvr>
                                        <p:cTn id="132" dur="770" fill="hold"/>
                                        <p:tgtEl>
                                          <p:spTgt spid="26"/>
                                        </p:tgtEl>
                                        <p:attrNameLst>
                                          <p:attrName>ppt_x</p:attrName>
                                        </p:attrNameLst>
                                      </p:cBhvr>
                                      <p:to>
                                        <p:strVal val="(0.5)"/>
                                      </p:to>
                                    </p:set>
                                    <p:anim from="(0.5)" to="(#ppt_x)" calcmode="lin" valueType="num">
                                      <p:cBhvr>
                                        <p:cTn id="133" dur="1230" accel="100000" fill="hold">
                                          <p:stCondLst>
                                            <p:cond delay="770"/>
                                          </p:stCondLst>
                                        </p:cTn>
                                        <p:tgtEl>
                                          <p:spTgt spid="26"/>
                                        </p:tgtEl>
                                        <p:attrNameLst>
                                          <p:attrName>ppt_x</p:attrName>
                                        </p:attrNameLst>
                                      </p:cBhvr>
                                    </p:anim>
                                    <p:set>
                                      <p:cBhvr>
                                        <p:cTn id="134" dur="770" fill="hold"/>
                                        <p:tgtEl>
                                          <p:spTgt spid="26"/>
                                        </p:tgtEl>
                                        <p:attrNameLst>
                                          <p:attrName>ppt_y</p:attrName>
                                        </p:attrNameLst>
                                      </p:cBhvr>
                                      <p:to>
                                        <p:strVal val="(#ppt_y+0.4)"/>
                                      </p:to>
                                    </p:set>
                                    <p:anim from="(#ppt_y+0.4)" to="(#ppt_y)" calcmode="lin" valueType="num">
                                      <p:cBhvr>
                                        <p:cTn id="135" dur="1230" accel="100000" fill="hold">
                                          <p:stCondLst>
                                            <p:cond delay="770"/>
                                          </p:stCondLst>
                                        </p:cTn>
                                        <p:tgtEl>
                                          <p:spTgt spid="26"/>
                                        </p:tgtEl>
                                        <p:attrNameLst>
                                          <p:attrName>ppt_y</p:attrName>
                                        </p:attrNameLst>
                                      </p:cBhvr>
                                    </p:anim>
                                  </p:childTnLst>
                                </p:cTn>
                              </p:par>
                              <p:par>
                                <p:cTn id="136" presetID="51" presetClass="entr" presetSubtype="0" fill="hold" grpId="0" nodeType="withEffect">
                                  <p:stCondLst>
                                    <p:cond delay="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70" decel="100000"/>
                                        <p:tgtEl>
                                          <p:spTgt spid="20"/>
                                        </p:tgtEl>
                                      </p:cBhvr>
                                    </p:animEffect>
                                    <p:animScale>
                                      <p:cBhvr>
                                        <p:cTn id="139" dur="770" decel="100000"/>
                                        <p:tgtEl>
                                          <p:spTgt spid="20"/>
                                        </p:tgtEl>
                                      </p:cBhvr>
                                      <p:from x="10000" y="10000"/>
                                      <p:to x="200000" y="450000"/>
                                    </p:animScale>
                                    <p:animScale>
                                      <p:cBhvr>
                                        <p:cTn id="140" dur="1230" accel="100000" fill="hold">
                                          <p:stCondLst>
                                            <p:cond delay="770"/>
                                          </p:stCondLst>
                                        </p:cTn>
                                        <p:tgtEl>
                                          <p:spTgt spid="20"/>
                                        </p:tgtEl>
                                      </p:cBhvr>
                                      <p:from x="200000" y="450000"/>
                                      <p:to x="100000" y="100000"/>
                                    </p:animScale>
                                    <p:set>
                                      <p:cBhvr>
                                        <p:cTn id="141" dur="770" fill="hold"/>
                                        <p:tgtEl>
                                          <p:spTgt spid="20"/>
                                        </p:tgtEl>
                                        <p:attrNameLst>
                                          <p:attrName>ppt_x</p:attrName>
                                        </p:attrNameLst>
                                      </p:cBhvr>
                                      <p:to>
                                        <p:strVal val="(0.5)"/>
                                      </p:to>
                                    </p:set>
                                    <p:anim from="(0.5)" to="(#ppt_x)" calcmode="lin" valueType="num">
                                      <p:cBhvr>
                                        <p:cTn id="142" dur="1230" accel="100000" fill="hold">
                                          <p:stCondLst>
                                            <p:cond delay="770"/>
                                          </p:stCondLst>
                                        </p:cTn>
                                        <p:tgtEl>
                                          <p:spTgt spid="20"/>
                                        </p:tgtEl>
                                        <p:attrNameLst>
                                          <p:attrName>ppt_x</p:attrName>
                                        </p:attrNameLst>
                                      </p:cBhvr>
                                    </p:anim>
                                    <p:set>
                                      <p:cBhvr>
                                        <p:cTn id="143" dur="770" fill="hold"/>
                                        <p:tgtEl>
                                          <p:spTgt spid="20"/>
                                        </p:tgtEl>
                                        <p:attrNameLst>
                                          <p:attrName>ppt_y</p:attrName>
                                        </p:attrNameLst>
                                      </p:cBhvr>
                                      <p:to>
                                        <p:strVal val="(#ppt_y+0.4)"/>
                                      </p:to>
                                    </p:set>
                                    <p:anim from="(#ppt_y+0.4)" to="(#ppt_y)" calcmode="lin" valueType="num">
                                      <p:cBhvr>
                                        <p:cTn id="144" dur="1230" accel="100000" fill="hold">
                                          <p:stCondLst>
                                            <p:cond delay="770"/>
                                          </p:stCondLst>
                                        </p:cTn>
                                        <p:tgtEl>
                                          <p:spTgt spid="20"/>
                                        </p:tgtEl>
                                        <p:attrNameLst>
                                          <p:attrName>ppt_y</p:attrName>
                                        </p:attrNameLst>
                                      </p:cBhvr>
                                    </p:anim>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7"/>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8"/>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P spid="20" grpId="0" animBg="1"/>
      <p:bldP spid="23" grpId="0" animBg="1"/>
      <p:bldP spid="24" grpId="0" animBg="1"/>
      <p:bldP spid="25" grpId="0" animBg="1"/>
      <p:bldP spid="28" grpId="0" animBg="1"/>
      <p:bldP spid="29" grpId="0"/>
      <p:bldP spid="30" grpId="0"/>
      <p:bldP spid="31" grpId="0"/>
      <p:bldP spid="33"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artoonstock.com/lowres/mba0970l.jpg"/>
          <p:cNvPicPr>
            <a:picLocks noChangeAspect="1" noChangeArrowheads="1"/>
          </p:cNvPicPr>
          <p:nvPr/>
        </p:nvPicPr>
        <p:blipFill>
          <a:blip r:embed="rId3" cstate="print"/>
          <a:srcRect/>
          <a:stretch>
            <a:fillRect/>
          </a:stretch>
        </p:blipFill>
        <p:spPr bwMode="auto">
          <a:xfrm>
            <a:off x="3578446" y="1432499"/>
            <a:ext cx="4955954" cy="4894005"/>
          </a:xfrm>
          <a:prstGeom prst="rect">
            <a:avLst/>
          </a:prstGeom>
          <a:noFill/>
        </p:spPr>
      </p:pic>
      <p:sp>
        <p:nvSpPr>
          <p:cNvPr id="5" name="TextBox 4"/>
          <p:cNvSpPr txBox="1"/>
          <p:nvPr/>
        </p:nvSpPr>
        <p:spPr>
          <a:xfrm rot="19892783">
            <a:off x="3841113" y="2987050"/>
            <a:ext cx="1032993" cy="369332"/>
          </a:xfrm>
          <a:prstGeom prst="rect">
            <a:avLst/>
          </a:prstGeom>
          <a:solidFill>
            <a:srgbClr val="FFC000"/>
          </a:solidFill>
          <a:ln w="73025">
            <a:solidFill>
              <a:schemeClr val="tx1">
                <a:lumMod val="50000"/>
                <a:lumOff val="50000"/>
              </a:schemeClr>
            </a:solidFill>
          </a:ln>
          <a:scene3d>
            <a:camera prst="orthographicFront"/>
            <a:lightRig rig="threePt" dir="t"/>
          </a:scene3d>
          <a:sp3d>
            <a:bevelT/>
          </a:sp3d>
        </p:spPr>
        <p:txBody>
          <a:bodyPr wrap="square" rtlCol="0">
            <a:spAutoFit/>
          </a:bodyPr>
          <a:lstStyle/>
          <a:p>
            <a:pPr algn="ctr"/>
            <a:r>
              <a:rPr lang="en-US" b="1" dirty="0" smtClean="0"/>
              <a:t>People</a:t>
            </a:r>
            <a:endParaRPr lang="en-US" b="1" dirty="0"/>
          </a:p>
        </p:txBody>
      </p:sp>
      <p:sp>
        <p:nvSpPr>
          <p:cNvPr id="7" name="TextBox 6"/>
          <p:cNvSpPr txBox="1"/>
          <p:nvPr/>
        </p:nvSpPr>
        <p:spPr>
          <a:xfrm rot="19892783">
            <a:off x="5467962" y="2092809"/>
            <a:ext cx="888223" cy="369332"/>
          </a:xfrm>
          <a:prstGeom prst="rect">
            <a:avLst/>
          </a:prstGeom>
          <a:solidFill>
            <a:srgbClr val="FFC000"/>
          </a:solidFill>
          <a:ln w="73025">
            <a:solidFill>
              <a:schemeClr val="tx1">
                <a:lumMod val="50000"/>
                <a:lumOff val="50000"/>
              </a:schemeClr>
            </a:solidFill>
          </a:ln>
          <a:scene3d>
            <a:camera prst="orthographicFront"/>
            <a:lightRig rig="threePt" dir="t"/>
          </a:scene3d>
          <a:sp3d>
            <a:bevelT/>
          </a:sp3d>
        </p:spPr>
        <p:txBody>
          <a:bodyPr wrap="square" rtlCol="0">
            <a:spAutoFit/>
          </a:bodyPr>
          <a:lstStyle/>
          <a:p>
            <a:pPr algn="ctr"/>
            <a:r>
              <a:rPr lang="en-US" b="1" dirty="0" smtClean="0"/>
              <a:t>Social</a:t>
            </a:r>
            <a:endParaRPr lang="en-US" b="1" dirty="0"/>
          </a:p>
        </p:txBody>
      </p:sp>
      <p:sp>
        <p:nvSpPr>
          <p:cNvPr id="8" name="TextBox 7"/>
          <p:cNvSpPr txBox="1"/>
          <p:nvPr/>
        </p:nvSpPr>
        <p:spPr>
          <a:xfrm rot="19892783">
            <a:off x="4842777" y="2498304"/>
            <a:ext cx="700157" cy="369332"/>
          </a:xfrm>
          <a:prstGeom prst="rect">
            <a:avLst/>
          </a:prstGeom>
          <a:solidFill>
            <a:srgbClr val="FFC000"/>
          </a:solidFill>
          <a:ln w="73025">
            <a:solidFill>
              <a:schemeClr val="tx1">
                <a:lumMod val="50000"/>
                <a:lumOff val="50000"/>
              </a:schemeClr>
            </a:solidFill>
          </a:ln>
          <a:scene3d>
            <a:camera prst="orthographicFront"/>
            <a:lightRig rig="threePt" dir="t"/>
          </a:scene3d>
          <a:sp3d>
            <a:bevelT/>
          </a:sp3d>
        </p:spPr>
        <p:txBody>
          <a:bodyPr wrap="square" rtlCol="0">
            <a:spAutoFit/>
          </a:bodyPr>
          <a:lstStyle/>
          <a:p>
            <a:pPr algn="ctr"/>
            <a:r>
              <a:rPr lang="en-US" b="1" dirty="0" smtClean="0"/>
              <a:t>Web</a:t>
            </a:r>
            <a:endParaRPr lang="en-US" b="1" dirty="0"/>
          </a:p>
        </p:txBody>
      </p:sp>
      <p:sp>
        <p:nvSpPr>
          <p:cNvPr id="9" name="TextBox 8"/>
          <p:cNvSpPr txBox="1"/>
          <p:nvPr/>
        </p:nvSpPr>
        <p:spPr>
          <a:xfrm rot="19892783">
            <a:off x="4804888" y="3890003"/>
            <a:ext cx="940267" cy="261610"/>
          </a:xfrm>
          <a:prstGeom prst="rect">
            <a:avLst/>
          </a:prstGeom>
          <a:solidFill>
            <a:srgbClr val="FFC000"/>
          </a:solidFill>
          <a:ln w="73025">
            <a:solidFill>
              <a:schemeClr val="tx1">
                <a:lumMod val="50000"/>
                <a:lumOff val="50000"/>
              </a:schemeClr>
            </a:solidFill>
          </a:ln>
          <a:scene3d>
            <a:camera prst="orthographicFront"/>
            <a:lightRig rig="threePt" dir="t"/>
          </a:scene3d>
          <a:sp3d>
            <a:bevelT/>
          </a:sp3d>
        </p:spPr>
        <p:txBody>
          <a:bodyPr wrap="square" rtlCol="0">
            <a:spAutoFit/>
          </a:bodyPr>
          <a:lstStyle/>
          <a:p>
            <a:pPr algn="r"/>
            <a:r>
              <a:rPr lang="en-US" sz="1100" b="1" dirty="0" smtClean="0"/>
              <a:t>Language</a:t>
            </a:r>
            <a:endParaRPr lang="en-US" sz="1100" b="1" dirty="0"/>
          </a:p>
        </p:txBody>
      </p:sp>
      <p:sp>
        <p:nvSpPr>
          <p:cNvPr id="10" name="TextBox 9"/>
          <p:cNvSpPr txBox="1"/>
          <p:nvPr/>
        </p:nvSpPr>
        <p:spPr>
          <a:xfrm>
            <a:off x="6745012" y="1837884"/>
            <a:ext cx="1138077" cy="261610"/>
          </a:xfrm>
          <a:prstGeom prst="rect">
            <a:avLst/>
          </a:prstGeom>
          <a:solidFill>
            <a:srgbClr val="FFC000"/>
          </a:solidFill>
          <a:ln w="73025">
            <a:solidFill>
              <a:schemeClr val="tx1">
                <a:lumMod val="50000"/>
                <a:lumOff val="50000"/>
              </a:schemeClr>
            </a:solidFill>
          </a:ln>
          <a:scene3d>
            <a:camera prst="orthographicFront"/>
            <a:lightRig rig="threePt" dir="t"/>
          </a:scene3d>
          <a:sp3d>
            <a:bevelT/>
          </a:sp3d>
        </p:spPr>
        <p:txBody>
          <a:bodyPr wrap="square" rtlCol="0">
            <a:spAutoFit/>
          </a:bodyPr>
          <a:lstStyle/>
          <a:p>
            <a:pPr algn="ctr"/>
            <a:r>
              <a:rPr lang="en-US" sz="1100" b="1" dirty="0" smtClean="0"/>
              <a:t>PURCHASING</a:t>
            </a:r>
            <a:endParaRPr lang="en-US" sz="1100" b="1" dirty="0"/>
          </a:p>
        </p:txBody>
      </p:sp>
      <p:sp>
        <p:nvSpPr>
          <p:cNvPr id="12" name="Oval Callout 11"/>
          <p:cNvSpPr/>
          <p:nvPr/>
        </p:nvSpPr>
        <p:spPr>
          <a:xfrm>
            <a:off x="693019" y="3580159"/>
            <a:ext cx="2685448" cy="1184346"/>
          </a:xfrm>
          <a:prstGeom prst="wedgeEllipseCallout">
            <a:avLst>
              <a:gd name="adj1" fmla="val 71667"/>
              <a:gd name="adj2" fmla="val 1294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Hey Nate, we’re getting a lot more “Maybe not” than “Maybe”. Pull the lever.</a:t>
            </a:r>
            <a:endParaRPr lang="en-US" sz="1400" dirty="0">
              <a:solidFill>
                <a:schemeClr val="tx1"/>
              </a:solidFill>
            </a:endParaRPr>
          </a:p>
        </p:txBody>
      </p:sp>
      <p:sp>
        <p:nvSpPr>
          <p:cNvPr id="11" name="Rectangle 10"/>
          <p:cNvSpPr/>
          <p:nvPr/>
        </p:nvSpPr>
        <p:spPr>
          <a:xfrm>
            <a:off x="481264" y="509169"/>
            <a:ext cx="7247822" cy="369332"/>
          </a:xfrm>
          <a:prstGeom prst="rect">
            <a:avLst/>
          </a:prstGeom>
        </p:spPr>
        <p:txBody>
          <a:bodyPr wrap="square">
            <a:spAutoFit/>
          </a:bodyPr>
          <a:lstStyle/>
          <a:p>
            <a:r>
              <a:rPr lang="en-US" dirty="0" smtClean="0">
                <a:solidFill>
                  <a:schemeClr val="accent6"/>
                </a:solidFill>
              </a:rPr>
              <a:t>It would be nice to have a “big data machine” to give us the answers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33" y="555600"/>
            <a:ext cx="8407667" cy="510438"/>
          </a:xfrm>
        </p:spPr>
        <p:txBody>
          <a:bodyPr/>
          <a:lstStyle/>
          <a:p>
            <a:r>
              <a:rPr lang="en-US" sz="2000" dirty="0" smtClean="0"/>
              <a:t>Our thinking about Innovation must be continuously challenged and enriched.</a:t>
            </a:r>
            <a:endParaRPr lang="en-GB" sz="2000" dirty="0"/>
          </a:p>
        </p:txBody>
      </p:sp>
      <p:sp>
        <p:nvSpPr>
          <p:cNvPr id="3" name="Content Placeholder 2"/>
          <p:cNvSpPr>
            <a:spLocks noGrp="1"/>
          </p:cNvSpPr>
          <p:nvPr>
            <p:ph idx="1"/>
          </p:nvPr>
        </p:nvSpPr>
        <p:spPr>
          <a:xfrm>
            <a:off x="685800" y="1838325"/>
            <a:ext cx="7543800" cy="4267200"/>
          </a:xfrm>
        </p:spPr>
        <p:txBody>
          <a:bodyPr/>
          <a:lstStyle/>
          <a:p>
            <a:r>
              <a:rPr lang="en-US" sz="2000" dirty="0" smtClean="0"/>
              <a:t>Innovation can take on many forms:</a:t>
            </a:r>
          </a:p>
          <a:p>
            <a:pPr lvl="1"/>
            <a:r>
              <a:rPr lang="en-US" sz="1600" dirty="0" smtClean="0"/>
              <a:t>new sources of data</a:t>
            </a:r>
          </a:p>
          <a:p>
            <a:pPr lvl="1"/>
            <a:r>
              <a:rPr lang="en-US" sz="1600" dirty="0" smtClean="0"/>
              <a:t>new processes</a:t>
            </a:r>
          </a:p>
          <a:p>
            <a:pPr lvl="1"/>
            <a:r>
              <a:rPr lang="en-US" sz="1600" dirty="0" smtClean="0"/>
              <a:t>new insight from existing and discoverable data</a:t>
            </a:r>
          </a:p>
          <a:p>
            <a:r>
              <a:rPr lang="en-US" sz="2000" dirty="0" smtClean="0"/>
              <a:t>We are at a critical time in the history of business information</a:t>
            </a:r>
          </a:p>
          <a:p>
            <a:pPr lvl="1"/>
            <a:r>
              <a:rPr lang="en-US" sz="1600" dirty="0" smtClean="0"/>
              <a:t>Rate of change is itself increasing</a:t>
            </a:r>
          </a:p>
          <a:p>
            <a:pPr lvl="1"/>
            <a:r>
              <a:rPr lang="en-US" sz="1600" dirty="0" smtClean="0"/>
              <a:t>New challenges mount on existing business cases</a:t>
            </a:r>
          </a:p>
          <a:p>
            <a:pPr lvl="1"/>
            <a:r>
              <a:rPr lang="en-US" sz="1600" dirty="0" smtClean="0"/>
              <a:t>The availability of data is both a blessing and a curse </a:t>
            </a:r>
            <a:endParaRPr lang="en-GB" sz="1600" dirty="0" smtClean="0"/>
          </a:p>
          <a:p>
            <a:r>
              <a:rPr lang="en-US" sz="2000" dirty="0" smtClean="0"/>
              <a:t>We must work together to share best practices</a:t>
            </a:r>
          </a:p>
          <a:p>
            <a:pPr lvl="1"/>
            <a:r>
              <a:rPr lang="en-US" sz="1600" dirty="0" smtClean="0"/>
              <a:t>Our competition may not come from traditional sources</a:t>
            </a:r>
          </a:p>
          <a:p>
            <a:pPr lvl="1"/>
            <a:r>
              <a:rPr lang="en-US" sz="1600" dirty="0" smtClean="0"/>
              <a:t>We are making increasing use of collaboration and multi-partner development</a:t>
            </a:r>
            <a:endParaRPr lang="en-US" sz="1600" dirty="0" smtClean="0"/>
          </a:p>
        </p:txBody>
      </p:sp>
      <p:sp>
        <p:nvSpPr>
          <p:cNvPr id="4" name="Slide Number Placeholder 3"/>
          <p:cNvSpPr>
            <a:spLocks noGrp="1"/>
          </p:cNvSpPr>
          <p:nvPr>
            <p:ph type="sldNum" sz="quarter" idx="4294967295"/>
          </p:nvPr>
        </p:nvSpPr>
        <p:spPr>
          <a:xfrm>
            <a:off x="7597775" y="6553200"/>
            <a:ext cx="914400" cy="301625"/>
          </a:xfrm>
          <a:prstGeom prst="rect">
            <a:avLst/>
          </a:prstGeom>
        </p:spPr>
        <p:txBody>
          <a:bodyPr/>
          <a:lstStyle/>
          <a:p>
            <a:fld id="{D3CDA306-5A18-4926-8B7B-1330FFBEEAC3}" type="slidenum">
              <a:rPr lang="en-GB" smtClean="0"/>
              <a:pPr/>
              <a:t>18</a:t>
            </a:fld>
            <a:endParaRPr lang="en-GB"/>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p:cNvPicPr>
            <a:picLocks noChangeAspect="1" noChangeArrowheads="1"/>
          </p:cNvPicPr>
          <p:nvPr/>
        </p:nvPicPr>
        <p:blipFill>
          <a:blip r:embed="rId3" cstate="print"/>
          <a:srcRect/>
          <a:stretch>
            <a:fillRect/>
          </a:stretch>
        </p:blipFill>
        <p:spPr bwMode="auto">
          <a:xfrm>
            <a:off x="191069" y="1162755"/>
            <a:ext cx="4043780" cy="3701450"/>
          </a:xfrm>
          <a:prstGeom prst="rect">
            <a:avLst/>
          </a:prstGeom>
          <a:noFill/>
          <a:ln w="9525">
            <a:noFill/>
            <a:miter lim="800000"/>
            <a:headEnd/>
            <a:tailEnd/>
          </a:ln>
          <a:scene3d>
            <a:camera prst="orthographicFront"/>
            <a:lightRig rig="threePt" dir="t"/>
          </a:scene3d>
          <a:sp3d>
            <a:bevelT w="165100" prst="coolSlant"/>
          </a:sp3d>
        </p:spPr>
      </p:pic>
      <p:sp>
        <p:nvSpPr>
          <p:cNvPr id="7" name="TextBox 6"/>
          <p:cNvSpPr txBox="1"/>
          <p:nvPr/>
        </p:nvSpPr>
        <p:spPr>
          <a:xfrm>
            <a:off x="0" y="590223"/>
            <a:ext cx="4763069" cy="369332"/>
          </a:xfrm>
          <a:prstGeom prst="rect">
            <a:avLst/>
          </a:prstGeom>
          <a:noFill/>
        </p:spPr>
        <p:txBody>
          <a:bodyPr wrap="square" rtlCol="0">
            <a:spAutoFit/>
          </a:bodyPr>
          <a:lstStyle/>
          <a:p>
            <a:r>
              <a:rPr lang="en-US" dirty="0" smtClean="0"/>
              <a:t>The next destabilizing evolution?</a:t>
            </a:r>
            <a:endParaRPr lang="en-US" dirty="0"/>
          </a:p>
        </p:txBody>
      </p:sp>
      <p:pic>
        <p:nvPicPr>
          <p:cNvPr id="28674" name="Picture 2" descr="http://wwjdthechallenge.files.wordpress.com/2011/01/whats-next.jpg"/>
          <p:cNvPicPr>
            <a:picLocks noChangeAspect="1" noChangeArrowheads="1"/>
          </p:cNvPicPr>
          <p:nvPr/>
        </p:nvPicPr>
        <p:blipFill>
          <a:blip r:embed="rId4"/>
          <a:srcRect/>
          <a:stretch>
            <a:fillRect/>
          </a:stretch>
        </p:blipFill>
        <p:spPr bwMode="auto">
          <a:xfrm>
            <a:off x="4638207" y="558350"/>
            <a:ext cx="4494548" cy="6105802"/>
          </a:xfrm>
          <a:prstGeom prst="rect">
            <a:avLst/>
          </a:prstGeom>
          <a:noFill/>
        </p:spPr>
      </p:pic>
      <p:sp>
        <p:nvSpPr>
          <p:cNvPr id="8" name="TextBox 7"/>
          <p:cNvSpPr txBox="1"/>
          <p:nvPr/>
        </p:nvSpPr>
        <p:spPr>
          <a:xfrm>
            <a:off x="4626594" y="590223"/>
            <a:ext cx="4683585" cy="2062103"/>
          </a:xfrm>
          <a:prstGeom prst="rect">
            <a:avLst/>
          </a:prstGeom>
          <a:noFill/>
        </p:spPr>
        <p:txBody>
          <a:bodyPr wrap="square" rtlCol="0">
            <a:spAutoFit/>
          </a:bodyPr>
          <a:lstStyle/>
          <a:p>
            <a:r>
              <a:rPr lang="en-US" sz="3200" b="1" dirty="0" smtClean="0">
                <a:solidFill>
                  <a:schemeClr val="bg2"/>
                </a:solidFill>
              </a:rPr>
              <a:t>Who is working on </a:t>
            </a:r>
            <a:r>
              <a:rPr lang="en-US" sz="3200" b="1" dirty="0" smtClean="0">
                <a:solidFill>
                  <a:schemeClr val="bg2"/>
                </a:solidFill>
              </a:rPr>
              <a:t>the problem</a:t>
            </a:r>
            <a:r>
              <a:rPr lang="en-US" sz="3200" b="1" dirty="0" smtClean="0">
                <a:solidFill>
                  <a:schemeClr val="bg2"/>
                </a:solidFill>
              </a:rPr>
              <a:t>? </a:t>
            </a:r>
            <a:endParaRPr lang="en-US" sz="3200" b="1" dirty="0" smtClean="0">
              <a:solidFill>
                <a:schemeClr val="bg2"/>
              </a:solidFill>
            </a:endParaRPr>
          </a:p>
          <a:p>
            <a:endParaRPr lang="en-US" sz="3200" b="1" dirty="0" smtClean="0">
              <a:solidFill>
                <a:schemeClr val="bg2"/>
              </a:solidFill>
            </a:endParaRPr>
          </a:p>
          <a:p>
            <a:r>
              <a:rPr lang="en-US" sz="3200" b="1" dirty="0" smtClean="0">
                <a:solidFill>
                  <a:schemeClr val="bg2"/>
                </a:solidFill>
              </a:rPr>
              <a:t>Do </a:t>
            </a:r>
            <a:r>
              <a:rPr lang="en-US" sz="3200" b="1" dirty="0" smtClean="0">
                <a:solidFill>
                  <a:schemeClr val="bg2"/>
                </a:solidFill>
              </a:rPr>
              <a:t>they realize it?</a:t>
            </a:r>
            <a:endParaRPr lang="en-US" sz="3200" b="1" dirty="0">
              <a:solidFill>
                <a:schemeClr val="bg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noChangeArrowheads="1"/>
          </p:cNvPicPr>
          <p:nvPr/>
        </p:nvPicPr>
        <p:blipFill>
          <a:blip r:embed="rId3"/>
          <a:srcRect/>
          <a:stretch>
            <a:fillRect/>
          </a:stretch>
        </p:blipFill>
        <p:spPr bwMode="auto">
          <a:xfrm>
            <a:off x="245659" y="873457"/>
            <a:ext cx="1664439" cy="1149474"/>
          </a:xfrm>
          <a:prstGeom prst="rect">
            <a:avLst/>
          </a:prstGeom>
          <a:noFill/>
          <a:ln w="9525">
            <a:noFill/>
            <a:miter lim="800000"/>
            <a:headEnd/>
            <a:tailEnd/>
          </a:ln>
        </p:spPr>
      </p:pic>
      <p:sp>
        <p:nvSpPr>
          <p:cNvPr id="5" name="Rectangle 4"/>
          <p:cNvSpPr/>
          <p:nvPr/>
        </p:nvSpPr>
        <p:spPr>
          <a:xfrm>
            <a:off x="245659" y="2838734"/>
            <a:ext cx="5044617" cy="369332"/>
          </a:xfrm>
          <a:prstGeom prst="rect">
            <a:avLst/>
          </a:prstGeom>
        </p:spPr>
        <p:txBody>
          <a:bodyPr wrap="square">
            <a:spAutoFit/>
          </a:bodyPr>
          <a:lstStyle/>
          <a:p>
            <a:r>
              <a:rPr lang="zh-CN" altLang="en-US" dirty="0" smtClean="0"/>
              <a:t>访问邓白氏其他国家和区域站点</a:t>
            </a:r>
            <a:endParaRPr lang="en-US" dirty="0"/>
          </a:p>
        </p:txBody>
      </p:sp>
      <p:sp>
        <p:nvSpPr>
          <p:cNvPr id="6" name="Rectangle 5"/>
          <p:cNvSpPr/>
          <p:nvPr/>
        </p:nvSpPr>
        <p:spPr>
          <a:xfrm>
            <a:off x="245659" y="3208066"/>
            <a:ext cx="5254388" cy="646331"/>
          </a:xfrm>
          <a:prstGeom prst="rect">
            <a:avLst/>
          </a:prstGeom>
        </p:spPr>
        <p:txBody>
          <a:bodyPr wrap="square">
            <a:spAutoFit/>
          </a:bodyPr>
          <a:lstStyle/>
          <a:p>
            <a:r>
              <a:rPr lang="ja-JP" altLang="en-US" smtClean="0"/>
              <a:t>ダンアンドブラッドストリート</a:t>
            </a:r>
            <a:r>
              <a:rPr lang="en-US" altLang="ja-JP" dirty="0" smtClean="0"/>
              <a:t>TSR</a:t>
            </a:r>
            <a:r>
              <a:rPr lang="ja-JP" altLang="en-US" smtClean="0"/>
              <a:t>株式会社</a:t>
            </a:r>
            <a:endParaRPr lang="en-US" dirty="0"/>
          </a:p>
        </p:txBody>
      </p:sp>
      <p:sp>
        <p:nvSpPr>
          <p:cNvPr id="7" name="Cloud Callout 6"/>
          <p:cNvSpPr/>
          <p:nvPr/>
        </p:nvSpPr>
        <p:spPr>
          <a:xfrm>
            <a:off x="1988734" y="1038461"/>
            <a:ext cx="1902871" cy="1587863"/>
          </a:xfrm>
          <a:prstGeom prst="cloudCallout">
            <a:avLst>
              <a:gd name="adj1" fmla="val -66240"/>
              <a:gd name="adj2" fmla="val -208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Global, US HQ</a:t>
            </a:r>
          </a:p>
          <a:p>
            <a:pPr algn="ctr"/>
            <a:r>
              <a:rPr lang="en-US" sz="1600" dirty="0" smtClean="0"/>
              <a:t>Est. 1841</a:t>
            </a:r>
          </a:p>
          <a:p>
            <a:pPr algn="ctr"/>
            <a:r>
              <a:rPr lang="en-US" sz="1600" dirty="0" smtClean="0"/>
              <a:t>“Dun &amp; Bradstreet”</a:t>
            </a:r>
          </a:p>
        </p:txBody>
      </p:sp>
      <p:pic>
        <p:nvPicPr>
          <p:cNvPr id="84993" name="Picture 1"/>
          <p:cNvPicPr>
            <a:picLocks noChangeAspect="1" noChangeArrowheads="1"/>
          </p:cNvPicPr>
          <p:nvPr/>
        </p:nvPicPr>
        <p:blipFill>
          <a:blip r:embed="rId4"/>
          <a:srcRect/>
          <a:stretch>
            <a:fillRect/>
          </a:stretch>
        </p:blipFill>
        <p:spPr bwMode="auto">
          <a:xfrm>
            <a:off x="2961564" y="3587704"/>
            <a:ext cx="5457222" cy="3010065"/>
          </a:xfrm>
          <a:prstGeom prst="rect">
            <a:avLst/>
          </a:prstGeom>
          <a:noFill/>
          <a:ln w="9525">
            <a:noFill/>
            <a:miter lim="800000"/>
            <a:headEnd/>
            <a:tailEnd/>
          </a:ln>
        </p:spPr>
      </p:pic>
      <p:sp>
        <p:nvSpPr>
          <p:cNvPr id="9" name="TextBox 8"/>
          <p:cNvSpPr txBox="1"/>
          <p:nvPr/>
        </p:nvSpPr>
        <p:spPr>
          <a:xfrm>
            <a:off x="4476462" y="750625"/>
            <a:ext cx="4223050" cy="2893100"/>
          </a:xfrm>
          <a:prstGeom prst="rect">
            <a:avLst/>
          </a:prstGeom>
          <a:noFill/>
        </p:spPr>
        <p:txBody>
          <a:bodyPr wrap="square" rtlCol="0">
            <a:spAutoFit/>
          </a:bodyPr>
          <a:lstStyle/>
          <a:p>
            <a:r>
              <a:rPr lang="en-US" sz="1600" dirty="0" smtClean="0"/>
              <a:t>The Challenge:</a:t>
            </a:r>
          </a:p>
          <a:p>
            <a:r>
              <a:rPr lang="en-US" sz="1600" dirty="0" smtClean="0"/>
              <a:t>Understand the basic identity and inter-relationship among commercial entities globally</a:t>
            </a:r>
          </a:p>
          <a:p>
            <a:endParaRPr lang="en-US" sz="1600" dirty="0" smtClean="0"/>
          </a:p>
          <a:p>
            <a:r>
              <a:rPr lang="en-US" sz="1600" dirty="0" smtClean="0"/>
              <a:t>Who are they?</a:t>
            </a:r>
          </a:p>
          <a:p>
            <a:r>
              <a:rPr lang="en-US" sz="1600" dirty="0" smtClean="0"/>
              <a:t>Where are they?</a:t>
            </a:r>
          </a:p>
          <a:p>
            <a:r>
              <a:rPr lang="en-US" sz="1600" dirty="0" smtClean="0"/>
              <a:t>How are they related?</a:t>
            </a:r>
          </a:p>
          <a:p>
            <a:r>
              <a:rPr lang="en-US" sz="1600" dirty="0" smtClean="0"/>
              <a:t>How do they behave?</a:t>
            </a:r>
          </a:p>
          <a:p>
            <a:r>
              <a:rPr lang="en-US" sz="1600" dirty="0" smtClean="0"/>
              <a:t>What is my total risk?</a:t>
            </a:r>
          </a:p>
          <a:p>
            <a:r>
              <a:rPr lang="en-US" sz="1600" dirty="0" smtClean="0"/>
              <a:t>What is my total opportunity?</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fade">
                                      <p:cBhvr>
                                        <p:cTn id="7" dur="2000"/>
                                        <p:tgtEl>
                                          <p:spTgt spid="849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srcRect/>
          <a:stretch>
            <a:fillRect/>
          </a:stretch>
        </p:blipFill>
        <p:spPr bwMode="auto">
          <a:xfrm>
            <a:off x="1104900" y="1572193"/>
            <a:ext cx="6934200" cy="5019675"/>
          </a:xfrm>
          <a:prstGeom prst="rect">
            <a:avLst/>
          </a:prstGeom>
          <a:noFill/>
          <a:ln w="9525">
            <a:noFill/>
            <a:miter lim="800000"/>
            <a:headEnd/>
            <a:tailEnd/>
          </a:ln>
        </p:spPr>
      </p:pic>
      <p:sp>
        <p:nvSpPr>
          <p:cNvPr id="16" name="Rectangle 15"/>
          <p:cNvSpPr/>
          <p:nvPr/>
        </p:nvSpPr>
        <p:spPr bwMode="auto">
          <a:xfrm>
            <a:off x="518615" y="1323833"/>
            <a:ext cx="8230749" cy="5308979"/>
          </a:xfrm>
          <a:prstGeom prst="rect">
            <a:avLst/>
          </a:prstGeom>
          <a:noFill/>
          <a:ln w="857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
        <p:nvSpPr>
          <p:cNvPr id="2" name="Title 1"/>
          <p:cNvSpPr>
            <a:spLocks noGrp="1"/>
          </p:cNvSpPr>
          <p:nvPr>
            <p:ph type="title"/>
          </p:nvPr>
        </p:nvSpPr>
        <p:spPr>
          <a:xfrm>
            <a:off x="308610" y="505101"/>
            <a:ext cx="8440754" cy="510438"/>
          </a:xfrm>
        </p:spPr>
        <p:txBody>
          <a:bodyPr/>
          <a:lstStyle/>
          <a:p>
            <a:r>
              <a:rPr lang="en-US" sz="2000" b="0" dirty="0" smtClean="0"/>
              <a:t>Setting the stage: What are we thinking about?</a:t>
            </a:r>
            <a:endParaRPr lang="en-US" sz="2000" b="0" dirty="0"/>
          </a:p>
        </p:txBody>
      </p:sp>
      <p:sp>
        <p:nvSpPr>
          <p:cNvPr id="17" name="TextBox 16"/>
          <p:cNvSpPr txBox="1"/>
          <p:nvPr/>
        </p:nvSpPr>
        <p:spPr>
          <a:xfrm>
            <a:off x="1766928" y="1288386"/>
            <a:ext cx="5562600" cy="400110"/>
          </a:xfrm>
          <a:prstGeom prst="rect">
            <a:avLst/>
          </a:prstGeom>
          <a:noFill/>
        </p:spPr>
        <p:txBody>
          <a:bodyPr wrap="square" rtlCol="0">
            <a:spAutoFit/>
          </a:bodyPr>
          <a:lstStyle/>
          <a:p>
            <a:r>
              <a:rPr lang="en-US" sz="2000" dirty="0" smtClean="0"/>
              <a:t>3 Major Trends Impacting Commercial Activity</a:t>
            </a:r>
            <a:endParaRPr lang="en-US" sz="2000" dirty="0"/>
          </a:p>
        </p:txBody>
      </p:sp>
    </p:spTree>
    <p:extLst>
      <p:ext uri="{BB962C8B-B14F-4D97-AF65-F5344CB8AC3E}">
        <p14:creationId xmlns:p14="http://schemas.microsoft.com/office/powerpoint/2010/main" xmlns="" val="3393646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1"/>
          <p:cNvSpPr txBox="1">
            <a:spLocks noChangeArrowheads="1"/>
          </p:cNvSpPr>
          <p:nvPr/>
        </p:nvSpPr>
        <p:spPr bwMode="auto">
          <a:xfrm>
            <a:off x="133812" y="551215"/>
            <a:ext cx="8011089" cy="1120775"/>
          </a:xfrm>
          <a:prstGeom prst="rect">
            <a:avLst/>
          </a:prstGeom>
          <a:noFill/>
          <a:ln w="9525">
            <a:noFill/>
            <a:miter lim="800000"/>
            <a:headEnd/>
            <a:tailEnd/>
          </a:ln>
        </p:spPr>
        <p:txBody>
          <a:bodyPr/>
          <a:lstStyle/>
          <a:p>
            <a:pPr eaLnBrk="0" hangingPunct="0">
              <a:lnSpc>
                <a:spcPct val="90000"/>
              </a:lnSpc>
            </a:pPr>
            <a:r>
              <a:rPr lang="en-US" sz="2000" dirty="0" smtClean="0">
                <a:solidFill>
                  <a:schemeClr val="accent6"/>
                </a:solidFill>
                <a:latin typeface="+mj-lt"/>
                <a:ea typeface="+mj-ea"/>
                <a:cs typeface="+mj-cs"/>
              </a:rPr>
              <a:t>The challenge and opportunity starts with the current data deluge</a:t>
            </a:r>
            <a:endParaRPr lang="en-US" altLang="ja-JP" sz="2000" dirty="0">
              <a:solidFill>
                <a:schemeClr val="accent6"/>
              </a:solidFill>
              <a:latin typeface="+mj-lt"/>
              <a:ea typeface="+mj-ea"/>
              <a:cs typeface="+mj-cs"/>
            </a:endParaRPr>
          </a:p>
        </p:txBody>
      </p:sp>
      <p:pic>
        <p:nvPicPr>
          <p:cNvPr id="151555" name="Picture 3"/>
          <p:cNvPicPr>
            <a:picLocks noChangeAspect="1" noChangeArrowheads="1"/>
          </p:cNvPicPr>
          <p:nvPr/>
        </p:nvPicPr>
        <p:blipFill>
          <a:blip r:embed="rId3" cstate="print"/>
          <a:srcRect/>
          <a:stretch>
            <a:fillRect/>
          </a:stretch>
        </p:blipFill>
        <p:spPr bwMode="auto">
          <a:xfrm>
            <a:off x="487135" y="1950133"/>
            <a:ext cx="1668236" cy="1668236"/>
          </a:xfrm>
          <a:prstGeom prst="rect">
            <a:avLst/>
          </a:prstGeom>
          <a:noFill/>
          <a:ln w="9525">
            <a:noFill/>
            <a:miter lim="800000"/>
            <a:headEnd/>
            <a:tailEnd/>
          </a:ln>
        </p:spPr>
      </p:pic>
      <p:sp>
        <p:nvSpPr>
          <p:cNvPr id="12" name="TextBox 11"/>
          <p:cNvSpPr txBox="1"/>
          <p:nvPr/>
        </p:nvSpPr>
        <p:spPr>
          <a:xfrm>
            <a:off x="500743" y="3626535"/>
            <a:ext cx="1654628" cy="1600438"/>
          </a:xfrm>
          <a:prstGeom prst="rect">
            <a:avLst/>
          </a:prstGeom>
          <a:noFill/>
        </p:spPr>
        <p:txBody>
          <a:bodyPr wrap="square" rtlCol="0">
            <a:spAutoFit/>
          </a:bodyPr>
          <a:lstStyle/>
          <a:p>
            <a:r>
              <a:rPr lang="en-US" sz="1400" dirty="0" smtClean="0"/>
              <a:t>The fundamental problem of identifying and understanding a business is something we do well.</a:t>
            </a:r>
            <a:endParaRPr lang="en-US" sz="1400" dirty="0"/>
          </a:p>
        </p:txBody>
      </p:sp>
      <p:sp>
        <p:nvSpPr>
          <p:cNvPr id="13" name="TextBox 12"/>
          <p:cNvSpPr txBox="1"/>
          <p:nvPr/>
        </p:nvSpPr>
        <p:spPr>
          <a:xfrm>
            <a:off x="2645229" y="1460277"/>
            <a:ext cx="5704114" cy="646331"/>
          </a:xfrm>
          <a:prstGeom prst="rect">
            <a:avLst/>
          </a:prstGeom>
          <a:noFill/>
        </p:spPr>
        <p:txBody>
          <a:bodyPr wrap="square" rtlCol="0">
            <a:spAutoFit/>
          </a:bodyPr>
          <a:lstStyle/>
          <a:p>
            <a:r>
              <a:rPr lang="en-US" sz="1800" dirty="0" smtClean="0"/>
              <a:t>That problem is made much more complex when the “crowd” is doubling and doubling in size.</a:t>
            </a:r>
            <a:endParaRPr lang="en-US" sz="1800" dirty="0"/>
          </a:p>
        </p:txBody>
      </p:sp>
      <p:sp>
        <p:nvSpPr>
          <p:cNvPr id="14" name="Right Arrow 13"/>
          <p:cNvSpPr/>
          <p:nvPr/>
        </p:nvSpPr>
        <p:spPr>
          <a:xfrm>
            <a:off x="2177143" y="2603277"/>
            <a:ext cx="500743"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8545" name="Picture 1"/>
          <p:cNvPicPr>
            <a:picLocks noChangeAspect="1" noChangeArrowheads="1"/>
          </p:cNvPicPr>
          <p:nvPr/>
        </p:nvPicPr>
        <p:blipFill>
          <a:blip r:embed="rId4" cstate="print"/>
          <a:srcRect/>
          <a:stretch>
            <a:fillRect/>
          </a:stretch>
        </p:blipFill>
        <p:spPr bwMode="auto">
          <a:xfrm>
            <a:off x="2769685" y="2148816"/>
            <a:ext cx="3314700" cy="4010025"/>
          </a:xfrm>
          <a:prstGeom prst="rect">
            <a:avLst/>
          </a:prstGeom>
          <a:noFill/>
          <a:ln w="9525">
            <a:noFill/>
            <a:miter lim="800000"/>
            <a:headEnd/>
            <a:tailEnd/>
          </a:ln>
        </p:spPr>
      </p:pic>
      <p:sp>
        <p:nvSpPr>
          <p:cNvPr id="11" name="Text Placeholder 4"/>
          <p:cNvSpPr txBox="1">
            <a:spLocks/>
          </p:cNvSpPr>
          <p:nvPr/>
        </p:nvSpPr>
        <p:spPr>
          <a:xfrm>
            <a:off x="6122022" y="2085275"/>
            <a:ext cx="2575929" cy="3557241"/>
          </a:xfrm>
          <a:prstGeom prst="rect">
            <a:avLst/>
          </a:prstGeom>
          <a:solidFill>
            <a:schemeClr val="accent3">
              <a:lumMod val="85000"/>
            </a:schemeClr>
          </a:solidFill>
        </p:spPr>
        <p:txBody>
          <a:bodyPr/>
          <a:lstStyle/>
          <a:p>
            <a:pPr marL="228600" indent="-228600" eaLnBrk="0" hangingPunct="0">
              <a:spcBef>
                <a:spcPct val="20000"/>
              </a:spcBef>
              <a:buClr>
                <a:srgbClr val="002060"/>
              </a:buClr>
              <a:defRPr/>
            </a:pPr>
            <a:r>
              <a:rPr lang="en-US" sz="1600" b="1" kern="0" dirty="0" smtClean="0">
                <a:solidFill>
                  <a:srgbClr val="000000"/>
                </a:solidFill>
                <a:latin typeface="Calibri"/>
                <a:cs typeface="ヒラギノ角ゴ Pro W3" pitchFamily="26" charset="-128"/>
              </a:rPr>
              <a:t> “Internet-related consumption and expenditure, if measured as a sector, is now bigger than agriculture or energy.  On average, the Internet contributes 3.4 percent to GDP in the G-8 countries, China, India, Brazil, South Korea, and Sweden—equal to the GDP of Spain and Canada.</a:t>
            </a:r>
            <a:endParaRPr lang="en-US" sz="1600" b="1" kern="0" dirty="0">
              <a:solidFill>
                <a:srgbClr val="000000"/>
              </a:solidFill>
              <a:latin typeface="Calibri"/>
              <a:cs typeface="ヒラギノ角ゴ Pro W3" pitchFamily="26" charset="-128"/>
            </a:endParaRPr>
          </a:p>
        </p:txBody>
      </p:sp>
      <p:sp>
        <p:nvSpPr>
          <p:cNvPr id="15" name="TextBox 14"/>
          <p:cNvSpPr txBox="1"/>
          <p:nvPr/>
        </p:nvSpPr>
        <p:spPr>
          <a:xfrm>
            <a:off x="6634773" y="5091862"/>
            <a:ext cx="2044149" cy="482183"/>
          </a:xfrm>
          <a:prstGeom prst="rect">
            <a:avLst/>
          </a:prstGeom>
          <a:noFill/>
        </p:spPr>
        <p:txBody>
          <a:bodyPr wrap="none" rtlCol="0" anchor="ctr" anchorCtr="0">
            <a:spAutoFit/>
          </a:bodyPr>
          <a:lstStyle/>
          <a:p>
            <a:pPr algn="r">
              <a:spcBef>
                <a:spcPts val="400"/>
              </a:spcBef>
            </a:pPr>
            <a:r>
              <a:rPr lang="en-US" sz="1100" dirty="0" smtClean="0">
                <a:solidFill>
                  <a:srgbClr val="000000"/>
                </a:solidFill>
              </a:rPr>
              <a:t>McKinsey &amp; Company </a:t>
            </a:r>
          </a:p>
          <a:p>
            <a:pPr algn="r">
              <a:spcBef>
                <a:spcPts val="400"/>
              </a:spcBef>
            </a:pPr>
            <a:r>
              <a:rPr lang="en-US" sz="1100" i="1" dirty="0" smtClean="0">
                <a:solidFill>
                  <a:srgbClr val="000000"/>
                </a:solidFill>
              </a:rPr>
              <a:t>40 Million Jobs Needed,</a:t>
            </a:r>
            <a:r>
              <a:rPr lang="en-US" sz="1100" dirty="0" smtClean="0">
                <a:solidFill>
                  <a:srgbClr val="000000"/>
                </a:solidFill>
              </a:rPr>
              <a:t> 2012</a:t>
            </a:r>
            <a:endParaRPr lang="en-US" sz="1100" i="1" dirty="0" smtClean="0">
              <a:solidFill>
                <a:srgbClr val="808080">
                  <a:lumMod val="50000"/>
                </a:srgbClr>
              </a:solidFill>
              <a:latin typeface="Calibri"/>
            </a:endParaRPr>
          </a:p>
        </p:txBody>
      </p:sp>
      <p:pic>
        <p:nvPicPr>
          <p:cNvPr id="108547" name="Picture 3" descr="Marcus Made Me Fit hosts The Challenge."/>
          <p:cNvPicPr>
            <a:picLocks noChangeAspect="1" noChangeArrowheads="1"/>
          </p:cNvPicPr>
          <p:nvPr/>
        </p:nvPicPr>
        <p:blipFill>
          <a:blip r:embed="rId5" cstate="print"/>
          <a:srcRect/>
          <a:stretch>
            <a:fillRect/>
          </a:stretch>
        </p:blipFill>
        <p:spPr bwMode="auto">
          <a:xfrm>
            <a:off x="4716424" y="5814427"/>
            <a:ext cx="2381250" cy="876300"/>
          </a:xfrm>
          <a:prstGeom prst="rect">
            <a:avLst/>
          </a:prstGeom>
          <a:noFill/>
        </p:spPr>
      </p:pic>
      <p:sp>
        <p:nvSpPr>
          <p:cNvPr id="20" name="TextBox 19"/>
          <p:cNvSpPr txBox="1"/>
          <p:nvPr/>
        </p:nvSpPr>
        <p:spPr>
          <a:xfrm>
            <a:off x="133812" y="998611"/>
            <a:ext cx="7683190" cy="307777"/>
          </a:xfrm>
          <a:prstGeom prst="rect">
            <a:avLst/>
          </a:prstGeom>
          <a:solidFill>
            <a:srgbClr val="FFC000"/>
          </a:solidFill>
        </p:spPr>
        <p:txBody>
          <a:bodyPr wrap="square" rtlCol="0">
            <a:spAutoFit/>
          </a:bodyPr>
          <a:lstStyle/>
          <a:p>
            <a:r>
              <a:rPr lang="en-US" sz="1400" b="1" dirty="0" smtClean="0"/>
              <a:t>BIG DATA</a:t>
            </a:r>
            <a:r>
              <a:rPr lang="en-US" sz="1400" dirty="0" smtClean="0"/>
              <a:t>: Changes in the availability and nature of information</a:t>
            </a:r>
            <a:endParaRPr lang="en-US" sz="1400" dirty="0"/>
          </a:p>
        </p:txBody>
      </p:sp>
    </p:spTree>
    <p:extLst>
      <p:ext uri="{BB962C8B-B14F-4D97-AF65-F5344CB8AC3E}">
        <p14:creationId xmlns="" xmlns:p14="http://schemas.microsoft.com/office/powerpoint/2010/main" val="70697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1"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srcRect/>
          <a:stretch>
            <a:fillRect/>
          </a:stretch>
        </p:blipFill>
        <p:spPr bwMode="auto">
          <a:xfrm>
            <a:off x="4638675" y="998611"/>
            <a:ext cx="4136910" cy="3933825"/>
          </a:xfrm>
          <a:prstGeom prst="rect">
            <a:avLst/>
          </a:prstGeom>
          <a:noFill/>
          <a:ln w="9525">
            <a:noFill/>
            <a:miter lim="800000"/>
            <a:headEnd/>
            <a:tailEnd/>
          </a:ln>
        </p:spPr>
      </p:pic>
      <p:sp>
        <p:nvSpPr>
          <p:cNvPr id="5" name="TextBox 4"/>
          <p:cNvSpPr txBox="1"/>
          <p:nvPr/>
        </p:nvSpPr>
        <p:spPr>
          <a:xfrm>
            <a:off x="177421" y="1306388"/>
            <a:ext cx="4012442" cy="5509200"/>
          </a:xfrm>
          <a:prstGeom prst="rect">
            <a:avLst/>
          </a:prstGeom>
          <a:noFill/>
        </p:spPr>
        <p:txBody>
          <a:bodyPr wrap="square" rtlCol="0">
            <a:spAutoFit/>
          </a:bodyPr>
          <a:lstStyle/>
          <a:p>
            <a:r>
              <a:rPr lang="en-US" sz="1600" dirty="0" smtClean="0"/>
              <a:t>Some hard, cold facts:</a:t>
            </a:r>
          </a:p>
          <a:p>
            <a:r>
              <a:rPr lang="en-US" sz="1600" b="1" dirty="0" smtClean="0"/>
              <a:t>The Internet</a:t>
            </a:r>
          </a:p>
          <a:p>
            <a:pPr marL="573088" lvl="1" indent="-115888">
              <a:buFont typeface="Arial" pitchFamily="34" charset="0"/>
              <a:buChar char="•"/>
            </a:pPr>
            <a:r>
              <a:rPr lang="en-US" sz="1600" dirty="0" smtClean="0"/>
              <a:t>Just because it’s on the Internet doesn’t make it true…</a:t>
            </a:r>
          </a:p>
          <a:p>
            <a:pPr marL="573088" lvl="1" indent="-115888">
              <a:buFont typeface="Arial" pitchFamily="34" charset="0"/>
              <a:buChar char="•"/>
            </a:pPr>
            <a:r>
              <a:rPr lang="en-US" sz="1600" dirty="0" smtClean="0"/>
              <a:t>Everything isn’t on the internet!</a:t>
            </a:r>
          </a:p>
          <a:p>
            <a:pPr marL="573088" lvl="1" indent="-115888">
              <a:buFont typeface="Arial" pitchFamily="34" charset="0"/>
              <a:buChar char="•"/>
            </a:pPr>
            <a:r>
              <a:rPr lang="en-US" sz="1600" dirty="0" smtClean="0"/>
              <a:t>You can’t use everything you find on the Internet for commercial (or maybe any other) purpose</a:t>
            </a:r>
          </a:p>
          <a:p>
            <a:r>
              <a:rPr lang="en-US" sz="1600" b="1" dirty="0" smtClean="0"/>
              <a:t>Veracity</a:t>
            </a:r>
          </a:p>
          <a:p>
            <a:pPr marL="573088" lvl="1" indent="-115888">
              <a:buFont typeface="Arial" pitchFamily="34" charset="0"/>
              <a:buChar char="•"/>
            </a:pPr>
            <a:r>
              <a:rPr lang="en-US" sz="1600" dirty="0" smtClean="0"/>
              <a:t>Repetition doesn’t necessarily mean </a:t>
            </a:r>
            <a:r>
              <a:rPr lang="en-US" sz="1600" dirty="0" smtClean="0"/>
              <a:t>truth</a:t>
            </a:r>
          </a:p>
          <a:p>
            <a:pPr marL="573088" lvl="1" indent="-115888">
              <a:buFont typeface="Arial" pitchFamily="34" charset="0"/>
              <a:buChar char="•"/>
            </a:pPr>
            <a:r>
              <a:rPr lang="en-US" sz="1600" dirty="0" smtClean="0"/>
              <a:t>Repetition doesn’t necessarily mean truth</a:t>
            </a:r>
            <a:endParaRPr lang="en-US" sz="1600" dirty="0" smtClean="0"/>
          </a:p>
          <a:p>
            <a:pPr marL="573088" lvl="1" indent="-115888">
              <a:buFont typeface="Arial" pitchFamily="34" charset="0"/>
              <a:buChar char="•"/>
            </a:pPr>
            <a:r>
              <a:rPr lang="en-US" sz="1600" dirty="0" smtClean="0"/>
              <a:t>Bad news travels fast</a:t>
            </a:r>
          </a:p>
          <a:p>
            <a:pPr marL="573088" lvl="1" indent="-115888">
              <a:buFont typeface="Arial" pitchFamily="34" charset="0"/>
              <a:buChar char="•"/>
            </a:pPr>
            <a:r>
              <a:rPr lang="en-US" sz="1600" dirty="0" smtClean="0"/>
              <a:t>Bad guys are often “smarter” than good guys</a:t>
            </a:r>
          </a:p>
          <a:p>
            <a:r>
              <a:rPr lang="en-US" sz="1600" b="1" dirty="0" smtClean="0"/>
              <a:t>Latency</a:t>
            </a:r>
          </a:p>
          <a:p>
            <a:pPr marL="573088" lvl="1" indent="-115888">
              <a:buFont typeface="Arial" pitchFamily="34" charset="0"/>
              <a:buChar char="•"/>
            </a:pPr>
            <a:r>
              <a:rPr lang="en-US" sz="1600" dirty="0" smtClean="0"/>
              <a:t>Everything is not simultaneously true</a:t>
            </a:r>
          </a:p>
          <a:p>
            <a:pPr marL="573088" lvl="1" indent="-115888">
              <a:buFont typeface="Arial" pitchFamily="34" charset="0"/>
              <a:buChar char="•"/>
            </a:pPr>
            <a:r>
              <a:rPr lang="en-US" sz="1600" dirty="0" smtClean="0"/>
              <a:t>There is no such thing as real time</a:t>
            </a:r>
          </a:p>
          <a:p>
            <a:r>
              <a:rPr lang="en-US" sz="1600" dirty="0" smtClean="0"/>
              <a:t>Correlation is not causation</a:t>
            </a:r>
          </a:p>
          <a:p>
            <a:r>
              <a:rPr lang="en-US" sz="1600" dirty="0" smtClean="0"/>
              <a:t>Data is not insight</a:t>
            </a:r>
          </a:p>
        </p:txBody>
      </p:sp>
      <p:sp>
        <p:nvSpPr>
          <p:cNvPr id="7" name="TextBox 6"/>
          <p:cNvSpPr txBox="1"/>
          <p:nvPr/>
        </p:nvSpPr>
        <p:spPr>
          <a:xfrm>
            <a:off x="133812" y="690834"/>
            <a:ext cx="7683190" cy="307777"/>
          </a:xfrm>
          <a:prstGeom prst="rect">
            <a:avLst/>
          </a:prstGeom>
          <a:solidFill>
            <a:srgbClr val="FFC000"/>
          </a:solidFill>
        </p:spPr>
        <p:txBody>
          <a:bodyPr wrap="square" rtlCol="0">
            <a:spAutoFit/>
          </a:bodyPr>
          <a:lstStyle/>
          <a:p>
            <a:r>
              <a:rPr lang="en-US" sz="1400" b="1" dirty="0" smtClean="0"/>
              <a:t>BIG DATA</a:t>
            </a:r>
            <a:r>
              <a:rPr lang="en-US" sz="1400" dirty="0" smtClean="0"/>
              <a:t>: Changes in the availability and nature of information</a:t>
            </a:r>
            <a:endParaRPr lang="en-US" sz="1400" dirty="0"/>
          </a:p>
        </p:txBody>
      </p:sp>
      <p:sp>
        <p:nvSpPr>
          <p:cNvPr id="8" name="TextBox 7"/>
          <p:cNvSpPr txBox="1"/>
          <p:nvPr/>
        </p:nvSpPr>
        <p:spPr>
          <a:xfrm>
            <a:off x="4638675" y="5391807"/>
            <a:ext cx="1939693" cy="1323439"/>
          </a:xfrm>
          <a:prstGeom prst="rect">
            <a:avLst/>
          </a:prstGeom>
          <a:noFill/>
        </p:spPr>
        <p:txBody>
          <a:bodyPr wrap="square" rtlCol="0">
            <a:spAutoFit/>
          </a:bodyPr>
          <a:lstStyle/>
          <a:p>
            <a:r>
              <a:rPr lang="en-US" sz="2000" dirty="0" smtClean="0"/>
              <a:t>We have lots more data – more is better, right?!?</a:t>
            </a:r>
            <a:endParaRPr lang="en-US" sz="2000" dirty="0"/>
          </a:p>
        </p:txBody>
      </p:sp>
      <p:pic>
        <p:nvPicPr>
          <p:cNvPr id="82946" name="Picture 2" descr="http://media.netmagazine.futurecdn.net/files/images/2012/4/wenger.jpg"/>
          <p:cNvPicPr>
            <a:picLocks noChangeAspect="1" noChangeArrowheads="1"/>
          </p:cNvPicPr>
          <p:nvPr/>
        </p:nvPicPr>
        <p:blipFill>
          <a:blip r:embed="rId4"/>
          <a:srcRect/>
          <a:stretch>
            <a:fillRect/>
          </a:stretch>
        </p:blipFill>
        <p:spPr bwMode="auto">
          <a:xfrm>
            <a:off x="6578368" y="5129183"/>
            <a:ext cx="2477267" cy="1728817"/>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1264" y="509169"/>
            <a:ext cx="7247822" cy="369332"/>
          </a:xfrm>
          <a:prstGeom prst="rect">
            <a:avLst/>
          </a:prstGeom>
        </p:spPr>
        <p:txBody>
          <a:bodyPr wrap="square">
            <a:spAutoFit/>
          </a:bodyPr>
          <a:lstStyle/>
          <a:p>
            <a:r>
              <a:rPr lang="en-US" dirty="0" smtClean="0">
                <a:solidFill>
                  <a:schemeClr val="accent6"/>
                </a:solidFill>
              </a:rPr>
              <a:t>And then there is my own personal big data </a:t>
            </a:r>
            <a:r>
              <a:rPr lang="en-US" dirty="0" smtClean="0">
                <a:solidFill>
                  <a:schemeClr val="accent6"/>
                </a:solidFill>
              </a:rPr>
              <a:t>challenge…</a:t>
            </a:r>
            <a:endParaRPr lang="en-US" dirty="0"/>
          </a:p>
        </p:txBody>
      </p:sp>
      <p:pic>
        <p:nvPicPr>
          <p:cNvPr id="1026" name="Picture 2"/>
          <p:cNvPicPr>
            <a:picLocks noChangeAspect="1" noChangeArrowheads="1"/>
          </p:cNvPicPr>
          <p:nvPr/>
        </p:nvPicPr>
        <p:blipFill>
          <a:blip r:embed="rId3"/>
          <a:srcRect/>
          <a:stretch>
            <a:fillRect/>
          </a:stretch>
        </p:blipFill>
        <p:spPr bwMode="auto">
          <a:xfrm>
            <a:off x="1184224" y="1238316"/>
            <a:ext cx="5936104" cy="5238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1"/>
          <p:cNvPicPr>
            <a:picLocks noChangeAspect="1" noChangeArrowheads="1"/>
          </p:cNvPicPr>
          <p:nvPr/>
        </p:nvPicPr>
        <p:blipFill>
          <a:blip r:embed="rId3" cstate="print"/>
          <a:srcRect/>
          <a:stretch>
            <a:fillRect/>
          </a:stretch>
        </p:blipFill>
        <p:spPr bwMode="auto">
          <a:xfrm>
            <a:off x="2472430" y="1245708"/>
            <a:ext cx="4603687" cy="2914727"/>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1521" y="2991638"/>
            <a:ext cx="4261623" cy="2543656"/>
          </a:xfrm>
          <a:prstGeom prst="rect">
            <a:avLst/>
          </a:prstGeom>
        </p:spPr>
      </p:pic>
      <p:sp>
        <p:nvSpPr>
          <p:cNvPr id="10" name="Rectangle 21"/>
          <p:cNvSpPr txBox="1">
            <a:spLocks noChangeArrowheads="1"/>
          </p:cNvSpPr>
          <p:nvPr/>
        </p:nvSpPr>
        <p:spPr bwMode="auto">
          <a:xfrm>
            <a:off x="444188" y="588757"/>
            <a:ext cx="8257049" cy="1120775"/>
          </a:xfrm>
          <a:prstGeom prst="rect">
            <a:avLst/>
          </a:prstGeom>
          <a:noFill/>
          <a:ln w="9525">
            <a:noFill/>
            <a:miter lim="800000"/>
            <a:headEnd/>
            <a:tailEnd/>
          </a:ln>
        </p:spPr>
        <p:txBody>
          <a:bodyPr/>
          <a:lstStyle/>
          <a:p>
            <a:pPr>
              <a:lnSpc>
                <a:spcPct val="90000"/>
              </a:lnSpc>
              <a:defRPr/>
            </a:pPr>
            <a:r>
              <a:rPr lang="en-US" altLang="ja-JP" sz="2000" dirty="0" smtClean="0">
                <a:solidFill>
                  <a:schemeClr val="accent6"/>
                </a:solidFill>
                <a:latin typeface="+mj-lt"/>
                <a:ea typeface="+mj-ea"/>
                <a:cs typeface="+mj-cs"/>
              </a:rPr>
              <a:t>Tremendous </a:t>
            </a:r>
            <a:r>
              <a:rPr lang="en-US" altLang="ja-JP" sz="2000" dirty="0" smtClean="0">
                <a:solidFill>
                  <a:schemeClr val="accent6"/>
                </a:solidFill>
                <a:latin typeface="+mj-lt"/>
                <a:ea typeface="+mj-ea"/>
                <a:cs typeface="+mj-cs"/>
              </a:rPr>
              <a:t>shifts occurring in the global </a:t>
            </a:r>
            <a:r>
              <a:rPr lang="en-US" altLang="ja-JP" sz="2000" dirty="0" smtClean="0">
                <a:solidFill>
                  <a:schemeClr val="accent6"/>
                </a:solidFill>
                <a:latin typeface="+mj-lt"/>
                <a:ea typeface="+mj-ea"/>
                <a:cs typeface="+mj-cs"/>
              </a:rPr>
              <a:t>marketplace</a:t>
            </a:r>
            <a:r>
              <a:rPr lang="en-US" altLang="ja-JP" sz="2000" dirty="0" smtClean="0">
                <a:solidFill>
                  <a:schemeClr val="accent6"/>
                </a:solidFill>
                <a:latin typeface="+mj-lt"/>
                <a:ea typeface="+mj-ea"/>
                <a:cs typeface="+mj-cs"/>
              </a:rPr>
              <a:t> </a:t>
            </a:r>
            <a:r>
              <a:rPr lang="en-US" altLang="ja-JP" sz="2000" dirty="0" smtClean="0">
                <a:solidFill>
                  <a:schemeClr val="accent6"/>
                </a:solidFill>
                <a:latin typeface="+mj-lt"/>
                <a:ea typeface="+mj-ea"/>
                <a:cs typeface="+mj-cs"/>
              </a:rPr>
              <a:t>are also driving our thinking.</a:t>
            </a:r>
            <a:endParaRPr lang="en-US" altLang="ja-JP" sz="2400" dirty="0">
              <a:solidFill>
                <a:srgbClr val="002060"/>
              </a:solidFill>
              <a:latin typeface="+mj-lt"/>
              <a:ea typeface="+mj-ea"/>
              <a:cs typeface="+mj-cs"/>
            </a:endParaRPr>
          </a:p>
        </p:txBody>
      </p:sp>
      <p:sp>
        <p:nvSpPr>
          <p:cNvPr id="11" name="TextBox 10"/>
          <p:cNvSpPr txBox="1"/>
          <p:nvPr/>
        </p:nvSpPr>
        <p:spPr>
          <a:xfrm>
            <a:off x="2085270" y="5539080"/>
            <a:ext cx="2520170" cy="215444"/>
          </a:xfrm>
          <a:prstGeom prst="rect">
            <a:avLst/>
          </a:prstGeom>
          <a:solidFill>
            <a:schemeClr val="tx1"/>
          </a:solidFill>
        </p:spPr>
        <p:txBody>
          <a:bodyPr wrap="square" rtlCol="0">
            <a:spAutoFit/>
          </a:bodyPr>
          <a:lstStyle/>
          <a:p>
            <a:pPr algn="ctr"/>
            <a:r>
              <a:rPr lang="en-US" sz="800" dirty="0" smtClean="0">
                <a:solidFill>
                  <a:schemeClr val="bg2"/>
                </a:solidFill>
              </a:rPr>
              <a:t>Source: globaia.org by Felix </a:t>
            </a:r>
            <a:r>
              <a:rPr lang="en-US" sz="800" dirty="0" err="1" smtClean="0">
                <a:solidFill>
                  <a:schemeClr val="bg2"/>
                </a:solidFill>
              </a:rPr>
              <a:t>Pharand</a:t>
            </a:r>
            <a:r>
              <a:rPr lang="en-US" sz="800" dirty="0" smtClean="0">
                <a:solidFill>
                  <a:schemeClr val="bg2"/>
                </a:solidFill>
              </a:rPr>
              <a:t> </a:t>
            </a:r>
            <a:r>
              <a:rPr lang="en-US" sz="800" dirty="0" err="1" smtClean="0">
                <a:solidFill>
                  <a:schemeClr val="bg2"/>
                </a:solidFill>
              </a:rPr>
              <a:t>Deschenes</a:t>
            </a:r>
            <a:r>
              <a:rPr lang="en-US" sz="800" dirty="0" smtClean="0">
                <a:solidFill>
                  <a:schemeClr val="bg2"/>
                </a:solidFill>
              </a:rPr>
              <a:t> </a:t>
            </a:r>
            <a:endParaRPr lang="en-US" sz="800" dirty="0">
              <a:solidFill>
                <a:schemeClr val="bg2"/>
              </a:solidFill>
            </a:endParaRPr>
          </a:p>
        </p:txBody>
      </p:sp>
      <p:sp>
        <p:nvSpPr>
          <p:cNvPr id="13" name="TextBox 12"/>
          <p:cNvSpPr txBox="1"/>
          <p:nvPr/>
        </p:nvSpPr>
        <p:spPr>
          <a:xfrm>
            <a:off x="185854" y="1401337"/>
            <a:ext cx="2939483" cy="738664"/>
          </a:xfrm>
          <a:prstGeom prst="rect">
            <a:avLst/>
          </a:prstGeom>
          <a:solidFill>
            <a:srgbClr val="FFC000"/>
          </a:solidFill>
        </p:spPr>
        <p:txBody>
          <a:bodyPr wrap="square" rtlCol="0">
            <a:spAutoFit/>
          </a:bodyPr>
          <a:lstStyle/>
          <a:p>
            <a:r>
              <a:rPr lang="en-US" sz="1400" b="1" dirty="0" smtClean="0"/>
              <a:t>GLOBALIZATION</a:t>
            </a:r>
            <a:r>
              <a:rPr lang="en-US" sz="1400" dirty="0" smtClean="0"/>
              <a:t>: Information is massively connected, created and consumed everywhere.</a:t>
            </a:r>
            <a:endParaRPr lang="en-US" sz="1400" dirty="0"/>
          </a:p>
        </p:txBody>
      </p:sp>
      <p:sp>
        <p:nvSpPr>
          <p:cNvPr id="9" name="TextBox 8"/>
          <p:cNvSpPr txBox="1"/>
          <p:nvPr/>
        </p:nvSpPr>
        <p:spPr>
          <a:xfrm>
            <a:off x="5441784" y="4668441"/>
            <a:ext cx="3473616" cy="1846659"/>
          </a:xfrm>
          <a:prstGeom prst="rect">
            <a:avLst/>
          </a:prstGeom>
          <a:noFill/>
        </p:spPr>
        <p:txBody>
          <a:bodyPr wrap="square" rtlCol="0">
            <a:spAutoFit/>
          </a:bodyPr>
          <a:lstStyle/>
          <a:p>
            <a:pPr algn="l"/>
            <a:r>
              <a:rPr lang="en-US" sz="1800" b="1" dirty="0" smtClean="0"/>
              <a:t>Globalization</a:t>
            </a:r>
            <a:r>
              <a:rPr lang="en-US" sz="1800" dirty="0" smtClean="0"/>
              <a:t> </a:t>
            </a:r>
            <a:r>
              <a:rPr lang="en-US" sz="1600" dirty="0" smtClean="0"/>
              <a:t>is making it increasingly unlikely for companies to operate at scale without some degree of cross-border activity. For our major customers, this effect is driving significant growth outside the US. </a:t>
            </a:r>
            <a:endParaRPr lang="en-US" sz="1600" dirty="0"/>
          </a:p>
        </p:txBody>
      </p:sp>
    </p:spTree>
    <p:extLst>
      <p:ext uri="{BB962C8B-B14F-4D97-AF65-F5344CB8AC3E}">
        <p14:creationId xmlns:p14="http://schemas.microsoft.com/office/powerpoint/2010/main" xmlns="" val="3043628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
          <p:cNvPicPr>
            <a:picLocks noChangeAspect="1" noChangeArrowheads="1"/>
          </p:cNvPicPr>
          <p:nvPr/>
        </p:nvPicPr>
        <p:blipFill>
          <a:blip r:embed="rId3"/>
          <a:srcRect/>
          <a:stretch>
            <a:fillRect/>
          </a:stretch>
        </p:blipFill>
        <p:spPr bwMode="auto">
          <a:xfrm>
            <a:off x="7446094" y="5702067"/>
            <a:ext cx="1397614" cy="1048211"/>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xmlns="" val="3111186661"/>
              </p:ext>
            </p:extLst>
          </p:nvPr>
        </p:nvGraphicFramePr>
        <p:xfrm>
          <a:off x="3845723" y="3801427"/>
          <a:ext cx="5167304" cy="2341245"/>
        </p:xfrm>
        <a:graphic>
          <a:graphicData uri="http://schemas.openxmlformats.org/drawingml/2006/table">
            <a:tbl>
              <a:tblPr>
                <a:tableStyleId>{5C22544A-7EE6-4342-B048-85BDC9FD1C3A}</a:tableStyleId>
              </a:tblPr>
              <a:tblGrid>
                <a:gridCol w="2078801"/>
                <a:gridCol w="3088503"/>
              </a:tblGrid>
              <a:tr h="381000">
                <a:tc>
                  <a:txBody>
                    <a:bodyPr/>
                    <a:lstStyle/>
                    <a:p>
                      <a:pPr marL="53975" indent="0" algn="l" fontAlgn="ctr"/>
                      <a:r>
                        <a:rPr lang="en-US" sz="1400" u="none" strike="noStrike" dirty="0">
                          <a:effectLst/>
                        </a:rPr>
                        <a:t>Korean </a:t>
                      </a:r>
                      <a:r>
                        <a:rPr lang="en-US" sz="1400" u="none" strike="noStrike" dirty="0" smtClean="0">
                          <a:effectLst/>
                        </a:rPr>
                        <a:t>Business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lvl="1" indent="0" algn="l" fontAlgn="ctr"/>
                      <a:r>
                        <a:rPr lang="zh-CN" altLang="en-US" sz="1800" kern="1200" dirty="0" smtClean="0">
                          <a:solidFill>
                            <a:schemeClr val="dk1"/>
                          </a:solidFill>
                          <a:latin typeface="+mn-lt"/>
                          <a:ea typeface="+mn-ea"/>
                          <a:cs typeface="+mn-cs"/>
                        </a:rPr>
                        <a:t>삼성전자</a:t>
                      </a:r>
                      <a:r>
                        <a:rPr lang="en-US" sz="1800" kern="1200" dirty="0" smtClean="0">
                          <a:solidFill>
                            <a:schemeClr val="dk1"/>
                          </a:solidFill>
                          <a:latin typeface="+mn-lt"/>
                          <a:ea typeface="+mn-ea"/>
                          <a:cs typeface="+mn-cs"/>
                        </a:rPr>
                        <a:t>(</a:t>
                      </a:r>
                      <a:r>
                        <a:rPr lang="zh-CN" altLang="en-US" sz="1800" kern="1200" dirty="0" smtClean="0">
                          <a:solidFill>
                            <a:schemeClr val="dk1"/>
                          </a:solidFill>
                          <a:latin typeface="+mn-lt"/>
                          <a:ea typeface="+mn-ea"/>
                          <a:cs typeface="+mn-cs"/>
                        </a:rPr>
                        <a:t>주</a:t>
                      </a:r>
                      <a:r>
                        <a:rPr lang="en-US" sz="1800" kern="1200" dirty="0" smtClean="0">
                          <a:solidFill>
                            <a:schemeClr val="dk1"/>
                          </a:solidFill>
                          <a:latin typeface="+mn-lt"/>
                          <a:ea typeface="+mn-ea"/>
                          <a:cs typeface="+mn-cs"/>
                        </a:rPr>
                        <a:t>) </a:t>
                      </a:r>
                      <a:endParaRPr lang="ko-KR" altLang="en-US" sz="1400" b="0" i="0" u="none" strike="noStrike" dirty="0">
                        <a:solidFill>
                          <a:srgbClr val="000000"/>
                        </a:solidFill>
                        <a:effectLst/>
                        <a:latin typeface="Calibri"/>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Romanized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lvl="1" indent="0" algn="l" fontAlgn="ctr"/>
                      <a:r>
                        <a:rPr lang="en-US" sz="1400" kern="1200" dirty="0" smtClean="0">
                          <a:solidFill>
                            <a:schemeClr val="dk1"/>
                          </a:solidFill>
                          <a:latin typeface="+mn-lt"/>
                          <a:ea typeface="+mn-ea"/>
                          <a:cs typeface="+mn-cs"/>
                        </a:rPr>
                        <a:t>Samsung Electronics </a:t>
                      </a:r>
                      <a:r>
                        <a:rPr lang="en-US" sz="1400" kern="1200" dirty="0" err="1" smtClean="0">
                          <a:solidFill>
                            <a:schemeClr val="dk1"/>
                          </a:solidFill>
                          <a:latin typeface="+mn-lt"/>
                          <a:ea typeface="+mn-ea"/>
                          <a:cs typeface="+mn-cs"/>
                        </a:rPr>
                        <a:t>Co.,Ltd</a:t>
                      </a:r>
                      <a:endParaRPr lang="en-US" sz="1100" b="0" i="0" u="none" strike="noStrike" dirty="0">
                        <a:solidFill>
                          <a:srgbClr val="000000"/>
                        </a:solidFill>
                        <a:effectLst/>
                        <a:latin typeface="Calibri"/>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Korean address</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lvl="1" indent="0" algn="l" defTabSz="914400" rtl="0" eaLnBrk="1" fontAlgn="ctr" latinLnBrk="0" hangingPunct="1"/>
                      <a:r>
                        <a:rPr lang="zh-CN" altLang="en-US" sz="1400" kern="1200" dirty="0" smtClean="0">
                          <a:solidFill>
                            <a:schemeClr val="dk1"/>
                          </a:solidFill>
                          <a:latin typeface="+mn-lt"/>
                          <a:ea typeface="+mn-ea"/>
                          <a:cs typeface="+mn-cs"/>
                        </a:rPr>
                        <a:t>경기도 수원시 영통구 매탄</a:t>
                      </a:r>
                      <a:r>
                        <a:rPr lang="en-US" sz="1400" kern="1200" dirty="0" smtClean="0">
                          <a:solidFill>
                            <a:schemeClr val="dk1"/>
                          </a:solidFill>
                          <a:latin typeface="+mn-lt"/>
                          <a:ea typeface="+mn-ea"/>
                          <a:cs typeface="+mn-cs"/>
                        </a:rPr>
                        <a:t>3</a:t>
                      </a:r>
                      <a:r>
                        <a:rPr lang="zh-CN" altLang="en-US" sz="1400" kern="1200" dirty="0" smtClean="0">
                          <a:solidFill>
                            <a:schemeClr val="dk1"/>
                          </a:solidFill>
                          <a:latin typeface="+mn-lt"/>
                          <a:ea typeface="+mn-ea"/>
                          <a:cs typeface="+mn-cs"/>
                        </a:rPr>
                        <a:t>동</a:t>
                      </a:r>
                      <a:r>
                        <a:rPr lang="en-US" sz="1400" kern="1200" dirty="0" smtClean="0">
                          <a:solidFill>
                            <a:schemeClr val="dk1"/>
                          </a:solidFill>
                          <a:latin typeface="+mn-lt"/>
                          <a:ea typeface="+mn-ea"/>
                          <a:cs typeface="+mn-cs"/>
                        </a:rPr>
                        <a:t> 416</a:t>
                      </a:r>
                      <a:endParaRPr lang="en-US" altLang="ko-KR" sz="1100" u="none" strike="noStrike" kern="1200" dirty="0">
                        <a:solidFill>
                          <a:schemeClr val="dk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Romanized Address</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lvl="1" indent="0" algn="l" defTabSz="914400" rtl="0" eaLnBrk="1" fontAlgn="ctr" latinLnBrk="0" hangingPunct="1"/>
                      <a:r>
                        <a:rPr lang="en-US" sz="1400" kern="1200" dirty="0" smtClean="0">
                          <a:solidFill>
                            <a:schemeClr val="dk1"/>
                          </a:solidFill>
                          <a:latin typeface="+mn-lt"/>
                          <a:ea typeface="+mn-ea"/>
                          <a:cs typeface="+mn-cs"/>
                        </a:rPr>
                        <a:t>416, </a:t>
                      </a:r>
                      <a:r>
                        <a:rPr lang="en-US" sz="1400" kern="1200" dirty="0" err="1" smtClean="0">
                          <a:solidFill>
                            <a:schemeClr val="dk1"/>
                          </a:solidFill>
                          <a:latin typeface="+mn-lt"/>
                          <a:ea typeface="+mn-ea"/>
                          <a:cs typeface="+mn-cs"/>
                        </a:rPr>
                        <a:t>Maetan</a:t>
                      </a:r>
                      <a:r>
                        <a:rPr lang="en-US" sz="1400" kern="1200" dirty="0" smtClean="0">
                          <a:solidFill>
                            <a:schemeClr val="dk1"/>
                          </a:solidFill>
                          <a:latin typeface="+mn-lt"/>
                          <a:ea typeface="+mn-ea"/>
                          <a:cs typeface="+mn-cs"/>
                        </a:rPr>
                        <a:t> 3-dong, </a:t>
                      </a:r>
                      <a:r>
                        <a:rPr lang="en-US" sz="1400" kern="1200" dirty="0" err="1" smtClean="0">
                          <a:solidFill>
                            <a:schemeClr val="dk1"/>
                          </a:solidFill>
                          <a:latin typeface="+mn-lt"/>
                          <a:ea typeface="+mn-ea"/>
                          <a:cs typeface="+mn-cs"/>
                        </a:rPr>
                        <a:t>Yeongtong-gu</a:t>
                      </a:r>
                      <a:r>
                        <a:rPr lang="en-US" sz="1400" kern="1200" dirty="0" smtClean="0">
                          <a:solidFill>
                            <a:schemeClr val="dk1"/>
                          </a:solidFill>
                          <a:latin typeface="+mn-lt"/>
                          <a:ea typeface="+mn-ea"/>
                          <a:cs typeface="+mn-cs"/>
                        </a:rPr>
                        <a:t>, Suwon-</a:t>
                      </a:r>
                      <a:r>
                        <a:rPr lang="en-US" sz="1400" kern="1200" dirty="0" err="1" smtClean="0">
                          <a:solidFill>
                            <a:schemeClr val="dk1"/>
                          </a:solidFill>
                          <a:latin typeface="+mn-lt"/>
                          <a:ea typeface="+mn-ea"/>
                          <a:cs typeface="+mn-cs"/>
                        </a:rPr>
                        <a:t>si</a:t>
                      </a:r>
                      <a:r>
                        <a:rPr lang="en-US" sz="1400" kern="1200" dirty="0" smtClean="0">
                          <a:solidFill>
                            <a:schemeClr val="dk1"/>
                          </a:solidFill>
                          <a:latin typeface="+mn-lt"/>
                          <a:ea typeface="+mn-ea"/>
                          <a:cs typeface="+mn-cs"/>
                        </a:rPr>
                        <a:t>, </a:t>
                      </a:r>
                      <a:r>
                        <a:rPr lang="en-US" sz="1400" kern="1200" dirty="0" err="1" smtClean="0">
                          <a:solidFill>
                            <a:schemeClr val="dk1"/>
                          </a:solidFill>
                          <a:latin typeface="+mn-lt"/>
                          <a:ea typeface="+mn-ea"/>
                          <a:cs typeface="+mn-cs"/>
                        </a:rPr>
                        <a:t>Kyeonggi</a:t>
                      </a:r>
                      <a:r>
                        <a:rPr lang="en-US" sz="1400" kern="1200" dirty="0" smtClean="0">
                          <a:solidFill>
                            <a:schemeClr val="dk1"/>
                          </a:solidFill>
                          <a:latin typeface="+mn-lt"/>
                          <a:ea typeface="+mn-ea"/>
                          <a:cs typeface="+mn-cs"/>
                        </a:rPr>
                        <a:t>-do KOREA</a:t>
                      </a:r>
                      <a:endParaRPr lang="en-US" sz="1100" u="none" strike="noStrike" kern="1200" dirty="0">
                        <a:solidFill>
                          <a:schemeClr val="dk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Korean CEO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marR="0" lvl="1" indent="0" algn="l" defTabSz="914400" rtl="0" eaLnBrk="1" fontAlgn="ctr" latinLnBrk="0" hangingPunct="1">
                        <a:lnSpc>
                          <a:spcPct val="100000"/>
                        </a:lnSpc>
                        <a:spcBef>
                          <a:spcPts val="0"/>
                        </a:spcBef>
                        <a:spcAft>
                          <a:spcPts val="0"/>
                        </a:spcAft>
                        <a:buClrTx/>
                        <a:buSzTx/>
                        <a:buFontTx/>
                        <a:buNone/>
                        <a:tabLst/>
                        <a:defRPr/>
                      </a:pPr>
                      <a:r>
                        <a:rPr lang="ko-KR" altLang="en-US" sz="1400" u="none" strike="noStrike" kern="1200" dirty="0" smtClean="0">
                          <a:solidFill>
                            <a:schemeClr val="dk1"/>
                          </a:solidFill>
                          <a:effectLst/>
                          <a:latin typeface="+mn-lt"/>
                          <a:ea typeface="+mn-ea"/>
                          <a:cs typeface="+mn-cs"/>
                        </a:rPr>
                        <a:t>김수민</a:t>
                      </a: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Romanized CEO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lvl="1" indent="0" algn="l" defTabSz="914400" rtl="0" eaLnBrk="1" fontAlgn="ctr" latinLnBrk="0" hangingPunct="1"/>
                      <a:r>
                        <a:rPr lang="en-US" sz="1400" kern="1200" dirty="0" smtClean="0">
                          <a:solidFill>
                            <a:schemeClr val="dk1"/>
                          </a:solidFill>
                          <a:latin typeface="+mn-lt"/>
                          <a:ea typeface="+mn-ea"/>
                          <a:cs typeface="+mn-cs"/>
                        </a:rPr>
                        <a:t>O </a:t>
                      </a:r>
                      <a:r>
                        <a:rPr lang="en-US" sz="1400" kern="1200" dirty="0" err="1" smtClean="0">
                          <a:solidFill>
                            <a:schemeClr val="dk1"/>
                          </a:solidFill>
                          <a:latin typeface="+mn-lt"/>
                          <a:ea typeface="+mn-ea"/>
                          <a:cs typeface="+mn-cs"/>
                        </a:rPr>
                        <a:t>Hyeon</a:t>
                      </a:r>
                      <a:r>
                        <a:rPr lang="en-US" sz="1400" kern="1200" dirty="0" smtClean="0">
                          <a:solidFill>
                            <a:schemeClr val="dk1"/>
                          </a:solidFill>
                          <a:latin typeface="+mn-lt"/>
                          <a:ea typeface="+mn-ea"/>
                          <a:cs typeface="+mn-cs"/>
                        </a:rPr>
                        <a:t> Kwon</a:t>
                      </a:r>
                      <a:endParaRPr lang="en-US" sz="1100" u="none" strike="noStrike" kern="1200" dirty="0">
                        <a:solidFill>
                          <a:schemeClr val="dk1"/>
                        </a:solidFill>
                        <a:effectLst/>
                        <a:latin typeface="+mn-lt"/>
                        <a:ea typeface="+mn-ea"/>
                        <a:cs typeface="+mn-cs"/>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111186661"/>
              </p:ext>
            </p:extLst>
          </p:nvPr>
        </p:nvGraphicFramePr>
        <p:xfrm>
          <a:off x="333375" y="1138213"/>
          <a:ext cx="6096000" cy="2341245"/>
        </p:xfrm>
        <a:graphic>
          <a:graphicData uri="http://schemas.openxmlformats.org/drawingml/2006/table">
            <a:tbl>
              <a:tblPr>
                <a:tableStyleId>{5C22544A-7EE6-4342-B048-85BDC9FD1C3A}</a:tableStyleId>
              </a:tblPr>
              <a:tblGrid>
                <a:gridCol w="2452414"/>
                <a:gridCol w="3643586"/>
              </a:tblGrid>
              <a:tr h="381000">
                <a:tc>
                  <a:txBody>
                    <a:bodyPr/>
                    <a:lstStyle/>
                    <a:p>
                      <a:pPr marL="53975" indent="0" algn="l" fontAlgn="ctr"/>
                      <a:r>
                        <a:rPr lang="en-US" sz="1400" u="none" strike="noStrike" dirty="0">
                          <a:effectLst/>
                        </a:rPr>
                        <a:t>Korean </a:t>
                      </a:r>
                      <a:r>
                        <a:rPr lang="en-US" sz="1400" u="none" strike="noStrike" dirty="0" smtClean="0">
                          <a:effectLst/>
                        </a:rPr>
                        <a:t>Business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lvl="1" indent="0" algn="l" fontAlgn="ctr"/>
                      <a:r>
                        <a:rPr lang="en-US" altLang="ko-KR" sz="1400" u="none" strike="noStrike" dirty="0">
                          <a:effectLst/>
                        </a:rPr>
                        <a:t>(</a:t>
                      </a:r>
                      <a:r>
                        <a:rPr lang="ko-KR" altLang="en-US" sz="1400" u="none" strike="noStrike" dirty="0">
                          <a:effectLst/>
                        </a:rPr>
                        <a:t>주</a:t>
                      </a:r>
                      <a:r>
                        <a:rPr lang="en-US" altLang="ko-KR" sz="1400" u="none" strike="noStrike" dirty="0">
                          <a:effectLst/>
                        </a:rPr>
                        <a:t>)</a:t>
                      </a:r>
                      <a:r>
                        <a:rPr lang="ko-KR" altLang="en-US" sz="1400" u="none" strike="noStrike" dirty="0">
                          <a:effectLst/>
                        </a:rPr>
                        <a:t>유니슨어드바이저리코리아</a:t>
                      </a:r>
                      <a:endParaRPr lang="ko-KR" altLang="en-US" sz="1400" b="0" i="0" u="none" strike="noStrike" dirty="0">
                        <a:solidFill>
                          <a:srgbClr val="000000"/>
                        </a:solidFill>
                        <a:effectLst/>
                        <a:latin typeface="Calibri"/>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Romanized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lvl="1" indent="0" algn="l" fontAlgn="ctr"/>
                      <a:r>
                        <a:rPr lang="en-US" sz="1400" u="none" strike="noStrike" dirty="0">
                          <a:effectLst/>
                        </a:rPr>
                        <a:t>Unison Advisory Korea Co., Ltd.</a:t>
                      </a:r>
                      <a:endParaRPr lang="en-US" sz="1400" b="0" i="0" u="none" strike="noStrike" dirty="0">
                        <a:solidFill>
                          <a:srgbClr val="000000"/>
                        </a:solidFill>
                        <a:effectLst/>
                        <a:latin typeface="Calibri"/>
                      </a:endParaRP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Korean address</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lvl="1" indent="0" algn="l" defTabSz="914400" rtl="0" eaLnBrk="1" fontAlgn="ctr" latinLnBrk="0" hangingPunct="1"/>
                      <a:r>
                        <a:rPr lang="ko-KR" altLang="en-US" sz="1400" u="none" strike="noStrike" kern="1200" dirty="0">
                          <a:solidFill>
                            <a:schemeClr val="dk1"/>
                          </a:solidFill>
                          <a:effectLst/>
                          <a:latin typeface="+mn-lt"/>
                          <a:ea typeface="+mn-ea"/>
                          <a:cs typeface="+mn-cs"/>
                        </a:rPr>
                        <a:t>서울특별시 서초구 반포동</a:t>
                      </a:r>
                      <a:r>
                        <a:rPr lang="en-US" altLang="ko-KR" sz="1400" u="none" strike="noStrike" kern="1200" dirty="0">
                          <a:solidFill>
                            <a:schemeClr val="dk1"/>
                          </a:solidFill>
                          <a:effectLst/>
                          <a:latin typeface="+mn-lt"/>
                          <a:ea typeface="+mn-ea"/>
                          <a:cs typeface="+mn-cs"/>
                        </a:rPr>
                        <a:t>66-1</a:t>
                      </a: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Romanized Address</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4625" lvl="1" indent="0" algn="l" defTabSz="914400" rtl="0" eaLnBrk="1" fontAlgn="ctr" latinLnBrk="0" hangingPunct="1"/>
                      <a:r>
                        <a:rPr lang="en-US" sz="1400" u="none" strike="noStrike" kern="1200" dirty="0">
                          <a:solidFill>
                            <a:schemeClr val="dk1"/>
                          </a:solidFill>
                          <a:effectLst/>
                          <a:latin typeface="+mn-lt"/>
                          <a:ea typeface="+mn-ea"/>
                          <a:cs typeface="+mn-cs"/>
                        </a:rPr>
                        <a:t>Banpo-dong, Seocho-gu, Seoul 66-1 KOREA</a:t>
                      </a: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Korean CEO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lvl="1" indent="0" algn="l" defTabSz="914400" rtl="0" eaLnBrk="1" fontAlgn="ctr" latinLnBrk="0" hangingPunct="1"/>
                      <a:r>
                        <a:rPr lang="ko-KR" altLang="en-US" sz="1400" u="none" strike="noStrike" kern="1200" dirty="0">
                          <a:solidFill>
                            <a:schemeClr val="dk1"/>
                          </a:solidFill>
                          <a:effectLst/>
                          <a:latin typeface="+mn-lt"/>
                          <a:ea typeface="+mn-ea"/>
                          <a:cs typeface="+mn-cs"/>
                        </a:rPr>
                        <a:t>김수민</a:t>
                      </a: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1000">
                <a:tc>
                  <a:txBody>
                    <a:bodyPr/>
                    <a:lstStyle/>
                    <a:p>
                      <a:pPr marL="53975" indent="0" algn="l" fontAlgn="ctr"/>
                      <a:r>
                        <a:rPr lang="en-US" sz="1400" u="none" strike="noStrike" dirty="0">
                          <a:effectLst/>
                        </a:rPr>
                        <a:t>Romanized CEO Name</a:t>
                      </a:r>
                      <a:endParaRPr lang="en-US" sz="1400" b="0" i="0" u="none" strike="noStrike" dirty="0">
                        <a:solidFill>
                          <a:srgbClr val="FFFFFF"/>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4625" lvl="1" indent="0" algn="l" defTabSz="914400" rtl="0" eaLnBrk="1" fontAlgn="ctr" latinLnBrk="0" hangingPunct="1"/>
                      <a:r>
                        <a:rPr lang="en-US" sz="1400" u="none" strike="noStrike" kern="1200" dirty="0">
                          <a:solidFill>
                            <a:schemeClr val="dk1"/>
                          </a:solidFill>
                          <a:effectLst/>
                          <a:latin typeface="+mn-lt"/>
                          <a:ea typeface="+mn-ea"/>
                          <a:cs typeface="+mn-cs"/>
                        </a:rPr>
                        <a:t>Si Min KIM</a:t>
                      </a:r>
                    </a:p>
                  </a:txBody>
                  <a:tcPr marL="9525" marR="9525" marT="9525" marB="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1" name="TextBox 30"/>
          <p:cNvSpPr txBox="1"/>
          <p:nvPr/>
        </p:nvSpPr>
        <p:spPr>
          <a:xfrm>
            <a:off x="6629400" y="1138213"/>
            <a:ext cx="2514600" cy="923330"/>
          </a:xfrm>
          <a:prstGeom prst="rect">
            <a:avLst/>
          </a:prstGeom>
          <a:noFill/>
        </p:spPr>
        <p:txBody>
          <a:bodyPr wrap="square" rtlCol="0">
            <a:spAutoFit/>
          </a:bodyPr>
          <a:lstStyle/>
          <a:p>
            <a:r>
              <a:rPr lang="en-US" dirty="0" smtClean="0"/>
              <a:t>A local presence that is pronounceable,  but not meaningful</a:t>
            </a:r>
            <a:endParaRPr lang="en-US" dirty="0"/>
          </a:p>
        </p:txBody>
      </p:sp>
      <p:sp>
        <p:nvSpPr>
          <p:cNvPr id="32" name="TextBox 31"/>
          <p:cNvSpPr txBox="1"/>
          <p:nvPr/>
        </p:nvSpPr>
        <p:spPr>
          <a:xfrm>
            <a:off x="478634" y="3801427"/>
            <a:ext cx="3324225" cy="584775"/>
          </a:xfrm>
          <a:prstGeom prst="rect">
            <a:avLst/>
          </a:prstGeom>
          <a:noFill/>
        </p:spPr>
        <p:txBody>
          <a:bodyPr wrap="square" rtlCol="0">
            <a:spAutoFit/>
          </a:bodyPr>
          <a:lstStyle/>
          <a:p>
            <a:pPr algn="r"/>
            <a:r>
              <a:rPr lang="en-US" sz="1600" dirty="0" smtClean="0"/>
              <a:t>A very different message locally, but less meaning globally</a:t>
            </a:r>
            <a:endParaRPr lang="en-US" sz="1600" dirty="0"/>
          </a:p>
        </p:txBody>
      </p:sp>
      <p:pic>
        <p:nvPicPr>
          <p:cNvPr id="33" name="Picture 32"/>
          <p:cNvPicPr>
            <a:picLocks noChangeAspect="1" noChangeArrowheads="1"/>
          </p:cNvPicPr>
          <p:nvPr/>
        </p:nvPicPr>
        <p:blipFill>
          <a:blip r:embed="rId4" cstate="print"/>
          <a:srcRect/>
          <a:stretch>
            <a:fillRect/>
          </a:stretch>
        </p:blipFill>
        <p:spPr bwMode="auto">
          <a:xfrm>
            <a:off x="333375" y="4443354"/>
            <a:ext cx="3100384" cy="2325288"/>
          </a:xfrm>
          <a:prstGeom prst="rect">
            <a:avLst/>
          </a:prstGeom>
          <a:noFill/>
          <a:ln w="101600">
            <a:solidFill>
              <a:schemeClr val="accent1">
                <a:shade val="50000"/>
              </a:schemeClr>
            </a:solidFill>
          </a:ln>
          <a:effectLst/>
          <a:scene3d>
            <a:camera prst="orthographicFront"/>
            <a:lightRig rig="threePt" dir="t"/>
          </a:scene3d>
          <a:sp3d>
            <a:bevelT/>
          </a:sp3d>
        </p:spPr>
      </p:pic>
      <p:pic>
        <p:nvPicPr>
          <p:cNvPr id="73731" name="Picture 3"/>
          <p:cNvPicPr>
            <a:picLocks noChangeAspect="1" noChangeArrowheads="1"/>
          </p:cNvPicPr>
          <p:nvPr/>
        </p:nvPicPr>
        <p:blipFill>
          <a:blip r:embed="rId5"/>
          <a:srcRect/>
          <a:stretch>
            <a:fillRect/>
          </a:stretch>
        </p:blipFill>
        <p:spPr bwMode="auto">
          <a:xfrm>
            <a:off x="6629400" y="2655783"/>
            <a:ext cx="2247147" cy="1001099"/>
          </a:xfrm>
          <a:prstGeom prst="rect">
            <a:avLst/>
          </a:prstGeom>
          <a:noFill/>
          <a:ln w="9525">
            <a:noFill/>
            <a:miter lim="800000"/>
            <a:headEnd/>
            <a:tailEnd/>
          </a:ln>
        </p:spPr>
      </p:pic>
      <p:sp>
        <p:nvSpPr>
          <p:cNvPr id="35" name="Cloud Callout 34"/>
          <p:cNvSpPr/>
          <p:nvPr/>
        </p:nvSpPr>
        <p:spPr>
          <a:xfrm>
            <a:off x="7861110" y="2238233"/>
            <a:ext cx="1015437" cy="523299"/>
          </a:xfrm>
          <a:prstGeom prst="cloudCallout">
            <a:avLst>
              <a:gd name="adj1" fmla="val -102819"/>
              <a:gd name="adj2" fmla="val 85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36" name="TextBox 35"/>
          <p:cNvSpPr txBox="1"/>
          <p:nvPr/>
        </p:nvSpPr>
        <p:spPr>
          <a:xfrm>
            <a:off x="6533864" y="2415657"/>
            <a:ext cx="1231710" cy="307777"/>
          </a:xfrm>
          <a:prstGeom prst="rect">
            <a:avLst/>
          </a:prstGeom>
          <a:noFill/>
        </p:spPr>
        <p:txBody>
          <a:bodyPr wrap="square" rtlCol="0">
            <a:spAutoFit/>
          </a:bodyPr>
          <a:lstStyle/>
          <a:p>
            <a:r>
              <a:rPr lang="en-US" sz="1400" dirty="0" smtClean="0"/>
              <a:t>“electronics”</a:t>
            </a:r>
            <a:endParaRPr lang="en-US" sz="1400" dirty="0"/>
          </a:p>
        </p:txBody>
      </p:sp>
      <p:sp>
        <p:nvSpPr>
          <p:cNvPr id="38" name="TextBox 37"/>
          <p:cNvSpPr txBox="1"/>
          <p:nvPr/>
        </p:nvSpPr>
        <p:spPr>
          <a:xfrm>
            <a:off x="185854" y="555161"/>
            <a:ext cx="4642624" cy="523220"/>
          </a:xfrm>
          <a:prstGeom prst="rect">
            <a:avLst/>
          </a:prstGeom>
          <a:solidFill>
            <a:srgbClr val="FFC000"/>
          </a:solidFill>
        </p:spPr>
        <p:txBody>
          <a:bodyPr wrap="square" rtlCol="0">
            <a:spAutoFit/>
          </a:bodyPr>
          <a:lstStyle/>
          <a:p>
            <a:r>
              <a:rPr lang="en-US" sz="1400" b="1" dirty="0" smtClean="0"/>
              <a:t>GLOBALIZATION</a:t>
            </a:r>
            <a:r>
              <a:rPr lang="en-US" sz="1400" dirty="0" smtClean="0"/>
              <a:t>: Information is massively connected, created and consumed everywhere.</a:t>
            </a:r>
            <a:endParaRPr lang="en-US" sz="14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7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0319" y="596105"/>
            <a:ext cx="2666588" cy="954107"/>
          </a:xfrm>
          <a:prstGeom prst="rect">
            <a:avLst/>
          </a:prstGeom>
          <a:solidFill>
            <a:srgbClr val="FFC000"/>
          </a:solidFill>
        </p:spPr>
        <p:txBody>
          <a:bodyPr wrap="square" rtlCol="0">
            <a:spAutoFit/>
          </a:bodyPr>
          <a:lstStyle/>
          <a:p>
            <a:r>
              <a:rPr lang="en-US" sz="1400" b="1" dirty="0" smtClean="0"/>
              <a:t>GLOBALIZATION</a:t>
            </a:r>
            <a:r>
              <a:rPr lang="en-US" sz="1400" dirty="0" smtClean="0"/>
              <a:t>: Information is massively connected, created and consumed everywhere.</a:t>
            </a:r>
            <a:endParaRPr lang="en-US" sz="1400" dirty="0"/>
          </a:p>
        </p:txBody>
      </p:sp>
      <p:pic>
        <p:nvPicPr>
          <p:cNvPr id="16" name="Picture 1"/>
          <p:cNvPicPr>
            <a:picLocks noChangeAspect="1" noChangeArrowheads="1"/>
          </p:cNvPicPr>
          <p:nvPr/>
        </p:nvPicPr>
        <p:blipFill>
          <a:blip r:embed="rId3"/>
          <a:srcRect/>
          <a:stretch>
            <a:fillRect/>
          </a:stretch>
        </p:blipFill>
        <p:spPr bwMode="auto">
          <a:xfrm>
            <a:off x="7650814" y="5715715"/>
            <a:ext cx="1397614" cy="1048211"/>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129104" y="3473840"/>
            <a:ext cx="1004295" cy="1081900"/>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lum bright="-2000" contrast="17000"/>
          </a:blip>
          <a:srcRect/>
          <a:stretch>
            <a:fillRect/>
          </a:stretch>
        </p:blipFill>
        <p:spPr bwMode="auto">
          <a:xfrm>
            <a:off x="5482220" y="4218444"/>
            <a:ext cx="3447469" cy="2585602"/>
          </a:xfrm>
          <a:prstGeom prst="rect">
            <a:avLst/>
          </a:prstGeom>
          <a:noFill/>
        </p:spPr>
      </p:pic>
      <p:pic>
        <p:nvPicPr>
          <p:cNvPr id="3" name="Picture 2"/>
          <p:cNvPicPr>
            <a:picLocks noChangeAspect="1" noChangeArrowheads="1"/>
          </p:cNvPicPr>
          <p:nvPr/>
        </p:nvPicPr>
        <p:blipFill>
          <a:blip r:embed="rId6"/>
          <a:srcRect/>
          <a:stretch>
            <a:fillRect/>
          </a:stretch>
        </p:blipFill>
        <p:spPr bwMode="auto">
          <a:xfrm>
            <a:off x="409575" y="614363"/>
            <a:ext cx="8324850" cy="3867150"/>
          </a:xfrm>
          <a:prstGeom prst="rect">
            <a:avLst/>
          </a:prstGeom>
          <a:noFill/>
          <a:ln w="9525">
            <a:noFill/>
            <a:miter lim="800000"/>
            <a:headEnd/>
            <a:tailEnd/>
          </a:ln>
          <a:effectLst/>
        </p:spPr>
      </p:pic>
      <p:sp>
        <p:nvSpPr>
          <p:cNvPr id="4" name="Rectangle 3"/>
          <p:cNvSpPr/>
          <p:nvPr/>
        </p:nvSpPr>
        <p:spPr>
          <a:xfrm>
            <a:off x="609600" y="4481513"/>
            <a:ext cx="4570482" cy="369332"/>
          </a:xfrm>
          <a:prstGeom prst="rect">
            <a:avLst/>
          </a:prstGeom>
        </p:spPr>
        <p:txBody>
          <a:bodyPr wrap="none">
            <a:spAutoFit/>
          </a:bodyPr>
          <a:lstStyle/>
          <a:p>
            <a:r>
              <a:rPr lang="zh-CN" altLang="en-US" dirty="0" smtClean="0"/>
              <a:t>三菱汽车销售（中国）有限公司入场动画页面</a:t>
            </a:r>
            <a:endParaRPr lang="en-US" dirty="0"/>
          </a:p>
        </p:txBody>
      </p:sp>
      <p:sp>
        <p:nvSpPr>
          <p:cNvPr id="7" name="Down Arrow 6"/>
          <p:cNvSpPr/>
          <p:nvPr/>
        </p:nvSpPr>
        <p:spPr>
          <a:xfrm>
            <a:off x="703257" y="4850845"/>
            <a:ext cx="325438" cy="660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loud Callout 9"/>
          <p:cNvSpPr/>
          <p:nvPr/>
        </p:nvSpPr>
        <p:spPr>
          <a:xfrm>
            <a:off x="3635933" y="4797878"/>
            <a:ext cx="1615589" cy="918130"/>
          </a:xfrm>
          <a:prstGeom prst="cloudCallout">
            <a:avLst>
              <a:gd name="adj1" fmla="val -65051"/>
              <a:gd name="adj2" fmla="val -59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Chinese company?</a:t>
            </a:r>
            <a:endParaRPr lang="en-US" sz="1400" dirty="0">
              <a:solidFill>
                <a:schemeClr val="tx1"/>
              </a:solidFill>
            </a:endParaRPr>
          </a:p>
        </p:txBody>
      </p:sp>
      <p:sp>
        <p:nvSpPr>
          <p:cNvPr id="11" name="Bent Arrow 10"/>
          <p:cNvSpPr/>
          <p:nvPr/>
        </p:nvSpPr>
        <p:spPr>
          <a:xfrm flipV="1">
            <a:off x="2170599" y="4850844"/>
            <a:ext cx="1157287" cy="5207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170599" y="4954972"/>
            <a:ext cx="1005403" cy="584775"/>
          </a:xfrm>
          <a:prstGeom prst="rect">
            <a:avLst/>
          </a:prstGeom>
        </p:spPr>
        <p:txBody>
          <a:bodyPr wrap="none">
            <a:spAutoFit/>
          </a:bodyPr>
          <a:lstStyle/>
          <a:p>
            <a:r>
              <a:rPr lang="zh-CN" altLang="en-US" sz="3200" dirty="0">
                <a:solidFill>
                  <a:prstClr val="black"/>
                </a:solidFill>
              </a:rPr>
              <a:t>中国</a:t>
            </a:r>
            <a:endParaRPr lang="en-US" sz="3200" dirty="0"/>
          </a:p>
        </p:txBody>
      </p:sp>
      <p:sp>
        <p:nvSpPr>
          <p:cNvPr id="5" name="Rectangle 4"/>
          <p:cNvSpPr/>
          <p:nvPr/>
        </p:nvSpPr>
        <p:spPr>
          <a:xfrm>
            <a:off x="409575" y="4797878"/>
            <a:ext cx="1005403" cy="584775"/>
          </a:xfrm>
          <a:prstGeom prst="rect">
            <a:avLst/>
          </a:prstGeom>
        </p:spPr>
        <p:txBody>
          <a:bodyPr wrap="none">
            <a:spAutoFit/>
          </a:bodyPr>
          <a:lstStyle/>
          <a:p>
            <a:r>
              <a:rPr lang="zh-CN" altLang="en-US" sz="3200" dirty="0" smtClean="0"/>
              <a:t>三菱</a:t>
            </a:r>
            <a:endParaRPr lang="en-US" sz="3200" dirty="0"/>
          </a:p>
        </p:txBody>
      </p:sp>
      <p:sp>
        <p:nvSpPr>
          <p:cNvPr id="12" name="Cloud Callout 11"/>
          <p:cNvSpPr/>
          <p:nvPr/>
        </p:nvSpPr>
        <p:spPr>
          <a:xfrm>
            <a:off x="609600" y="5739853"/>
            <a:ext cx="2147307" cy="918130"/>
          </a:xfrm>
          <a:prstGeom prst="cloudCallout">
            <a:avLst>
              <a:gd name="adj1" fmla="val -38436"/>
              <a:gd name="adj2" fmla="val -728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Western: 3 Water Chestnuts?</a:t>
            </a:r>
          </a:p>
          <a:p>
            <a:pPr algn="ctr"/>
            <a:r>
              <a:rPr lang="en-US" sz="1100" dirty="0" smtClean="0">
                <a:solidFill>
                  <a:schemeClr val="tx1"/>
                </a:solidFill>
              </a:rPr>
              <a:t>Asian: San </a:t>
            </a:r>
            <a:r>
              <a:rPr lang="en-US" sz="1100" dirty="0" err="1" smtClean="0">
                <a:solidFill>
                  <a:schemeClr val="tx1"/>
                </a:solidFill>
              </a:rPr>
              <a:t>Leng</a:t>
            </a:r>
            <a:endParaRPr lang="en-US" sz="1100" dirty="0">
              <a:solidFill>
                <a:schemeClr val="tx1"/>
              </a:solidFill>
            </a:endParaRPr>
          </a:p>
        </p:txBody>
      </p:sp>
      <p:sp>
        <p:nvSpPr>
          <p:cNvPr id="13" name="Cloud Callout 12"/>
          <p:cNvSpPr/>
          <p:nvPr/>
        </p:nvSpPr>
        <p:spPr>
          <a:xfrm>
            <a:off x="4782132" y="5716008"/>
            <a:ext cx="2147307" cy="918130"/>
          </a:xfrm>
          <a:prstGeom prst="cloudCallout">
            <a:avLst>
              <a:gd name="adj1" fmla="val -38436"/>
              <a:gd name="adj2" fmla="val -728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Other Country that uses this script… Japan?</a:t>
            </a:r>
            <a:endParaRPr lang="en-US" sz="1100" dirty="0">
              <a:solidFill>
                <a:schemeClr val="tx1"/>
              </a:solidFill>
            </a:endParaRPr>
          </a:p>
        </p:txBody>
      </p:sp>
      <p:sp>
        <p:nvSpPr>
          <p:cNvPr id="14" name="Cloud Callout 13"/>
          <p:cNvSpPr/>
          <p:nvPr/>
        </p:nvSpPr>
        <p:spPr>
          <a:xfrm>
            <a:off x="2733736" y="5930328"/>
            <a:ext cx="1895424" cy="918130"/>
          </a:xfrm>
          <a:prstGeom prst="cloudCallout">
            <a:avLst>
              <a:gd name="adj1" fmla="val -55848"/>
              <a:gd name="adj2" fmla="val -308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tx1"/>
                </a:solidFill>
              </a:rPr>
              <a:t>3 Rhombuses, 3 Diamonds?</a:t>
            </a:r>
          </a:p>
          <a:p>
            <a:pPr algn="ctr"/>
            <a:r>
              <a:rPr lang="en-US" sz="1100" dirty="0" smtClean="0">
                <a:solidFill>
                  <a:schemeClr val="tx1"/>
                </a:solidFill>
              </a:rPr>
              <a:t>San </a:t>
            </a:r>
            <a:r>
              <a:rPr lang="en-US" sz="1100" dirty="0" err="1" smtClean="0">
                <a:solidFill>
                  <a:schemeClr val="tx1"/>
                </a:solidFill>
              </a:rPr>
              <a:t>Bishi</a:t>
            </a:r>
            <a:r>
              <a:rPr lang="en-US" sz="1100" dirty="0" smtClean="0">
                <a:solidFill>
                  <a:schemeClr val="tx1"/>
                </a:solidFill>
              </a:rPr>
              <a:t>?</a:t>
            </a:r>
            <a:endParaRPr lang="en-US" sz="1100"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0" grpId="0" animBg="1"/>
      <p:bldP spid="11" grpId="0" animBg="1"/>
      <p:bldP spid="6" grpId="0"/>
      <p:bldP spid="5" grpId="0"/>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333333"/>
    </a:dk1>
    <a:lt1>
      <a:srgbClr val="FFFFFF"/>
    </a:lt1>
    <a:dk2>
      <a:srgbClr val="000066"/>
    </a:dk2>
    <a:lt2>
      <a:srgbClr val="BFBFBF"/>
    </a:lt2>
    <a:accent1>
      <a:srgbClr val="FFC300"/>
    </a:accent1>
    <a:accent2>
      <a:srgbClr val="663333"/>
    </a:accent2>
    <a:accent3>
      <a:srgbClr val="FFFFFF"/>
    </a:accent3>
    <a:accent4>
      <a:srgbClr val="2A2A2A"/>
    </a:accent4>
    <a:accent5>
      <a:srgbClr val="FFDEAA"/>
    </a:accent5>
    <a:accent6>
      <a:srgbClr val="5C2D2D"/>
    </a:accent6>
    <a:hlink>
      <a:srgbClr val="666699"/>
    </a:hlink>
    <a:folHlink>
      <a:srgbClr val="333300"/>
    </a:folHlink>
  </a:clrScheme>
  <a:fontScheme name="DB White In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333333"/>
    </a:dk1>
    <a:lt1>
      <a:srgbClr val="FFFFFF"/>
    </a:lt1>
    <a:dk2>
      <a:srgbClr val="000066"/>
    </a:dk2>
    <a:lt2>
      <a:srgbClr val="BFBFBF"/>
    </a:lt2>
    <a:accent1>
      <a:srgbClr val="FFC300"/>
    </a:accent1>
    <a:accent2>
      <a:srgbClr val="663333"/>
    </a:accent2>
    <a:accent3>
      <a:srgbClr val="FFFFFF"/>
    </a:accent3>
    <a:accent4>
      <a:srgbClr val="2A2A2A"/>
    </a:accent4>
    <a:accent5>
      <a:srgbClr val="FFDEAA"/>
    </a:accent5>
    <a:accent6>
      <a:srgbClr val="5C2D2D"/>
    </a:accent6>
    <a:hlink>
      <a:srgbClr val="666699"/>
    </a:hlink>
    <a:folHlink>
      <a:srgbClr val="333300"/>
    </a:folHlink>
  </a:clrScheme>
  <a:fontScheme name="DB White In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1524</TotalTime>
  <Words>1372</Words>
  <Application>Microsoft Office PowerPoint</Application>
  <PresentationFormat>On-screen Show (4:3)</PresentationFormat>
  <Paragraphs>198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Setting the stage: What are we thinking about?</vt:lpstr>
      <vt:lpstr>Slide 4</vt:lpstr>
      <vt:lpstr>Slide 5</vt:lpstr>
      <vt:lpstr>Slide 6</vt:lpstr>
      <vt:lpstr>Slide 7</vt:lpstr>
      <vt:lpstr>Slide 8</vt:lpstr>
      <vt:lpstr>Slide 9</vt:lpstr>
      <vt:lpstr>The current economic cycle is the most unique event of our lifetimes, adding to the need to address opportunity and risk with agility and precision.</vt:lpstr>
      <vt:lpstr>Slide 11</vt:lpstr>
      <vt:lpstr>Our approach to move from “big data” to “big insight” is to innovate in different ways around the world, dictated by the various ways in which data is discovered, curated and synthesized. </vt:lpstr>
      <vt:lpstr>Slide 13</vt:lpstr>
      <vt:lpstr>Slide 14</vt:lpstr>
      <vt:lpstr>Slide 15</vt:lpstr>
      <vt:lpstr>Slide 16</vt:lpstr>
      <vt:lpstr>Slide 17</vt:lpstr>
      <vt:lpstr>Our thinking about Innovation must be continuously challenged and enriched.</vt:lpstr>
      <vt:lpstr>Slide 19</vt:lpstr>
    </vt:vector>
  </TitlesOfParts>
  <Company>Wolfram Research,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Perardi</dc:creator>
  <cp:lastModifiedBy>Anthony Scriffignano</cp:lastModifiedBy>
  <cp:revision>29</cp:revision>
  <dcterms:created xsi:type="dcterms:W3CDTF">2011-07-14T19:59:58Z</dcterms:created>
  <dcterms:modified xsi:type="dcterms:W3CDTF">2012-09-07T15:45:50Z</dcterms:modified>
</cp:coreProperties>
</file>