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notesSlides/notesSlide4.xml" ContentType="application/vnd.openxmlformats-officedocument.presentationml.notesSlide+xml"/>
  <Override PartName="/ppt/theme/themeOverride9.xml" ContentType="application/vnd.openxmlformats-officedocument.themeOverride+xml"/>
  <Override PartName="/ppt/notesSlides/notesSlide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4"/>
    <p:sldMasterId id="2147483834" r:id="rId5"/>
    <p:sldMasterId id="2147483857" r:id="rId6"/>
  </p:sldMasterIdLst>
  <p:notesMasterIdLst>
    <p:notesMasterId r:id="rId47"/>
  </p:notesMasterIdLst>
  <p:handoutMasterIdLst>
    <p:handoutMasterId r:id="rId48"/>
  </p:handoutMasterIdLst>
  <p:sldIdLst>
    <p:sldId id="500" r:id="rId7"/>
    <p:sldId id="337" r:id="rId8"/>
    <p:sldId id="501" r:id="rId9"/>
    <p:sldId id="335" r:id="rId10"/>
    <p:sldId id="336" r:id="rId11"/>
    <p:sldId id="340" r:id="rId12"/>
    <p:sldId id="491" r:id="rId13"/>
    <p:sldId id="492" r:id="rId14"/>
    <p:sldId id="493" r:id="rId15"/>
    <p:sldId id="296" r:id="rId16"/>
    <p:sldId id="494" r:id="rId17"/>
    <p:sldId id="495" r:id="rId18"/>
    <p:sldId id="487" r:id="rId19"/>
    <p:sldId id="517" r:id="rId20"/>
    <p:sldId id="518" r:id="rId21"/>
    <p:sldId id="519" r:id="rId22"/>
    <p:sldId id="520" r:id="rId23"/>
    <p:sldId id="521" r:id="rId24"/>
    <p:sldId id="488" r:id="rId25"/>
    <p:sldId id="489" r:id="rId26"/>
    <p:sldId id="417" r:id="rId27"/>
    <p:sldId id="505" r:id="rId28"/>
    <p:sldId id="506" r:id="rId29"/>
    <p:sldId id="507" r:id="rId30"/>
    <p:sldId id="508" r:id="rId31"/>
    <p:sldId id="509" r:id="rId32"/>
    <p:sldId id="510" r:id="rId33"/>
    <p:sldId id="511" r:id="rId34"/>
    <p:sldId id="512" r:id="rId35"/>
    <p:sldId id="513" r:id="rId36"/>
    <p:sldId id="514" r:id="rId37"/>
    <p:sldId id="515" r:id="rId38"/>
    <p:sldId id="516" r:id="rId39"/>
    <p:sldId id="499" r:id="rId40"/>
    <p:sldId id="271" r:id="rId41"/>
    <p:sldId id="272" r:id="rId42"/>
    <p:sldId id="504" r:id="rId43"/>
    <p:sldId id="522" r:id="rId44"/>
    <p:sldId id="498" r:id="rId45"/>
    <p:sldId id="502"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660"/>
  </p:normalViewPr>
  <p:slideViewPr>
    <p:cSldViewPr snapToGrid="0" snapToObjects="1">
      <p:cViewPr varScale="1">
        <p:scale>
          <a:sx n="111" d="100"/>
          <a:sy n="111" d="100"/>
        </p:scale>
        <p:origin x="-1602"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2CB1B38-ADD4-481C-8FB6-300397996161}" type="datetime1">
              <a:rPr lang="en-US"/>
              <a:pPr/>
              <a:t>9/6/2012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33B4BA5-441F-4924-ADC9-6F9E644DC843}" type="slidenum">
              <a:rPr lang="en-US"/>
              <a:pPr/>
              <a:t>‹#›</a:t>
            </a:fld>
            <a:endParaRPr lang="en-US"/>
          </a:p>
        </p:txBody>
      </p:sp>
    </p:spTree>
    <p:extLst>
      <p:ext uri="{BB962C8B-B14F-4D97-AF65-F5344CB8AC3E}">
        <p14:creationId xmlns:p14="http://schemas.microsoft.com/office/powerpoint/2010/main" val="297755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D470153-AB69-401D-A8B5-BDF84FDB975D}" type="datetime1">
              <a:rPr lang="en-US"/>
              <a:pPr/>
              <a:t>9/6/2012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EAE3263-508E-403B-BEAD-A70EA0BF5CE2}" type="slidenum">
              <a:rPr lang="en-US"/>
              <a:pPr/>
              <a:t>‹#›</a:t>
            </a:fld>
            <a:endParaRPr lang="en-US"/>
          </a:p>
        </p:txBody>
      </p:sp>
    </p:spTree>
    <p:extLst>
      <p:ext uri="{BB962C8B-B14F-4D97-AF65-F5344CB8AC3E}">
        <p14:creationId xmlns:p14="http://schemas.microsoft.com/office/powerpoint/2010/main" val="33949631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years of building</a:t>
            </a:r>
            <a:r>
              <a:rPr lang="en-US" baseline="0" dirty="0" smtClean="0"/>
              <a:t> and studying social networks</a:t>
            </a:r>
          </a:p>
          <a:p>
            <a:r>
              <a:rPr lang="en-US" baseline="0" dirty="0" smtClean="0"/>
              <a:t>Release real experiences often and get feedback</a:t>
            </a:r>
            <a:endParaRPr lang="en-US" dirty="0"/>
          </a:p>
        </p:txBody>
      </p:sp>
      <p:sp>
        <p:nvSpPr>
          <p:cNvPr id="4" name="Slide Number Placeholder 3"/>
          <p:cNvSpPr>
            <a:spLocks noGrp="1"/>
          </p:cNvSpPr>
          <p:nvPr>
            <p:ph type="sldNum" sz="quarter" idx="10"/>
          </p:nvPr>
        </p:nvSpPr>
        <p:spPr/>
        <p:txBody>
          <a:bodyPr/>
          <a:lstStyle/>
          <a:p>
            <a:fld id="{77FE0C24-DCD8-8A44-9D61-D5591FC1323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4976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71880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55056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875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04223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21555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68663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7025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6418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8" name="Date Placeholder 7"/>
          <p:cNvSpPr>
            <a:spLocks noGrp="1"/>
          </p:cNvSpPr>
          <p:nvPr>
            <p:ph type="dt" idx="10"/>
          </p:nvPr>
        </p:nvSpPr>
        <p:spPr/>
        <p:txBody>
          <a:bodyPr/>
          <a:lstStyle/>
          <a:p>
            <a:fld id="{ACC0FA01-11E7-4A61-9729-ED829BFFFE0E}" type="datetime1">
              <a:rPr lang="en-US" smtClean="0">
                <a:solidFill>
                  <a:prstClr val="black"/>
                </a:solidFill>
              </a:rPr>
              <a:pPr/>
              <a:t>9/6/2012</a:t>
            </a:fld>
            <a:endParaRPr lang="en-US" dirty="0">
              <a:solidFill>
                <a:prstClr val="black"/>
              </a:solidFill>
            </a:endParaRPr>
          </a:p>
        </p:txBody>
      </p:sp>
      <p:sp>
        <p:nvSpPr>
          <p:cNvPr id="9" name="Footer Placeholder 8"/>
          <p:cNvSpPr>
            <a:spLocks noGrp="1"/>
          </p:cNvSpPr>
          <p:nvPr>
            <p:ph type="ftr" sz="quarter" idx="11"/>
          </p:nvPr>
        </p:nvSpPr>
        <p:spPr/>
        <p:txBody>
          <a:bodyPr/>
          <a:lstStyle/>
          <a:p>
            <a:r>
              <a:rPr lang="en-US" smtClean="0">
                <a:solidFill>
                  <a:srgbClr val="000000"/>
                </a:solidFill>
              </a:rPr>
              <a:t>© 2010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10" name="Slide Number Placeholder 9"/>
          <p:cNvSpPr>
            <a:spLocks noGrp="1"/>
          </p:cNvSpPr>
          <p:nvPr>
            <p:ph type="sldNum" sz="quarter" idx="12"/>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CONFIDENTIAL – FOR MICROSOFT INTERNAL USE ONLY</a:t>
            </a:r>
            <a:endParaRPr lang="en-US" dirty="0" smtClean="0">
              <a:solidFill>
                <a:prstClr val="black"/>
              </a:solidFill>
            </a:endParaRPr>
          </a:p>
        </p:txBody>
      </p:sp>
    </p:spTree>
    <p:extLst>
      <p:ext uri="{BB962C8B-B14F-4D97-AF65-F5344CB8AC3E}">
        <p14:creationId xmlns:p14="http://schemas.microsoft.com/office/powerpoint/2010/main" val="329801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daily tweets per day goes up and down constantly, spiking when violence erupts then decreasing when the city is calm.</a:t>
            </a:r>
            <a:r>
              <a:rPr lang="en-US" baseline="0" dirty="0" smtClean="0"/>
              <a:t> Staggered adoption. Practices are passed from city to city.</a:t>
            </a:r>
            <a:endParaRPr lang="en-US" dirty="0"/>
          </a:p>
        </p:txBody>
      </p:sp>
      <p:sp>
        <p:nvSpPr>
          <p:cNvPr id="4" name="Slide Number Placeholder 3"/>
          <p:cNvSpPr>
            <a:spLocks noGrp="1"/>
          </p:cNvSpPr>
          <p:nvPr>
            <p:ph type="sldNum" idx="10"/>
          </p:nvPr>
        </p:nvSpPr>
        <p:spPr/>
        <p:txBody>
          <a:bodyPr/>
          <a:lstStyle/>
          <a:p>
            <a:fld id="{1B19F7E0-663E-4FDB-B35B-7D2DCA1E55A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796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121" eaLnBrk="0" fontAlgn="base" hangingPunct="0">
              <a:spcBef>
                <a:spcPct val="30000"/>
              </a:spcBef>
              <a:spcAft>
                <a:spcPct val="0"/>
              </a:spcAft>
              <a:buClr>
                <a:srgbClr val="000000"/>
              </a:buClr>
              <a:buSzPct val="100000"/>
              <a:defRPr/>
            </a:pPr>
            <a:r>
              <a:rPr lang="en-US" baseline="0" dirty="0" smtClean="0"/>
              <a:t>Followers: Captured at the moment of the last tweet.</a:t>
            </a:r>
            <a:endParaRPr lang="en-US" dirty="0" smtClean="0"/>
          </a:p>
          <a:p>
            <a:r>
              <a:rPr lang="en-US" dirty="0" smtClean="0"/>
              <a:t>Curators: </a:t>
            </a:r>
            <a:r>
              <a:rPr lang="en-US" baseline="0" dirty="0" smtClean="0"/>
              <a:t>Act as operators. </a:t>
            </a:r>
            <a:r>
              <a:rPr lang="en-US" dirty="0" smtClean="0"/>
              <a:t>Mostly (</a:t>
            </a:r>
            <a:r>
              <a:rPr lang="en-US" dirty="0" err="1" smtClean="0"/>
              <a:t>selfrepoted</a:t>
            </a:r>
            <a:r>
              <a:rPr lang="en-US" dirty="0" smtClean="0"/>
              <a:t>) females.</a:t>
            </a:r>
            <a:r>
              <a:rPr lang="en-US" baseline="0" dirty="0" smtClean="0"/>
              <a:t> </a:t>
            </a:r>
            <a:endParaRPr lang="en-US" dirty="0"/>
          </a:p>
        </p:txBody>
      </p:sp>
      <p:sp>
        <p:nvSpPr>
          <p:cNvPr id="4" name="Slide Number Placeholder 3"/>
          <p:cNvSpPr>
            <a:spLocks noGrp="1"/>
          </p:cNvSpPr>
          <p:nvPr>
            <p:ph type="sldNum" idx="10"/>
          </p:nvPr>
        </p:nvSpPr>
        <p:spPr/>
        <p:txBody>
          <a:bodyPr/>
          <a:lstStyle/>
          <a:p>
            <a:fld id="{1B19F7E0-663E-4FDB-B35B-7D2DCA1E55A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11517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0351" indent="-390351">
              <a:buFont typeface="Arial" pitchFamily="34" charset="0"/>
              <a:buChar char="•"/>
            </a:pPr>
            <a:r>
              <a:rPr lang="en-US" sz="1100" dirty="0">
                <a:latin typeface="Arial" pitchFamily="34" charset="0"/>
                <a:cs typeface="Arial" pitchFamily="34" charset="0"/>
              </a:rPr>
              <a:t>Outsiders: celebrities. </a:t>
            </a:r>
          </a:p>
          <a:p>
            <a:pPr marL="390351" indent="-390351">
              <a:buFont typeface="Arial" pitchFamily="34" charset="0"/>
              <a:buChar char="•"/>
            </a:pPr>
            <a:r>
              <a:rPr lang="en-US" sz="1100" dirty="0">
                <a:latin typeface="Arial" pitchFamily="34" charset="0"/>
                <a:cs typeface="Arial" pitchFamily="34" charset="0"/>
              </a:rPr>
              <a:t>Size: in-degree, denotes who id being </a:t>
            </a:r>
            <a:r>
              <a:rPr lang="en-US" sz="1100" dirty="0" err="1">
                <a:latin typeface="Arial" pitchFamily="34" charset="0"/>
                <a:cs typeface="Arial" pitchFamily="34" charset="0"/>
              </a:rPr>
              <a:t>RTed</a:t>
            </a:r>
            <a:r>
              <a:rPr lang="en-US" sz="1100" dirty="0">
                <a:latin typeface="Arial" pitchFamily="34" charset="0"/>
                <a:cs typeface="Arial" pitchFamily="34" charset="0"/>
              </a:rPr>
              <a:t>. Meaning: I trust the information that is given </a:t>
            </a:r>
          </a:p>
          <a:p>
            <a:pPr marL="390351" indent="-390351">
              <a:buFont typeface="Arial" pitchFamily="34" charset="0"/>
              <a:buChar char="•"/>
            </a:pPr>
            <a:r>
              <a:rPr lang="en-US" sz="1100" dirty="0">
                <a:latin typeface="Arial" pitchFamily="34" charset="0"/>
                <a:cs typeface="Arial" pitchFamily="34" charset="0"/>
              </a:rPr>
              <a:t>Biggest node: a curator. Third most followed account in #</a:t>
            </a:r>
            <a:r>
              <a:rPr lang="en-US" sz="1100" dirty="0" err="1">
                <a:latin typeface="Arial" pitchFamily="34" charset="0"/>
                <a:cs typeface="Arial" pitchFamily="34" charset="0"/>
              </a:rPr>
              <a:t>ABCity</a:t>
            </a:r>
            <a:r>
              <a:rPr lang="en-US" sz="1100" dirty="0">
                <a:latin typeface="Arial" pitchFamily="34" charset="0"/>
                <a:cs typeface="Arial" pitchFamily="34" charset="0"/>
              </a:rPr>
              <a:t>, behind Calderon, </a:t>
            </a:r>
            <a:r>
              <a:rPr lang="en-US" sz="1100" dirty="0" err="1">
                <a:latin typeface="Arial" pitchFamily="34" charset="0"/>
                <a:cs typeface="Arial" pitchFamily="34" charset="0"/>
              </a:rPr>
              <a:t>TVNews</a:t>
            </a:r>
            <a:r>
              <a:rPr lang="en-US" sz="1100" dirty="0">
                <a:latin typeface="Arial" pitchFamily="34" charset="0"/>
                <a:cs typeface="Arial" pitchFamily="34" charset="0"/>
              </a:rPr>
              <a:t>.</a:t>
            </a:r>
          </a:p>
          <a:p>
            <a:pPr marL="390351" indent="-390351">
              <a:buFont typeface="Arial" pitchFamily="34" charset="0"/>
              <a:buChar char="•"/>
            </a:pPr>
            <a:r>
              <a:rPr lang="en-US" sz="1100" dirty="0">
                <a:latin typeface="Arial" pitchFamily="34" charset="0"/>
                <a:cs typeface="Arial" pitchFamily="34" charset="0"/>
              </a:rPr>
              <a:t>Top 13 are anonymous, retweet each other too.</a:t>
            </a:r>
          </a:p>
          <a:p>
            <a:endParaRPr lang="en-US" sz="1100" dirty="0">
              <a:latin typeface="Arial" pitchFamily="34" charset="0"/>
              <a:cs typeface="Arial" pitchFamily="34" charset="0"/>
            </a:endParaRPr>
          </a:p>
          <a:p>
            <a:endParaRPr lang="en-US" dirty="0"/>
          </a:p>
        </p:txBody>
      </p:sp>
      <p:sp>
        <p:nvSpPr>
          <p:cNvPr id="4" name="Slide Number Placeholder 3"/>
          <p:cNvSpPr>
            <a:spLocks noGrp="1"/>
          </p:cNvSpPr>
          <p:nvPr>
            <p:ph type="sldNum" idx="10"/>
          </p:nvPr>
        </p:nvSpPr>
        <p:spPr/>
        <p:txBody>
          <a:bodyPr/>
          <a:lstStyle/>
          <a:p>
            <a:fld id="{1B19F7E0-663E-4FDB-B35B-7D2DCA1E55A3}"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78534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47429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1763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99556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65477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MASTER SLIDE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4"/>
          </p:nvPr>
        </p:nvSpPr>
        <p:spPr>
          <a:xfrm>
            <a:off x="3733800" y="6553200"/>
            <a:ext cx="2133600" cy="228600"/>
          </a:xfrm>
          <a:prstGeom prst="rect">
            <a:avLst/>
          </a:prstGeom>
        </p:spPr>
        <p:txBody>
          <a:bodyPr/>
          <a:lstStyle>
            <a:lvl1pPr algn="ctr">
              <a:defRPr sz="900">
                <a:solidFill>
                  <a:schemeClr val="bg1">
                    <a:lumMod val="65000"/>
                  </a:schemeClr>
                </a:solidFill>
                <a:latin typeface="Segoe" pitchFamily="34" charset="0"/>
              </a:defRPr>
            </a:lvl1pPr>
          </a:lstStyle>
          <a:p>
            <a:fld id="{F1A02187-1E66-47D5-8239-F8B52258B12E}"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200882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5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lIns="19043" tIns="9521" rIns="19043" bIns="9521"/>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lIns="19043" tIns="9521" rIns="19043" bIns="9521"/>
          <a:lstStyle>
            <a:lvl1pPr marL="0" indent="0" algn="ctr">
              <a:buNone/>
              <a:defRPr>
                <a:solidFill>
                  <a:schemeClr val="tx1">
                    <a:tint val="75000"/>
                  </a:schemeClr>
                </a:solidFill>
              </a:defRPr>
            </a:lvl1pPr>
            <a:lvl2pPr marL="457025" indent="0" algn="ctr">
              <a:buNone/>
              <a:defRPr>
                <a:solidFill>
                  <a:schemeClr val="tx1">
                    <a:tint val="75000"/>
                  </a:schemeClr>
                </a:solidFill>
              </a:defRPr>
            </a:lvl2pPr>
            <a:lvl3pPr marL="914049" indent="0" algn="ctr">
              <a:buNone/>
              <a:defRPr>
                <a:solidFill>
                  <a:schemeClr val="tx1">
                    <a:tint val="75000"/>
                  </a:schemeClr>
                </a:solidFill>
              </a:defRPr>
            </a:lvl3pPr>
            <a:lvl4pPr marL="1371074" indent="0" algn="ctr">
              <a:buNone/>
              <a:defRPr>
                <a:solidFill>
                  <a:schemeClr val="tx1">
                    <a:tint val="75000"/>
                  </a:schemeClr>
                </a:solidFill>
              </a:defRPr>
            </a:lvl4pPr>
            <a:lvl5pPr marL="1828097" indent="0" algn="ctr">
              <a:buNone/>
              <a:defRPr>
                <a:solidFill>
                  <a:schemeClr val="tx1">
                    <a:tint val="75000"/>
                  </a:schemeClr>
                </a:solidFill>
              </a:defRPr>
            </a:lvl5pPr>
            <a:lvl6pPr marL="2285122" indent="0" algn="ctr">
              <a:buNone/>
              <a:defRPr>
                <a:solidFill>
                  <a:schemeClr val="tx1">
                    <a:tint val="75000"/>
                  </a:schemeClr>
                </a:solidFill>
              </a:defRPr>
            </a:lvl6pPr>
            <a:lvl7pPr marL="2742147" indent="0" algn="ctr">
              <a:buNone/>
              <a:defRPr>
                <a:solidFill>
                  <a:schemeClr val="tx1">
                    <a:tint val="75000"/>
                  </a:schemeClr>
                </a:solidFill>
              </a:defRPr>
            </a:lvl7pPr>
            <a:lvl8pPr marL="3199171" indent="0" algn="ctr">
              <a:buNone/>
              <a:defRPr>
                <a:solidFill>
                  <a:schemeClr val="tx1">
                    <a:tint val="75000"/>
                  </a:schemeClr>
                </a:solidFill>
              </a:defRPr>
            </a:lvl8pPr>
            <a:lvl9pPr marL="3656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lIns="19043" tIns="9521" rIns="19043" bIns="9521"/>
          <a:lstStyle/>
          <a:p>
            <a:pPr defTabSz="457025" fontAlgn="auto">
              <a:spcBef>
                <a:spcPts val="0"/>
              </a:spcBef>
              <a:spcAft>
                <a:spcPts val="0"/>
              </a:spcAft>
            </a:pPr>
            <a:fld id="{B66DC0EF-EEE8-432E-86C2-10C752A6DA56}" type="datetime1">
              <a:rPr lang="en-US">
                <a:solidFill>
                  <a:prstClr val="black"/>
                </a:solidFill>
                <a:latin typeface="Calibri"/>
              </a:rPr>
              <a:pPr defTabSz="457025" fontAlgn="auto">
                <a:spcBef>
                  <a:spcPts val="0"/>
                </a:spcBef>
                <a:spcAft>
                  <a:spcPts val="0"/>
                </a:spcAft>
              </a:pPr>
              <a:t>9/6/2012</a:t>
            </a:fld>
            <a:endParaRPr lang="en-US">
              <a:solidFill>
                <a:prstClr val="black"/>
              </a:solidFill>
              <a:latin typeface="Calibri"/>
            </a:endParaRPr>
          </a:p>
        </p:txBody>
      </p:sp>
      <p:sp>
        <p:nvSpPr>
          <p:cNvPr id="5" name="Footer Placeholder 4"/>
          <p:cNvSpPr>
            <a:spLocks noGrp="1"/>
          </p:cNvSpPr>
          <p:nvPr>
            <p:ph type="ftr" sz="quarter" idx="11"/>
          </p:nvPr>
        </p:nvSpPr>
        <p:spPr>
          <a:xfrm>
            <a:off x="3124200" y="6721475"/>
            <a:ext cx="2895600" cy="365125"/>
          </a:xfrm>
          <a:prstGeom prst="rect">
            <a:avLst/>
          </a:prstGeom>
        </p:spPr>
        <p:txBody>
          <a:bodyPr lIns="19043" tIns="9521" rIns="19043" bIns="9521"/>
          <a:lstStyle>
            <a:lvl1pPr>
              <a:defRPr sz="800">
                <a:solidFill>
                  <a:schemeClr val="bg1">
                    <a:lumMod val="65000"/>
                  </a:schemeClr>
                </a:solidFill>
              </a:defRPr>
            </a:lvl1pPr>
          </a:lstStyle>
          <a:p>
            <a:pPr defTabSz="457025" fontAlgn="auto">
              <a:spcBef>
                <a:spcPts val="0"/>
              </a:spcBef>
              <a:spcAft>
                <a:spcPts val="0"/>
              </a:spcAft>
            </a:pPr>
            <a:r>
              <a:rPr lang="en-US" smtClean="0">
                <a:solidFill>
                  <a:prstClr val="white">
                    <a:lumMod val="65000"/>
                  </a:prstClr>
                </a:solidFill>
                <a:latin typeface="Calibri"/>
              </a:rPr>
              <a:t>Microsoft Confidential</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a:xfrm>
            <a:off x="6553200" y="6721475"/>
            <a:ext cx="2133600" cy="365125"/>
          </a:xfrm>
          <a:prstGeom prst="rect">
            <a:avLst/>
          </a:prstGeom>
        </p:spPr>
        <p:txBody>
          <a:bodyPr lIns="19043" tIns="9521" rIns="19043" bIns="9521"/>
          <a:lstStyle>
            <a:lvl1pPr algn="r">
              <a:defRPr sz="800">
                <a:solidFill>
                  <a:schemeClr val="bg1">
                    <a:lumMod val="65000"/>
                  </a:schemeClr>
                </a:solidFill>
              </a:defRPr>
            </a:lvl1pPr>
          </a:lstStyle>
          <a:p>
            <a:pPr defTabSz="457025" fontAlgn="auto">
              <a:spcBef>
                <a:spcPts val="0"/>
              </a:spcBef>
              <a:spcAft>
                <a:spcPts val="0"/>
              </a:spcAft>
            </a:pPr>
            <a:fld id="{8E917508-63F1-B94C-8577-C6E910369EAC}" type="slidenum">
              <a:rPr lang="en-US" smtClean="0">
                <a:solidFill>
                  <a:prstClr val="white">
                    <a:lumMod val="65000"/>
                  </a:prstClr>
                </a:solidFill>
                <a:latin typeface="Calibri"/>
              </a:rPr>
              <a:pPr defTabSz="457025" fontAlgn="auto">
                <a:spcBef>
                  <a:spcPts val="0"/>
                </a:spcBef>
                <a:spcAft>
                  <a:spcPts val="0"/>
                </a:spcAft>
              </a:pPr>
              <a:t>‹#›</a:t>
            </a:fld>
            <a:endParaRPr lang="en-US">
              <a:solidFill>
                <a:prstClr val="white">
                  <a:lumMod val="65000"/>
                </a:prstClr>
              </a:solidFill>
              <a:latin typeface="Calibri"/>
            </a:endParaRPr>
          </a:p>
        </p:txBody>
      </p:sp>
    </p:spTree>
    <p:extLst>
      <p:ext uri="{BB962C8B-B14F-4D97-AF65-F5344CB8AC3E}">
        <p14:creationId xmlns:p14="http://schemas.microsoft.com/office/powerpoint/2010/main" val="146852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vert="horz" wrap="square" lIns="0" tIns="0" rIns="0" bIns="0" rtlCol="0" anchor="t">
            <a:spAutoFit/>
          </a:bodyPr>
          <a:lstStyle>
            <a:lvl1pPr>
              <a:defRPr lang="en-US" dirty="0"/>
            </a:lvl1pPr>
          </a:lstStyle>
          <a:p>
            <a:pPr lvl="0" algn="l" defTabSz="914363">
              <a:lnSpc>
                <a:spcPct val="90000"/>
              </a:lnSpc>
            </a:pPr>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200054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314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86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6200" y="4876800"/>
            <a:ext cx="8686800" cy="784225"/>
          </a:xfrm>
        </p:spPr>
        <p:txBody>
          <a:bodyPr>
            <a:normAutofit/>
          </a:bodyPr>
          <a:lstStyle>
            <a:lvl1pPr algn="l">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152400" y="5486400"/>
            <a:ext cx="7924800" cy="533400"/>
          </a:xfrm>
        </p:spPr>
        <p:txBody>
          <a:bodyPr>
            <a:normAutofit/>
          </a:bodyPr>
          <a:lstStyle>
            <a:lvl1pPr marL="0" indent="0" algn="l">
              <a:buNone/>
              <a:defRPr sz="18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152400" y="6019800"/>
            <a:ext cx="6553200" cy="304800"/>
          </a:xfrm>
        </p:spPr>
        <p:txBody>
          <a:bodyPr>
            <a:normAutofit/>
          </a:bodyPr>
          <a:lstStyle>
            <a:lvl1pPr marL="0" indent="0">
              <a:buNone/>
              <a:defRPr sz="1200" b="1" baseline="0"/>
            </a:lvl1pPr>
          </a:lstStyle>
          <a:p>
            <a:pPr lvl="0"/>
            <a:r>
              <a:rPr lang="en-US" smtClean="0"/>
              <a:t>Click to edit Master text styles</a:t>
            </a:r>
          </a:p>
        </p:txBody>
      </p:sp>
      <p:sp>
        <p:nvSpPr>
          <p:cNvPr id="6" name="Slide Number Placeholder 6"/>
          <p:cNvSpPr>
            <a:spLocks noGrp="1"/>
          </p:cNvSpPr>
          <p:nvPr>
            <p:ph type="sldNum" sz="quarter" idx="11"/>
          </p:nvPr>
        </p:nvSpPr>
        <p:spPr/>
        <p:txBody>
          <a:bodyPr/>
          <a:lstStyle>
            <a:lvl1pPr>
              <a:defRPr/>
            </a:lvl1pPr>
          </a:lstStyle>
          <a:p>
            <a:fld id="{385E4B69-3D22-447A-A33F-B88B015139CE}" type="slidenum">
              <a:rPr lang="en-US"/>
              <a:pPr/>
              <a:t>‹#›</a:t>
            </a:fld>
            <a:endParaRPr lang="en-US"/>
          </a:p>
        </p:txBody>
      </p:sp>
    </p:spTree>
    <p:extLst>
      <p:ext uri="{BB962C8B-B14F-4D97-AF65-F5344CB8AC3E}">
        <p14:creationId xmlns:p14="http://schemas.microsoft.com/office/powerpoint/2010/main" val="1452743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02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670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87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60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4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17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4"/>
          </p:nvPr>
        </p:nvSpPr>
        <p:spPr>
          <a:xfrm>
            <a:off x="3733800" y="6553200"/>
            <a:ext cx="2133600" cy="228600"/>
          </a:xfrm>
          <a:prstGeom prst="rect">
            <a:avLst/>
          </a:prstGeom>
        </p:spPr>
        <p:txBody>
          <a:bodyPr/>
          <a:lstStyle>
            <a:lvl1pPr algn="ctr">
              <a:defRPr sz="900">
                <a:solidFill>
                  <a:schemeClr val="bg1">
                    <a:lumMod val="65000"/>
                  </a:schemeClr>
                </a:solidFill>
                <a:latin typeface="Segoe" pitchFamily="34" charset="0"/>
              </a:defRPr>
            </a:lvl1pPr>
          </a:lstStyle>
          <a:p>
            <a:fld id="{F1A02187-1E66-47D5-8239-F8B52258B12E}"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37787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2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973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808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23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4C9EB-6173-4C1A-A906-9CB23722C5DD}"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8AD0D-97D0-4D85-B51E-57511434F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902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vert="horz" wrap="square" lIns="0" tIns="0" rIns="0" bIns="0" rtlCol="0" anchor="t">
            <a:spAutoFit/>
          </a:bodyPr>
          <a:lstStyle>
            <a:lvl1pPr>
              <a:defRPr lang="en-US" dirty="0"/>
            </a:lvl1pPr>
          </a:lstStyle>
          <a:p>
            <a:pPr lvl="0" algn="l" defTabSz="914363">
              <a:lnSpc>
                <a:spcPct val="90000"/>
              </a:lnSpc>
            </a:pPr>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200054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4457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900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92138" y="1273175"/>
            <a:ext cx="7916862" cy="1588"/>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760320"/>
            <a:ext cx="8229600" cy="510438"/>
          </a:xfrm>
          <a:prstGeom prst="rect">
            <a:avLst/>
          </a:prstGeom>
        </p:spPr>
        <p:txBody>
          <a:bodyPr/>
          <a:lstStyle>
            <a:lvl1pPr algn="l">
              <a:defRPr sz="2800" b="1">
                <a:solidFill>
                  <a:schemeClr val="accent6">
                    <a:lumMod val="75000"/>
                  </a:schemeClr>
                </a:solidFill>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FontTx/>
              <a:buNone/>
              <a:defRPr sz="2000">
                <a:solidFill>
                  <a:schemeClr val="tx1">
                    <a:lumMod val="50000"/>
                    <a:lumOff val="50000"/>
                  </a:schemeClr>
                </a:solidFill>
                <a:latin typeface="Arial"/>
              </a:defRPr>
            </a:lvl1pPr>
            <a:lvl2pPr>
              <a:buFontTx/>
              <a:buNone/>
              <a:defRPr sz="1600">
                <a:solidFill>
                  <a:schemeClr val="tx1">
                    <a:lumMod val="50000"/>
                    <a:lumOff val="50000"/>
                  </a:schemeClr>
                </a:solidFill>
                <a:latin typeface="Arial"/>
              </a:defRPr>
            </a:lvl2pPr>
            <a:lvl3pPr>
              <a:buFontTx/>
              <a:buNone/>
              <a:defRPr sz="1200">
                <a:latin typeface="Arial"/>
              </a:defRPr>
            </a:lvl3pPr>
            <a:lvl4pPr>
              <a:buFontTx/>
              <a:buNone/>
              <a:defRPr>
                <a:latin typeface="Arial"/>
              </a:defRPr>
            </a:lvl4pPr>
            <a:lvl5pPr>
              <a:buFontTx/>
              <a:buNone/>
              <a:defRPr>
                <a:latin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13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 y="4876800"/>
            <a:ext cx="8686800" cy="784225"/>
          </a:xfrm>
        </p:spPr>
        <p:txBody>
          <a:bodyPr>
            <a:normAutofit/>
          </a:bodyPr>
          <a:lstStyle>
            <a:lvl1pPr algn="l">
              <a:defRPr sz="3600" b="1"/>
            </a:lvl1pPr>
          </a:lstStyle>
          <a:p>
            <a:r>
              <a:rPr lang="en-US" dirty="0" smtClean="0"/>
              <a:t>CLICK HERE TO EDIT SLIDE TITLE</a:t>
            </a:r>
            <a:endParaRPr lang="en-US" dirty="0"/>
          </a:p>
        </p:txBody>
      </p:sp>
      <p:sp>
        <p:nvSpPr>
          <p:cNvPr id="3" name="Subtitle 2"/>
          <p:cNvSpPr>
            <a:spLocks noGrp="1"/>
          </p:cNvSpPr>
          <p:nvPr>
            <p:ph type="subTitle" idx="1" hasCustomPrompt="1"/>
          </p:nvPr>
        </p:nvSpPr>
        <p:spPr>
          <a:xfrm>
            <a:off x="152400" y="5486400"/>
            <a:ext cx="7924800" cy="533400"/>
          </a:xfrm>
        </p:spPr>
        <p:txBody>
          <a:bodyPr>
            <a:normAutofit/>
          </a:bodyPr>
          <a:lstStyle>
            <a:lvl1pPr marL="0" indent="0" algn="l">
              <a:buNone/>
              <a:defRPr sz="18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US" dirty="0"/>
          </a:p>
        </p:txBody>
      </p:sp>
      <p:sp>
        <p:nvSpPr>
          <p:cNvPr id="7" name="Slide Number Placeholder 6"/>
          <p:cNvSpPr>
            <a:spLocks noGrp="1"/>
          </p:cNvSpPr>
          <p:nvPr>
            <p:ph type="sldNum" sz="quarter" idx="4"/>
          </p:nvPr>
        </p:nvSpPr>
        <p:spPr>
          <a:xfrm>
            <a:off x="3733800" y="6553200"/>
            <a:ext cx="2133600" cy="228600"/>
          </a:xfrm>
          <a:prstGeom prst="rect">
            <a:avLst/>
          </a:prstGeom>
        </p:spPr>
        <p:txBody>
          <a:bodyPr/>
          <a:lstStyle>
            <a:lvl1pPr algn="ctr">
              <a:defRPr sz="900">
                <a:solidFill>
                  <a:schemeClr val="bg1">
                    <a:lumMod val="65000"/>
                  </a:schemeClr>
                </a:solidFill>
                <a:latin typeface="Segoe" pitchFamily="34" charset="0"/>
              </a:defRPr>
            </a:lvl1pPr>
          </a:lstStyle>
          <a:p>
            <a:fld id="{F1A02187-1E66-47D5-8239-F8B52258B12E}" type="slidenum">
              <a:rPr lang="en-US" smtClean="0">
                <a:solidFill>
                  <a:prstClr val="white">
                    <a:lumMod val="65000"/>
                  </a:prstClr>
                </a:solidFill>
              </a:rPr>
              <a:pPr/>
              <a:t>‹#›</a:t>
            </a:fld>
            <a:endParaRPr lang="en-US">
              <a:solidFill>
                <a:prstClr val="white">
                  <a:lumMod val="6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9"/>
          <p:cNvSpPr>
            <a:spLocks noGrp="1"/>
          </p:cNvSpPr>
          <p:nvPr>
            <p:ph type="body" sz="quarter" idx="10" hasCustomPrompt="1"/>
          </p:nvPr>
        </p:nvSpPr>
        <p:spPr>
          <a:xfrm>
            <a:off x="152400" y="6019800"/>
            <a:ext cx="6553200" cy="304800"/>
          </a:xfrm>
        </p:spPr>
        <p:txBody>
          <a:bodyPr>
            <a:normAutofit/>
          </a:bodyPr>
          <a:lstStyle>
            <a:lvl1pPr marL="0" indent="0">
              <a:buNone/>
              <a:defRPr sz="1200" b="1" baseline="0"/>
            </a:lvl1pPr>
          </a:lstStyle>
          <a:p>
            <a:pPr lvl="0"/>
            <a:r>
              <a:rPr lang="en-US" dirty="0" smtClean="0"/>
              <a:t>LOCATION AND TIME</a:t>
            </a:r>
          </a:p>
        </p:txBody>
      </p:sp>
    </p:spTree>
    <p:extLst>
      <p:ext uri="{BB962C8B-B14F-4D97-AF65-F5344CB8AC3E}">
        <p14:creationId xmlns:p14="http://schemas.microsoft.com/office/powerpoint/2010/main" val="3337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00" y="381000"/>
            <a:ext cx="8743950" cy="457200"/>
          </a:xfrm>
        </p:spPr>
        <p:txBody>
          <a:bodyPr>
            <a:noAutofit/>
          </a:bodyPr>
          <a:lstStyle>
            <a:lvl1pPr algn="l">
              <a:defRPr sz="4000" b="1" baseline="0"/>
            </a:lvl1pPr>
          </a:lstStyle>
          <a:p>
            <a:r>
              <a:rPr lang="en-US" dirty="0" smtClean="0"/>
              <a:t>CLICK TO EDIT SLIDE TITLE</a:t>
            </a:r>
            <a:endParaRPr lang="en-US" dirty="0"/>
          </a:p>
        </p:txBody>
      </p:sp>
      <p:sp>
        <p:nvSpPr>
          <p:cNvPr id="3" name="Content Placeholder 2"/>
          <p:cNvSpPr>
            <a:spLocks noGrp="1"/>
          </p:cNvSpPr>
          <p:nvPr>
            <p:ph idx="1"/>
          </p:nvPr>
        </p:nvSpPr>
        <p:spPr>
          <a:xfrm>
            <a:off x="215900" y="990600"/>
            <a:ext cx="8737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137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914400" fontAlgn="auto">
              <a:spcBef>
                <a:spcPts val="0"/>
              </a:spcBef>
              <a:spcAft>
                <a:spcPts val="0"/>
              </a:spcAft>
            </a:pPr>
            <a:fld id="{EE92AE55-4027-4420-807B-3BCB66D51FFA}" type="datetimeFigureOut">
              <a:rPr lang="en-US" smtClean="0">
                <a:solidFill>
                  <a:prstClr val="black"/>
                </a:solidFill>
                <a:latin typeface="Calibri"/>
              </a:rPr>
              <a:pPr defTabSz="914400" fontAlgn="auto">
                <a:spcBef>
                  <a:spcPts val="0"/>
                </a:spcBef>
                <a:spcAft>
                  <a:spcPts val="0"/>
                </a:spcAft>
              </a:pPr>
              <a:t>9/6/2012</a:t>
            </a:fld>
            <a:endParaRPr lang="en-US">
              <a:solidFill>
                <a:prstClr val="black"/>
              </a:solidFill>
              <a:latin typeface="Calibri"/>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pPr defTabSz="914400"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lvl1pPr>
              <a:defRPr/>
            </a:lvl1pPr>
          </a:lstStyle>
          <a:p>
            <a:fld id="{F1A02187-1E66-47D5-8239-F8B52258B12E}"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350850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4601" y="3053864"/>
            <a:ext cx="5896975" cy="1135696"/>
          </a:xfrm>
        </p:spPr>
        <p:txBody>
          <a:bodyPr wrap="square">
            <a:spAutoFit/>
          </a:bodyPr>
          <a:lstStyle>
            <a:lvl1pPr algn="l" defTabSz="685864" rtl="0" eaLnBrk="1" latinLnBrk="0" hangingPunct="1">
              <a:lnSpc>
                <a:spcPct val="90000"/>
              </a:lnSpc>
              <a:spcBef>
                <a:spcPct val="0"/>
              </a:spcBef>
              <a:buNone/>
              <a:defRPr lang="en-US" sz="4100" b="0" kern="1200" cap="none" spc="-113" dirty="0">
                <a:ln w="3175">
                  <a:noFill/>
                </a:ln>
                <a:solidFill>
                  <a:schemeClr val="tx1">
                    <a:lumMod val="75000"/>
                    <a:lumOff val="25000"/>
                    <a:alpha val="99000"/>
                  </a:schemeClr>
                </a:solidFill>
                <a:effectLst/>
                <a:latin typeface="Segoe"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514600" y="4140200"/>
            <a:ext cx="5896976" cy="424732"/>
          </a:xfrm>
        </p:spPr>
        <p:txBody>
          <a:bodyPr wrap="square">
            <a:spAutoFit/>
          </a:bodyPr>
          <a:lstStyle>
            <a:lvl1pPr marL="0" indent="0" algn="l" defTabSz="685864" rtl="0" eaLnBrk="1" latinLnBrk="0" hangingPunct="1">
              <a:lnSpc>
                <a:spcPct val="90000"/>
              </a:lnSpc>
              <a:spcBef>
                <a:spcPct val="0"/>
              </a:spcBef>
              <a:buFontTx/>
              <a:buNone/>
              <a:defRPr lang="en-US" sz="2400" b="0" kern="1200" cap="none" spc="-113" dirty="0">
                <a:ln w="3175">
                  <a:noFill/>
                </a:ln>
                <a:solidFill>
                  <a:schemeClr val="tx1">
                    <a:lumMod val="75000"/>
                    <a:lumOff val="25000"/>
                    <a:alpha val="99000"/>
                  </a:schemeClr>
                </a:solidFill>
                <a:effectLst/>
                <a:latin typeface="Segoe" pitchFamily="34" charset="0"/>
                <a:ea typeface="+mn-ea"/>
                <a:cs typeface="Arial" charset="0"/>
              </a:defRPr>
            </a:lvl1pPr>
            <a:lvl2pPr marL="342932" indent="0" algn="ctr">
              <a:buNone/>
              <a:defRPr>
                <a:solidFill>
                  <a:schemeClr val="tx1">
                    <a:tint val="75000"/>
                  </a:schemeClr>
                </a:solidFill>
              </a:defRPr>
            </a:lvl2pPr>
            <a:lvl3pPr marL="685864" indent="0" algn="ctr">
              <a:buNone/>
              <a:defRPr>
                <a:solidFill>
                  <a:schemeClr val="tx1">
                    <a:tint val="75000"/>
                  </a:schemeClr>
                </a:solidFill>
              </a:defRPr>
            </a:lvl3pPr>
            <a:lvl4pPr marL="1028796" indent="0" algn="ctr">
              <a:buNone/>
              <a:defRPr>
                <a:solidFill>
                  <a:schemeClr val="tx1">
                    <a:tint val="75000"/>
                  </a:schemeClr>
                </a:solidFill>
              </a:defRPr>
            </a:lvl4pPr>
            <a:lvl5pPr marL="1371728" indent="0" algn="ctr">
              <a:buNone/>
              <a:defRPr>
                <a:solidFill>
                  <a:schemeClr val="tx1">
                    <a:tint val="75000"/>
                  </a:schemeClr>
                </a:solidFill>
              </a:defRPr>
            </a:lvl5pPr>
            <a:lvl6pPr marL="1714660" indent="0" algn="ctr">
              <a:buNone/>
              <a:defRPr>
                <a:solidFill>
                  <a:schemeClr val="tx1">
                    <a:tint val="75000"/>
                  </a:schemeClr>
                </a:solidFill>
              </a:defRPr>
            </a:lvl6pPr>
            <a:lvl7pPr marL="2057592" indent="0" algn="ctr">
              <a:buNone/>
              <a:defRPr>
                <a:solidFill>
                  <a:schemeClr val="tx1">
                    <a:tint val="75000"/>
                  </a:schemeClr>
                </a:solidFill>
              </a:defRPr>
            </a:lvl7pPr>
            <a:lvl8pPr marL="2400524" indent="0" algn="ctr">
              <a:buNone/>
              <a:defRPr>
                <a:solidFill>
                  <a:schemeClr val="tx1">
                    <a:tint val="75000"/>
                  </a:schemeClr>
                </a:solidFill>
              </a:defRPr>
            </a:lvl8pPr>
            <a:lvl9pPr marL="2743456"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867400" y="6045853"/>
            <a:ext cx="3009900" cy="601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p:cNvSpPr>
            <a:spLocks noGrp="1"/>
          </p:cNvSpPr>
          <p:nvPr>
            <p:ph type="body" sz="quarter" idx="10" hasCustomPrompt="1"/>
          </p:nvPr>
        </p:nvSpPr>
        <p:spPr>
          <a:xfrm>
            <a:off x="3581401" y="990600"/>
            <a:ext cx="5295901" cy="1625600"/>
          </a:xfrm>
        </p:spPr>
        <p:txBody>
          <a:bodyPr anchor="t" anchorCtr="0">
            <a:noAutofit/>
            <a:scene3d>
              <a:camera prst="orthographicFront"/>
              <a:lightRig rig="flat" dir="t"/>
            </a:scene3d>
            <a:sp3d>
              <a:contourClr>
                <a:schemeClr val="tx2"/>
              </a:contourClr>
            </a:sp3d>
          </a:bodyPr>
          <a:lstStyle>
            <a:lvl1pPr marL="0" indent="0" algn="r" defTabSz="685864" rtl="0" eaLnBrk="1" latinLnBrk="0" hangingPunct="1">
              <a:lnSpc>
                <a:spcPct val="90000"/>
              </a:lnSpc>
              <a:spcBef>
                <a:spcPct val="0"/>
              </a:spcBef>
              <a:buFont typeface="Arial" pitchFamily="34" charset="0"/>
              <a:buNone/>
              <a:defRPr lang="en-US" sz="6000" b="1" kern="1200" cap="none" spc="-113" dirty="0" smtClean="0">
                <a:ln w="3175">
                  <a:noFill/>
                </a:ln>
                <a:solidFill>
                  <a:schemeClr val="tx1">
                    <a:lumMod val="75000"/>
                    <a:lumOff val="25000"/>
                    <a:alpha val="99000"/>
                  </a:schemeClr>
                </a:solidFill>
                <a:effectLst/>
                <a:latin typeface="Segoe" pitchFamily="34" charset="0"/>
                <a:ea typeface="+mn-ea"/>
                <a:cs typeface="Arial" charset="0"/>
              </a:defRPr>
            </a:lvl1pPr>
          </a:lstStyle>
          <a:p>
            <a:pPr lvl="0"/>
            <a:r>
              <a:rPr lang="en-US" dirty="0" smtClean="0"/>
              <a:t>click to…</a:t>
            </a:r>
          </a:p>
        </p:txBody>
      </p:sp>
    </p:spTree>
    <p:extLst>
      <p:ext uri="{BB962C8B-B14F-4D97-AF65-F5344CB8AC3E}">
        <p14:creationId xmlns:p14="http://schemas.microsoft.com/office/powerpoint/2010/main" val="256608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363938" cy="498598"/>
          </a:xfrm>
        </p:spPr>
        <p:txBody>
          <a:bodyPr vert="horz" wrap="square" lIns="0" tIns="0" rIns="0" bIns="0" rtlCol="0" anchor="t">
            <a:spAutoFit/>
          </a:bodyPr>
          <a:lstStyle>
            <a:lvl1pPr>
              <a:defRPr lang="en-US" sz="3600" baseline="0" dirty="0"/>
            </a:lvl1pPr>
          </a:lstStyle>
          <a:p>
            <a:pPr lvl="0" algn="l" defTabSz="914363">
              <a:lnSpc>
                <a:spcPct val="90000"/>
              </a:lnSpc>
            </a:pPr>
            <a:r>
              <a:rPr lang="en-US" dirty="0" smtClean="0"/>
              <a:t>Click to edit Master title style</a:t>
            </a:r>
            <a:endParaRPr lang="en-US" dirty="0"/>
          </a:p>
        </p:txBody>
      </p:sp>
      <p:sp>
        <p:nvSpPr>
          <p:cNvPr id="5" name="Text Placeholder 4"/>
          <p:cNvSpPr>
            <a:spLocks noGrp="1"/>
          </p:cNvSpPr>
          <p:nvPr>
            <p:ph type="body" sz="quarter" idx="10"/>
          </p:nvPr>
        </p:nvSpPr>
        <p:spPr>
          <a:xfrm>
            <a:off x="457200" y="1295401"/>
            <a:ext cx="8363938" cy="3962399"/>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973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de-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363938" cy="498598"/>
          </a:xfrm>
        </p:spPr>
        <p:txBody>
          <a:bodyPr vert="horz" wrap="square" lIns="0" tIns="0" rIns="0" bIns="0" rtlCol="0" anchor="t">
            <a:spAutoFit/>
          </a:bodyPr>
          <a:lstStyle>
            <a:lvl1pPr>
              <a:defRPr lang="en-US" sz="3600" baseline="0" dirty="0"/>
            </a:lvl1pPr>
          </a:lstStyle>
          <a:p>
            <a:pPr lvl="0" algn="l" defTabSz="914363">
              <a:lnSpc>
                <a:spcPct val="90000"/>
              </a:lnSpc>
            </a:pPr>
            <a:r>
              <a:rPr lang="en-US" dirty="0" smtClean="0"/>
              <a:t>Click to edit Master title style</a:t>
            </a:r>
            <a:endParaRPr lang="en-US" dirty="0"/>
          </a:p>
        </p:txBody>
      </p:sp>
      <p:sp>
        <p:nvSpPr>
          <p:cNvPr id="5" name="Text Placeholder 4"/>
          <p:cNvSpPr>
            <a:spLocks noGrp="1"/>
          </p:cNvSpPr>
          <p:nvPr>
            <p:ph type="body" sz="quarter" idx="10"/>
          </p:nvPr>
        </p:nvSpPr>
        <p:spPr>
          <a:xfrm>
            <a:off x="457200" y="1295401"/>
            <a:ext cx="8363938" cy="3962399"/>
          </a:xfrm>
        </p:spPr>
        <p:txBody>
          <a:bodyPr vert="horz" lIns="91440" tIns="45720" rIns="91440" bIns="45720" rtlCol="0">
            <a:normAutofit/>
          </a:bodyPr>
          <a:lstStyle>
            <a:lvl1pPr marL="0" indent="0">
              <a:buFont typeface="Arial" pitchFamily="34" charset="0"/>
              <a:buNone/>
              <a:defRPr lang="en-US" smtClean="0">
                <a:latin typeface="Courier" pitchFamily="49" charset="0"/>
              </a:defRPr>
            </a:lvl1pPr>
            <a:lvl2pPr marL="457200" indent="0">
              <a:buFont typeface="Arial" pitchFamily="34" charset="0"/>
              <a:buNone/>
              <a:defRPr lang="en-US" smtClean="0">
                <a:latin typeface="Courier" pitchFamily="49" charset="0"/>
              </a:defRPr>
            </a:lvl2pPr>
            <a:lvl3pPr marL="914400" indent="0">
              <a:buFont typeface="Arial" pitchFamily="34" charset="0"/>
              <a:buNone/>
              <a:defRPr lang="en-US" smtClean="0">
                <a:latin typeface="Courier" pitchFamily="49" charset="0"/>
              </a:defRPr>
            </a:lvl3pPr>
            <a:lvl4pPr marL="1371600" indent="0">
              <a:buFont typeface="Arial" pitchFamily="34" charset="0"/>
              <a:buNone/>
              <a:defRPr lang="en-US" smtClean="0">
                <a:latin typeface="Courier" pitchFamily="49" charset="0"/>
              </a:defRPr>
            </a:lvl4pPr>
            <a:lvl5pPr marL="1828800" indent="0">
              <a:buFont typeface="Arial" pitchFamily="34" charset="0"/>
              <a:buNone/>
              <a:defRPr lang="en-US" dirty="0">
                <a:latin typeface="Courier"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0613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98598"/>
          </a:xfrm>
        </p:spPr>
        <p:txBody>
          <a:bodyPr vert="horz" wrap="square" lIns="0" tIns="0" rIns="0" bIns="0" rtlCol="0" anchor="t">
            <a:spAutoFit/>
          </a:bodyPr>
          <a:lstStyle>
            <a:lvl1pPr>
              <a:defRPr lang="en-US" dirty="0"/>
            </a:lvl1pPr>
          </a:lstStyle>
          <a:p>
            <a:pPr lvl="0" algn="l" defTabSz="914363">
              <a:lnSpc>
                <a:spcPct val="90000"/>
              </a:lnSpc>
            </a:pPr>
            <a:r>
              <a:rPr lang="en-US" dirty="0" smtClean="0"/>
              <a:t>Click to edit Master title style</a:t>
            </a:r>
            <a:endParaRPr lang="en-US" dirty="0"/>
          </a:p>
        </p:txBody>
      </p:sp>
      <p:sp>
        <p:nvSpPr>
          <p:cNvPr id="5" name="Text Placeholder 2"/>
          <p:cNvSpPr>
            <a:spLocks noGrp="1"/>
          </p:cNvSpPr>
          <p:nvPr>
            <p:ph idx="1"/>
          </p:nvPr>
        </p:nvSpPr>
        <p:spPr>
          <a:xfrm>
            <a:off x="457200" y="1600201"/>
            <a:ext cx="8229600" cy="4525963"/>
          </a:xfrm>
          <a:prstGeom prst="rect">
            <a:avLst/>
          </a:prstGeo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p:txBody>
      </p:sp>
    </p:spTree>
    <p:extLst>
      <p:ext uri="{BB962C8B-B14F-4D97-AF65-F5344CB8AC3E}">
        <p14:creationId xmlns:p14="http://schemas.microsoft.com/office/powerpoint/2010/main" val="407444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98438"/>
            <a:ext cx="8458200" cy="639762"/>
          </a:xfrm>
          <a:prstGeom prst="rect">
            <a:avLst/>
          </a:prstGeom>
        </p:spPr>
        <p:txBody>
          <a:bodyPr vert="horz" lIns="91440" tIns="45720" rIns="91440" bIns="45720" rtlCol="0" anchor="ctr">
            <a:noAutofit/>
          </a:bodyPr>
          <a:lstStyle/>
          <a:p>
            <a:r>
              <a:rPr lang="en-US" dirty="0" smtClean="0"/>
              <a:t>Title</a:t>
            </a:r>
            <a:endParaRPr lang="en-US" dirty="0"/>
          </a:p>
        </p:txBody>
      </p:sp>
      <p:sp>
        <p:nvSpPr>
          <p:cNvPr id="3" name="Text Placeholder 2"/>
          <p:cNvSpPr>
            <a:spLocks noGrp="1"/>
          </p:cNvSpPr>
          <p:nvPr>
            <p:ph type="body" idx="1"/>
          </p:nvPr>
        </p:nvSpPr>
        <p:spPr>
          <a:xfrm>
            <a:off x="304800" y="914400"/>
            <a:ext cx="8458200" cy="5211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6492240"/>
            <a:ext cx="9144000" cy="365760"/>
          </a:xfrm>
          <a:prstGeom prst="rect">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black">
                  <a:lumMod val="50000"/>
                  <a:lumOff val="50000"/>
                </a:prstClr>
              </a:solidFill>
            </a:endParaRPr>
          </a:p>
        </p:txBody>
      </p:sp>
      <p:pic>
        <p:nvPicPr>
          <p:cNvPr id="9" name="Picture 8" descr="FUSELABS-LOGO-horizontal-white.png"/>
          <p:cNvPicPr>
            <a:picLocks noChangeAspect="1"/>
          </p:cNvPicPr>
          <p:nvPr/>
        </p:nvPicPr>
        <p:blipFill>
          <a:blip r:embed="rId15">
            <a:alphaModFix amt="50000"/>
          </a:blip>
          <a:stretch>
            <a:fillRect/>
          </a:stretch>
        </p:blipFill>
        <p:spPr>
          <a:xfrm>
            <a:off x="7880350" y="6483840"/>
            <a:ext cx="1117600" cy="380510"/>
          </a:xfrm>
          <a:prstGeom prst="rect">
            <a:avLst/>
          </a:prstGeom>
        </p:spPr>
      </p:pic>
      <p:sp>
        <p:nvSpPr>
          <p:cNvPr id="12" name="Slide Number Placeholder 6"/>
          <p:cNvSpPr>
            <a:spLocks noGrp="1"/>
          </p:cNvSpPr>
          <p:nvPr>
            <p:ph type="sldNum" sz="quarter" idx="4"/>
          </p:nvPr>
        </p:nvSpPr>
        <p:spPr>
          <a:xfrm>
            <a:off x="3733800" y="6553200"/>
            <a:ext cx="2133600" cy="228600"/>
          </a:xfrm>
          <a:prstGeom prst="rect">
            <a:avLst/>
          </a:prstGeom>
        </p:spPr>
        <p:txBody>
          <a:bodyPr/>
          <a:lstStyle>
            <a:lvl1pPr algn="ctr">
              <a:defRPr sz="900">
                <a:solidFill>
                  <a:schemeClr val="bg1">
                    <a:lumMod val="65000"/>
                  </a:schemeClr>
                </a:solidFill>
                <a:latin typeface="Segoe" pitchFamily="34" charset="0"/>
              </a:defRPr>
            </a:lvl1pPr>
          </a:lstStyle>
          <a:p>
            <a:pPr defTabSz="914400" fontAlgn="auto">
              <a:spcBef>
                <a:spcPts val="0"/>
              </a:spcBef>
              <a:spcAft>
                <a:spcPts val="0"/>
              </a:spcAft>
            </a:pPr>
            <a:fld id="{F1A02187-1E66-47D5-8239-F8B52258B12E}" type="slidenum">
              <a:rPr lang="en-US" smtClean="0">
                <a:solidFill>
                  <a:prstClr val="white">
                    <a:lumMod val="65000"/>
                  </a:prstClr>
                </a:solidFill>
              </a:rPr>
              <a:pPr defTabSz="914400" fontAlgn="auto">
                <a:spcBef>
                  <a:spcPts val="0"/>
                </a:spcBef>
                <a:spcAft>
                  <a:spcPts val="0"/>
                </a:spcAft>
              </a:pPr>
              <a:t>‹#›</a:t>
            </a:fld>
            <a:endParaRPr lang="en-US">
              <a:solidFill>
                <a:prstClr val="white">
                  <a:lumMod val="65000"/>
                </a:prstClr>
              </a:solidFill>
            </a:endParaRPr>
          </a:p>
        </p:txBody>
      </p:sp>
    </p:spTree>
    <p:extLst>
      <p:ext uri="{BB962C8B-B14F-4D97-AF65-F5344CB8AC3E}">
        <p14:creationId xmlns:p14="http://schemas.microsoft.com/office/powerpoint/2010/main" val="313065455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2" r:id="rId6"/>
    <p:sldLayoutId id="2147483663" r:id="rId7"/>
    <p:sldLayoutId id="2147483664" r:id="rId8"/>
    <p:sldLayoutId id="2147483666" r:id="rId9"/>
    <p:sldLayoutId id="2147483672" r:id="rId10"/>
    <p:sldLayoutId id="2147483860" r:id="rId11"/>
    <p:sldLayoutId id="2147483861" r:id="rId12"/>
    <p:sldLayoutId id="2147483865" r:id="rId13"/>
  </p:sldLayoutIdLst>
  <p:txStyles>
    <p:titleStyle>
      <a:lvl1pPr algn="l" defTabSz="457200" rtl="0" eaLnBrk="1" latinLnBrk="0" hangingPunct="1">
        <a:spcBef>
          <a:spcPct val="0"/>
        </a:spcBef>
        <a:buNone/>
        <a:defRPr sz="4000" b="1" kern="1200">
          <a:solidFill>
            <a:srgbClr val="FF0000"/>
          </a:solidFill>
          <a:latin typeface="Segoe"/>
          <a:ea typeface="+mj-ea"/>
          <a:cs typeface="Segoe"/>
        </a:defRPr>
      </a:lvl1pPr>
    </p:titleStyle>
    <p:bodyStyle>
      <a:lvl1pPr marL="342900" indent="-342900" algn="l" defTabSz="457200" rtl="0" eaLnBrk="1" latinLnBrk="0" hangingPunct="1">
        <a:spcBef>
          <a:spcPct val="20000"/>
        </a:spcBef>
        <a:buClrTx/>
        <a:buFont typeface="Wingdings" pitchFamily="2" charset="2"/>
        <a:buChar char="§"/>
        <a:defRPr sz="3200" kern="1200">
          <a:solidFill>
            <a:schemeClr val="tx1"/>
          </a:solidFill>
          <a:latin typeface="Segoe"/>
          <a:ea typeface="+mn-ea"/>
          <a:cs typeface="Segoe"/>
        </a:defRPr>
      </a:lvl1pPr>
      <a:lvl2pPr marL="742950" indent="-285750" algn="l" defTabSz="457200" rtl="0" eaLnBrk="1" latinLnBrk="0" hangingPunct="1">
        <a:spcBef>
          <a:spcPct val="20000"/>
        </a:spcBef>
        <a:buClrTx/>
        <a:buFont typeface="Wingdings" pitchFamily="2" charset="2"/>
        <a:buChar char="§"/>
        <a:defRPr sz="2800" kern="1200">
          <a:solidFill>
            <a:schemeClr val="tx1"/>
          </a:solidFill>
          <a:latin typeface="Segoe"/>
          <a:ea typeface="+mn-ea"/>
          <a:cs typeface="Segoe"/>
        </a:defRPr>
      </a:lvl2pPr>
      <a:lvl3pPr marL="1143000" indent="-228600" algn="l" defTabSz="457200" rtl="0" eaLnBrk="1" latinLnBrk="0" hangingPunct="1">
        <a:spcBef>
          <a:spcPct val="20000"/>
        </a:spcBef>
        <a:buClrTx/>
        <a:buFont typeface="Wingdings" pitchFamily="2" charset="2"/>
        <a:buChar char="§"/>
        <a:defRPr sz="2400" kern="1200">
          <a:solidFill>
            <a:schemeClr val="tx1"/>
          </a:solidFill>
          <a:latin typeface="Segoe"/>
          <a:ea typeface="+mn-ea"/>
          <a:cs typeface="Segoe"/>
        </a:defRPr>
      </a:lvl3pPr>
      <a:lvl4pPr marL="1600200" indent="-228600" algn="l" defTabSz="457200" rtl="0" eaLnBrk="1" latinLnBrk="0" hangingPunct="1">
        <a:spcBef>
          <a:spcPct val="20000"/>
        </a:spcBef>
        <a:buClrTx/>
        <a:buFont typeface="Wingdings" pitchFamily="2" charset="2"/>
        <a:buChar char="§"/>
        <a:defRPr sz="2000" kern="1200">
          <a:solidFill>
            <a:schemeClr val="tx1"/>
          </a:solidFill>
          <a:latin typeface="Segoe"/>
          <a:ea typeface="+mn-ea"/>
          <a:cs typeface="Segoe"/>
        </a:defRPr>
      </a:lvl4pPr>
      <a:lvl5pPr marL="2057400" indent="-228600" algn="l" defTabSz="457200" rtl="0" eaLnBrk="1" latinLnBrk="0" hangingPunct="1">
        <a:spcBef>
          <a:spcPct val="20000"/>
        </a:spcBef>
        <a:buClrTx/>
        <a:buFont typeface="Wingdings" pitchFamily="2" charset="2"/>
        <a:buChar char="§"/>
        <a:defRPr sz="2000" kern="1200">
          <a:solidFill>
            <a:schemeClr val="tx1"/>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C354C9EB-6173-4C1A-A906-9CB23722C5DD}" type="datetimeFigureOut">
              <a:rPr lang="en-US" smtClean="0">
                <a:solidFill>
                  <a:prstClr val="black">
                    <a:tint val="75000"/>
                  </a:prstClr>
                </a:solidFill>
                <a:latin typeface="Calibri"/>
              </a:rPr>
              <a:pPr defTabSz="914400" fontAlgn="auto">
                <a:spcBef>
                  <a:spcPts val="0"/>
                </a:spcBef>
                <a:spcAft>
                  <a:spcPts val="0"/>
                </a:spcAft>
              </a:pPr>
              <a:t>9/6/2012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5868AD0D-97D0-4D85-B51E-57511434F348}" type="slidenum">
              <a:rPr lang="en-US" smtClean="0">
                <a:solidFill>
                  <a:prstClr val="black">
                    <a:tint val="75000"/>
                  </a:prstClr>
                </a:solidFill>
                <a:latin typeface="Calibri"/>
              </a:rPr>
              <a:pPr defTabSz="9144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223128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25790"/>
      </p:ext>
    </p:extLst>
  </p:cSld>
  <p:clrMap bg1="lt1" tx1="dk1" bg2="lt2" tx2="dk2" accent1="accent1" accent2="accent2" accent3="accent3" accent4="accent4" accent5="accent5" accent6="accent6" hlink="hlink" folHlink="folHlink"/>
  <p:sldLayoutIdLst>
    <p:sldLayoutId id="2147483858" r:id="rId1"/>
    <p:sldLayoutId id="2147483859"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hemeOverride" Target="../theme/themeOverride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9.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hemeOverride" Target="../theme/themeOverride1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hemeOverride" Target="../theme/themeOverride11.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hemeOverride" Target="../theme/themeOverride12.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1.xml"/><Relationship Id="rId1" Type="http://schemas.openxmlformats.org/officeDocument/2006/relationships/themeOverride" Target="../theme/themeOverride13.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5.xml"/><Relationship Id="rId1" Type="http://schemas.openxmlformats.org/officeDocument/2006/relationships/themeOverride" Target="../theme/themeOverride14.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connect.microsoft.com/" TargetMode="External"/><Relationship Id="rId2" Type="http://schemas.openxmlformats.org/officeDocument/2006/relationships/slideLayout" Target="../slideLayouts/slideLayout4.xml"/><Relationship Id="rId1" Type="http://schemas.openxmlformats.org/officeDocument/2006/relationships/themeOverride" Target="../theme/themeOverride15.xml"/></Relationships>
</file>

<file path=ppt/slides/_rels/slide38.xml.rels><?xml version="1.0" encoding="UTF-8" standalone="yes"?>
<Relationships xmlns="http://schemas.openxmlformats.org/package/2006/relationships"><Relationship Id="rId3" Type="http://schemas.openxmlformats.org/officeDocument/2006/relationships/hyperlink" Target="http://fuse.microsoft.com/ssmap" TargetMode="External"/><Relationship Id="rId2" Type="http://schemas.openxmlformats.org/officeDocument/2006/relationships/slideLayout" Target="../slideLayouts/slideLayout4.xml"/><Relationship Id="rId1" Type="http://schemas.openxmlformats.org/officeDocument/2006/relationships/themeOverride" Target="../theme/themeOverride1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www.ischools.org/iConference13/2013index/" TargetMode="Externa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mailto:chrimc@microsoft.com" TargetMode="Externa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hemeOverride" Target="../theme/themeOverride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9163" y="1295400"/>
            <a:ext cx="7399337" cy="4914900"/>
          </a:xfrm>
          <a:prstGeom prst="rect">
            <a:avLst/>
          </a:prstGeom>
        </p:spPr>
        <p:txBody>
          <a:bodyPr>
            <a:normAutofit/>
          </a:bodyPr>
          <a:lstStyle/>
          <a:p>
            <a:pPr marL="342900" indent="-342900" defTabSz="914400" fontAlgn="auto">
              <a:spcBef>
                <a:spcPts val="0"/>
              </a:spcBef>
              <a:spcAft>
                <a:spcPts val="0"/>
              </a:spcAft>
              <a:buFont typeface="Arial"/>
              <a:buNone/>
              <a:defRPr/>
            </a:pPr>
            <a:r>
              <a:rPr lang="en-US" sz="4000" b="1" kern="0" dirty="0" smtClean="0">
                <a:solidFill>
                  <a:srgbClr val="F26C00"/>
                </a:solidFill>
                <a:latin typeface="Arial Bold"/>
                <a:ea typeface="+mn-ea"/>
                <a:cs typeface="Arial Bold"/>
              </a:rPr>
              <a:t>Building and Learning from Social Networks</a:t>
            </a:r>
            <a:endParaRPr lang="en-US" sz="4000" b="1" dirty="0">
              <a:solidFill>
                <a:srgbClr val="F26C00"/>
              </a:solidFill>
              <a:latin typeface="Arial Bold"/>
              <a:ea typeface="+mn-ea"/>
              <a:cs typeface="Arial Bold"/>
            </a:endParaRPr>
          </a:p>
          <a:p>
            <a:pPr marL="342900" indent="-342900" fontAlgn="auto">
              <a:spcBef>
                <a:spcPct val="20000"/>
              </a:spcBef>
              <a:spcAft>
                <a:spcPts val="0"/>
              </a:spcAft>
              <a:buFont typeface="Arial"/>
              <a:buNone/>
              <a:defRPr/>
            </a:pPr>
            <a:r>
              <a:rPr lang="en-US" sz="2400" dirty="0" smtClean="0">
                <a:solidFill>
                  <a:prstClr val="black">
                    <a:lumMod val="50000"/>
                    <a:lumOff val="50000"/>
                  </a:prstClr>
                </a:solidFill>
                <a:latin typeface="Arial"/>
                <a:ea typeface="+mn-ea"/>
                <a:cs typeface="Arial"/>
              </a:rPr>
              <a:t>Chris McConnell</a:t>
            </a:r>
            <a:endParaRPr lang="en-US" sz="2400" dirty="0">
              <a:solidFill>
                <a:prstClr val="black">
                  <a:lumMod val="50000"/>
                  <a:lumOff val="50000"/>
                </a:prstClr>
              </a:solidFill>
              <a:latin typeface="Arial"/>
              <a:ea typeface="+mn-ea"/>
              <a:cs typeface="Arial"/>
            </a:endParaRPr>
          </a:p>
          <a:p>
            <a:pPr marL="342900" indent="-342900" fontAlgn="auto">
              <a:spcBef>
                <a:spcPct val="20000"/>
              </a:spcBef>
              <a:spcAft>
                <a:spcPts val="0"/>
              </a:spcAft>
              <a:buFont typeface="Arial"/>
              <a:buNone/>
              <a:defRPr/>
            </a:pPr>
            <a:r>
              <a:rPr lang="en-US" dirty="0" smtClean="0">
                <a:solidFill>
                  <a:prstClr val="black">
                    <a:lumMod val="50000"/>
                    <a:lumOff val="50000"/>
                  </a:prstClr>
                </a:solidFill>
                <a:latin typeface="Arial"/>
                <a:ea typeface="+mn-ea"/>
                <a:cs typeface="Arial"/>
              </a:rPr>
              <a:t>Future Social Experiences (FUSE) Labs</a:t>
            </a:r>
          </a:p>
          <a:p>
            <a:pPr marL="342900" indent="-342900" fontAlgn="auto">
              <a:spcBef>
                <a:spcPct val="20000"/>
              </a:spcBef>
              <a:spcAft>
                <a:spcPts val="0"/>
              </a:spcAft>
              <a:buFont typeface="Arial"/>
              <a:buNone/>
              <a:defRPr/>
            </a:pPr>
            <a:r>
              <a:rPr lang="en-US" dirty="0" smtClean="0">
                <a:solidFill>
                  <a:prstClr val="black">
                    <a:lumMod val="50000"/>
                    <a:lumOff val="50000"/>
                  </a:prstClr>
                </a:solidFill>
                <a:latin typeface="Arial"/>
                <a:ea typeface="+mn-ea"/>
                <a:cs typeface="Arial"/>
              </a:rPr>
              <a:t>Microsoft Research</a:t>
            </a:r>
            <a:endParaRPr lang="en-US" dirty="0">
              <a:solidFill>
                <a:prstClr val="black">
                  <a:lumMod val="50000"/>
                  <a:lumOff val="50000"/>
                </a:prstClr>
              </a:solidFill>
              <a:latin typeface="Arial"/>
              <a:ea typeface="+mn-ea"/>
              <a:cs typeface="Arial"/>
            </a:endParaRPr>
          </a:p>
        </p:txBody>
      </p:sp>
    </p:spTree>
    <p:extLst>
      <p:ext uri="{BB962C8B-B14F-4D97-AF65-F5344CB8AC3E}">
        <p14:creationId xmlns:p14="http://schemas.microsoft.com/office/powerpoint/2010/main" val="1102842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Event detection on Tweets</a:t>
            </a:r>
            <a:endParaRPr lang="en-US" dirty="0">
              <a:latin typeface="+mj-lt"/>
            </a:endParaRPr>
          </a:p>
        </p:txBody>
      </p:sp>
      <p:sp>
        <p:nvSpPr>
          <p:cNvPr id="3" name="Content Placeholder 2"/>
          <p:cNvSpPr>
            <a:spLocks noGrp="1"/>
          </p:cNvSpPr>
          <p:nvPr>
            <p:ph idx="1"/>
          </p:nvPr>
        </p:nvSpPr>
        <p:spPr/>
        <p:txBody>
          <a:bodyPr/>
          <a:lstStyle/>
          <a:p>
            <a:r>
              <a:rPr lang="en-US" dirty="0" smtClean="0">
                <a:latin typeface="+mj-lt"/>
              </a:rPr>
              <a:t>Traditional approaches: </a:t>
            </a:r>
            <a:r>
              <a:rPr lang="en-US" dirty="0" err="1" smtClean="0">
                <a:latin typeface="+mj-lt"/>
              </a:rPr>
              <a:t>clustering+classification</a:t>
            </a:r>
            <a:endParaRPr lang="en-US" dirty="0" smtClean="0">
              <a:latin typeface="+mj-lt"/>
            </a:endParaRPr>
          </a:p>
          <a:p>
            <a:pPr lvl="1"/>
            <a:r>
              <a:rPr lang="en-US" dirty="0" smtClean="0">
                <a:latin typeface="+mj-lt"/>
              </a:rPr>
              <a:t>Issues: hard to do clustering on tweets/determine hot periods, </a:t>
            </a:r>
            <a:r>
              <a:rPr lang="en-US" dirty="0" err="1" smtClean="0">
                <a:latin typeface="+mj-lt"/>
              </a:rPr>
              <a:t>etc</a:t>
            </a:r>
            <a:endParaRPr lang="en-US" dirty="0" smtClean="0">
              <a:latin typeface="+mj-lt"/>
            </a:endParaRPr>
          </a:p>
          <a:p>
            <a:r>
              <a:rPr lang="en-US" dirty="0" smtClean="0">
                <a:latin typeface="+mj-lt"/>
              </a:rPr>
              <a:t>Our approach</a:t>
            </a:r>
          </a:p>
          <a:p>
            <a:pPr lvl="1"/>
            <a:endParaRPr lang="en-US" dirty="0">
              <a:latin typeface="+mj-lt"/>
            </a:endParaRPr>
          </a:p>
        </p:txBody>
      </p:sp>
      <p:pic>
        <p:nvPicPr>
          <p:cNvPr id="1026" name="Picture 2" descr="http://media.dailyfx.com/illustrations/2011/09/28/MACD_Triggering_Trades_in_Oscillating_Markets_body_Picture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046" y="3184751"/>
            <a:ext cx="1772554" cy="11367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ehowcdn.com/article-new/ehow/images/a06/t9/cg/macd-histogram_-800x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50" y="3184751"/>
            <a:ext cx="1517350" cy="113801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133600" y="3571875"/>
            <a:ext cx="381001" cy="3637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6" name="Right Arrow 5"/>
          <p:cNvSpPr/>
          <p:nvPr/>
        </p:nvSpPr>
        <p:spPr>
          <a:xfrm>
            <a:off x="4556057" y="3571260"/>
            <a:ext cx="990600" cy="3637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mc:AlternateContent xmlns:mc="http://schemas.openxmlformats.org/markup-compatibility/2006" xmlns:a14="http://schemas.microsoft.com/office/drawing/2010/main">
        <mc:Choice Requires="a14">
          <p:sp>
            <p:nvSpPr>
              <p:cNvPr id="10" name="TextBox 9"/>
              <p:cNvSpPr txBox="1"/>
              <p:nvPr/>
            </p:nvSpPr>
            <p:spPr>
              <a:xfrm>
                <a:off x="5737058" y="3444056"/>
                <a:ext cx="2211696" cy="490968"/>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rPr>
                  <a:t>S(w) = </a:t>
                </a:r>
                <a14:m>
                  <m:oMath xmlns:m="http://schemas.openxmlformats.org/officeDocument/2006/math">
                    <m:f>
                      <m:fPr>
                        <m:ctrlPr>
                          <a:rPr lang="en-US" sz="1600" i="1">
                            <a:solidFill>
                              <a:prstClr val="black"/>
                            </a:solidFill>
                            <a:latin typeface="Cambria Math"/>
                          </a:rPr>
                        </m:ctrlPr>
                      </m:fPr>
                      <m:num>
                        <m:r>
                          <a:rPr lang="en-US" sz="1600" i="1">
                            <a:solidFill>
                              <a:prstClr val="black"/>
                            </a:solidFill>
                            <a:latin typeface="Cambria Math"/>
                          </a:rPr>
                          <m:t>𝑀𝑒𝑎𝑛</m:t>
                        </m:r>
                        <m:d>
                          <m:dPr>
                            <m:ctrlPr>
                              <a:rPr lang="en-US" sz="1600" i="1">
                                <a:solidFill>
                                  <a:prstClr val="black"/>
                                </a:solidFill>
                                <a:latin typeface="Cambria Math"/>
                              </a:rPr>
                            </m:ctrlPr>
                          </m:dPr>
                          <m:e>
                            <m:r>
                              <a:rPr lang="en-US" sz="1600" i="1">
                                <a:solidFill>
                                  <a:prstClr val="black"/>
                                </a:solidFill>
                                <a:latin typeface="Cambria Math"/>
                              </a:rPr>
                              <m:t>𝑊𝑡</m:t>
                            </m:r>
                          </m:e>
                        </m:d>
                        <m:r>
                          <a:rPr lang="en-US" sz="1600" i="1">
                            <a:solidFill>
                              <a:prstClr val="black"/>
                            </a:solidFill>
                            <a:latin typeface="Cambria Math"/>
                          </a:rPr>
                          <m:t>−</m:t>
                        </m:r>
                        <m:r>
                          <a:rPr lang="en-US" sz="1600" i="1">
                            <a:solidFill>
                              <a:prstClr val="black"/>
                            </a:solidFill>
                            <a:latin typeface="Cambria Math"/>
                          </a:rPr>
                          <m:t>𝑆𝐷</m:t>
                        </m:r>
                        <m:r>
                          <a:rPr lang="en-US" sz="1600" i="1">
                            <a:solidFill>
                              <a:prstClr val="black"/>
                            </a:solidFill>
                            <a:latin typeface="Cambria Math"/>
                          </a:rPr>
                          <m:t>(</m:t>
                        </m:r>
                        <m:r>
                          <a:rPr lang="en-US" sz="1600" i="1">
                            <a:solidFill>
                              <a:prstClr val="black"/>
                            </a:solidFill>
                            <a:latin typeface="Cambria Math"/>
                          </a:rPr>
                          <m:t>𝑊𝑡</m:t>
                        </m:r>
                        <m:r>
                          <a:rPr lang="en-US" sz="1600" i="1">
                            <a:solidFill>
                              <a:prstClr val="black"/>
                            </a:solidFill>
                            <a:latin typeface="Cambria Math"/>
                          </a:rPr>
                          <m:t>)</m:t>
                        </m:r>
                      </m:num>
                      <m:den>
                        <m:r>
                          <a:rPr lang="en-US" sz="1600" i="1">
                            <a:solidFill>
                              <a:prstClr val="black"/>
                            </a:solidFill>
                            <a:latin typeface="Cambria Math"/>
                          </a:rPr>
                          <m:t>𝑆𝐷</m:t>
                        </m:r>
                        <m:r>
                          <a:rPr lang="en-US" sz="1600" i="1">
                            <a:solidFill>
                              <a:prstClr val="black"/>
                            </a:solidFill>
                            <a:latin typeface="Cambria Math"/>
                          </a:rPr>
                          <m:t>(</m:t>
                        </m:r>
                        <m:r>
                          <a:rPr lang="en-US" sz="1600" i="1">
                            <a:solidFill>
                              <a:prstClr val="black"/>
                            </a:solidFill>
                            <a:latin typeface="Cambria Math"/>
                          </a:rPr>
                          <m:t>𝑊𝑡</m:t>
                        </m:r>
                        <m:r>
                          <a:rPr lang="en-US" sz="1600" i="1">
                            <a:solidFill>
                              <a:prstClr val="black"/>
                            </a:solidFill>
                            <a:latin typeface="Cambria Math"/>
                          </a:rPr>
                          <m:t>)</m:t>
                        </m:r>
                      </m:den>
                    </m:f>
                  </m:oMath>
                </a14:m>
                <a:endParaRPr lang="en-US" dirty="0">
                  <a:solidFill>
                    <a:prstClr val="black"/>
                  </a:solidFill>
                  <a:latin typeface="Calibri"/>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737058" y="3444056"/>
                <a:ext cx="2211696" cy="490968"/>
              </a:xfrm>
              <a:prstGeom prst="rect">
                <a:avLst/>
              </a:prstGeom>
              <a:blipFill rotWithShape="0">
                <a:blip r:embed="rId4"/>
                <a:stretch>
                  <a:fillRect l="-2204" b="-3704"/>
                </a:stretch>
              </a:blipFill>
            </p:spPr>
            <p:txBody>
              <a:bodyPr/>
              <a:lstStyle/>
              <a:p>
                <a:r>
                  <a:rPr lang="en-US">
                    <a:noFill/>
                  </a:rPr>
                  <a:t> </a:t>
                </a:r>
              </a:p>
            </p:txBody>
          </p:sp>
        </mc:Fallback>
      </mc:AlternateContent>
      <p:pic>
        <p:nvPicPr>
          <p:cNvPr id="1030" name="Picture 6" descr="http://www.friendsofpritzker.org/wp-content/uploads/2011/01/Calendar_events-interi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569" y="4937701"/>
            <a:ext cx="1934953" cy="1096352"/>
          </a:xfrm>
          <a:prstGeom prst="rect">
            <a:avLst/>
          </a:prstGeom>
          <a:noFill/>
          <a:extLst>
            <a:ext uri="{909E8E84-426E-40DD-AFC4-6F175D3DCCD1}">
              <a14:hiddenFill xmlns:a14="http://schemas.microsoft.com/office/drawing/2010/main">
                <a:solidFill>
                  <a:srgbClr val="FFFFFF"/>
                </a:solidFill>
              </a14:hiddenFill>
            </a:ext>
          </a:extLst>
        </p:spPr>
      </p:pic>
      <p:sp>
        <p:nvSpPr>
          <p:cNvPr id="13" name="Left Arrow 12"/>
          <p:cNvSpPr/>
          <p:nvPr/>
        </p:nvSpPr>
        <p:spPr>
          <a:xfrm>
            <a:off x="4025808" y="5257277"/>
            <a:ext cx="762000" cy="457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12" name="Rectangle 11"/>
          <p:cNvSpPr/>
          <p:nvPr/>
        </p:nvSpPr>
        <p:spPr>
          <a:xfrm>
            <a:off x="6331795" y="4168875"/>
            <a:ext cx="1215140" cy="307777"/>
          </a:xfrm>
          <a:prstGeom prst="rect">
            <a:avLst/>
          </a:prstGeom>
        </p:spPr>
        <p:txBody>
          <a:bodyPr wrap="none">
            <a:spAutoFit/>
          </a:bodyPr>
          <a:lstStyle/>
          <a:p>
            <a:pPr algn="ctr" defTabSz="914400" fontAlgn="auto">
              <a:spcBef>
                <a:spcPts val="0"/>
              </a:spcBef>
              <a:spcAft>
                <a:spcPts val="0"/>
              </a:spcAft>
            </a:pPr>
            <a:r>
              <a:rPr lang="en-US" sz="1400" dirty="0">
                <a:solidFill>
                  <a:prstClr val="black"/>
                </a:solidFill>
                <a:latin typeface="Calibri"/>
              </a:rPr>
              <a:t>Rank Features</a:t>
            </a:r>
          </a:p>
        </p:txBody>
      </p:sp>
      <p:sp>
        <p:nvSpPr>
          <p:cNvPr id="14" name="Rectangle 13"/>
          <p:cNvSpPr/>
          <p:nvPr/>
        </p:nvSpPr>
        <p:spPr>
          <a:xfrm>
            <a:off x="2621104" y="4322764"/>
            <a:ext cx="1785704" cy="461665"/>
          </a:xfrm>
          <a:prstGeom prst="rect">
            <a:avLst/>
          </a:prstGeom>
        </p:spPr>
        <p:txBody>
          <a:bodyPr wrap="square">
            <a:spAutoFit/>
          </a:bodyPr>
          <a:lstStyle/>
          <a:p>
            <a:pPr algn="ctr" defTabSz="914400" fontAlgn="auto">
              <a:spcBef>
                <a:spcPts val="0"/>
              </a:spcBef>
              <a:spcAft>
                <a:spcPts val="0"/>
              </a:spcAft>
            </a:pPr>
            <a:r>
              <a:rPr lang="en-US" sz="1200" dirty="0">
                <a:solidFill>
                  <a:prstClr val="black"/>
                </a:solidFill>
                <a:latin typeface="Calibri"/>
              </a:rPr>
              <a:t>Find Trending Features via trends analysis </a:t>
            </a:r>
          </a:p>
        </p:txBody>
      </p:sp>
      <p:sp>
        <p:nvSpPr>
          <p:cNvPr id="15" name="Rectangle 14"/>
          <p:cNvSpPr/>
          <p:nvPr/>
        </p:nvSpPr>
        <p:spPr>
          <a:xfrm>
            <a:off x="413051" y="4399707"/>
            <a:ext cx="1555449" cy="461665"/>
          </a:xfrm>
          <a:prstGeom prst="rect">
            <a:avLst/>
          </a:prstGeom>
        </p:spPr>
        <p:txBody>
          <a:bodyPr wrap="square">
            <a:spAutoFit/>
          </a:bodyPr>
          <a:lstStyle/>
          <a:p>
            <a:pPr algn="ctr" defTabSz="914400" fontAlgn="auto">
              <a:spcBef>
                <a:spcPts val="0"/>
              </a:spcBef>
              <a:spcAft>
                <a:spcPts val="0"/>
              </a:spcAft>
            </a:pPr>
            <a:r>
              <a:rPr lang="en-US" sz="1200" dirty="0">
                <a:solidFill>
                  <a:prstClr val="black"/>
                </a:solidFill>
                <a:latin typeface="Calibri"/>
              </a:rPr>
              <a:t>Get Frequency of Features</a:t>
            </a:r>
          </a:p>
        </p:txBody>
      </p:sp>
      <p:pic>
        <p:nvPicPr>
          <p:cNvPr id="2050" name="Picture 2" descr="http://ars.sciencedirect.com/content/image/1-s2.0-S0005109811004596-gr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9932" y="4804805"/>
            <a:ext cx="1544719" cy="12292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4/4d/Smoothed_LD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456963" y="4939540"/>
            <a:ext cx="1525245" cy="753360"/>
          </a:xfrm>
          <a:prstGeom prst="rect">
            <a:avLst/>
          </a:prstGeom>
          <a:noFill/>
          <a:extLst>
            <a:ext uri="{909E8E84-426E-40DD-AFC4-6F175D3DCCD1}">
              <a14:hiddenFill xmlns:a14="http://schemas.microsoft.com/office/drawing/2010/main">
                <a:solidFill>
                  <a:srgbClr val="FFFFFF"/>
                </a:solidFill>
              </a14:hiddenFill>
            </a:ext>
          </a:extLst>
        </p:spPr>
      </p:pic>
      <p:sp>
        <p:nvSpPr>
          <p:cNvPr id="16" name="U-Turn Arrow 15"/>
          <p:cNvSpPr/>
          <p:nvPr/>
        </p:nvSpPr>
        <p:spPr>
          <a:xfrm rot="5400000">
            <a:off x="7150519" y="4461184"/>
            <a:ext cx="2434943" cy="800373"/>
          </a:xfrm>
          <a:prstGeom prst="uturnArrow">
            <a:avLst>
              <a:gd name="adj1" fmla="val 24390"/>
              <a:gd name="adj2" fmla="val 25000"/>
              <a:gd name="adj3" fmla="val 25000"/>
              <a:gd name="adj4" fmla="val 50000"/>
              <a:gd name="adj5"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black"/>
              </a:solidFill>
            </a:endParaRPr>
          </a:p>
        </p:txBody>
      </p:sp>
      <p:sp>
        <p:nvSpPr>
          <p:cNvPr id="17" name="Rectangle 16"/>
          <p:cNvSpPr/>
          <p:nvPr/>
        </p:nvSpPr>
        <p:spPr>
          <a:xfrm>
            <a:off x="5669354" y="6172200"/>
            <a:ext cx="1817164" cy="307777"/>
          </a:xfrm>
          <a:prstGeom prst="rect">
            <a:avLst/>
          </a:prstGeom>
        </p:spPr>
        <p:txBody>
          <a:bodyPr wrap="none">
            <a:spAutoFit/>
          </a:bodyPr>
          <a:lstStyle/>
          <a:p>
            <a:pPr algn="ctr" defTabSz="914400" fontAlgn="auto">
              <a:spcBef>
                <a:spcPts val="0"/>
              </a:spcBef>
              <a:spcAft>
                <a:spcPts val="0"/>
              </a:spcAft>
            </a:pPr>
            <a:r>
              <a:rPr lang="en-US" sz="1400" dirty="0">
                <a:solidFill>
                  <a:prstClr val="black"/>
                </a:solidFill>
                <a:latin typeface="Calibri"/>
              </a:rPr>
              <a:t>Clustering on Features</a:t>
            </a:r>
          </a:p>
        </p:txBody>
      </p:sp>
      <p:sp>
        <p:nvSpPr>
          <p:cNvPr id="18" name="Rectangle 17"/>
          <p:cNvSpPr/>
          <p:nvPr/>
        </p:nvSpPr>
        <p:spPr>
          <a:xfrm>
            <a:off x="1931920" y="6078843"/>
            <a:ext cx="1582036" cy="338554"/>
          </a:xfrm>
          <a:prstGeom prst="rect">
            <a:avLst/>
          </a:prstGeom>
        </p:spPr>
        <p:txBody>
          <a:bodyPr wrap="none">
            <a:spAutoFit/>
          </a:bodyPr>
          <a:lstStyle/>
          <a:p>
            <a:pPr algn="ctr" defTabSz="914400" fontAlgn="auto">
              <a:spcBef>
                <a:spcPts val="0"/>
              </a:spcBef>
              <a:spcAft>
                <a:spcPts val="0"/>
              </a:spcAft>
            </a:pPr>
            <a:r>
              <a:rPr lang="en-US" sz="1600" dirty="0">
                <a:solidFill>
                  <a:prstClr val="black"/>
                </a:solidFill>
                <a:latin typeface="Calibri"/>
              </a:rPr>
              <a:t>Identified events</a:t>
            </a:r>
          </a:p>
        </p:txBody>
      </p:sp>
    </p:spTree>
    <p:extLst>
      <p:ext uri="{BB962C8B-B14F-4D97-AF65-F5344CB8AC3E}">
        <p14:creationId xmlns:p14="http://schemas.microsoft.com/office/powerpoint/2010/main" val="3673621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descr="C:\Dropbox\nt\hcic2012\followers.vs.tweets.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78" t="6457" r="52944" b="51573"/>
          <a:stretch/>
        </p:blipFill>
        <p:spPr bwMode="auto">
          <a:xfrm>
            <a:off x="251794" y="506958"/>
            <a:ext cx="4601623" cy="432330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3569759" y="1254227"/>
            <a:ext cx="1214743" cy="106218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82840" tIns="41421" rIns="82840" bIns="41421" numCol="1" rtlCol="0" anchor="t" anchorCtr="0" compatLnSpc="1">
            <a:prstTxWarp prst="textNoShape">
              <a:avLst/>
            </a:prstTxWarp>
          </a:bodyPr>
          <a:lstStyle/>
          <a:p>
            <a:pPr defTabSz="414210" hangingPunct="0">
              <a:lnSpc>
                <a:spcPct val="93000"/>
              </a:lnSpc>
              <a:buClr>
                <a:srgbClr val="000000"/>
              </a:buClr>
              <a:buSzPct val="100000"/>
            </a:pPr>
            <a:endParaRPr lang="en-US" sz="1600">
              <a:solidFill>
                <a:prstClr val="white"/>
              </a:solidFill>
              <a:latin typeface="Arial" charset="0"/>
              <a:cs typeface="DejaVu Sans" charset="0"/>
            </a:endParaRPr>
          </a:p>
        </p:txBody>
      </p:sp>
      <p:pic>
        <p:nvPicPr>
          <p:cNvPr id="921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8870" y="4856843"/>
            <a:ext cx="5745395" cy="15380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V="1">
            <a:off x="493098" y="864732"/>
            <a:ext cx="691200" cy="3594617"/>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Group 21"/>
          <p:cNvGrpSpPr/>
          <p:nvPr/>
        </p:nvGrpSpPr>
        <p:grpSpPr>
          <a:xfrm>
            <a:off x="4126404" y="201631"/>
            <a:ext cx="4262107" cy="1982151"/>
            <a:chOff x="4755792" y="94212"/>
            <a:chExt cx="4698677" cy="2184955"/>
          </a:xfrm>
        </p:grpSpPr>
        <p:sp>
          <p:nvSpPr>
            <p:cNvPr id="11" name="TextBox 10"/>
            <p:cNvSpPr txBox="1"/>
            <p:nvPr/>
          </p:nvSpPr>
          <p:spPr>
            <a:xfrm>
              <a:off x="5731555" y="1617597"/>
              <a:ext cx="3722914" cy="661570"/>
            </a:xfrm>
            <a:prstGeom prst="rect">
              <a:avLst/>
            </a:prstGeom>
            <a:noFill/>
          </p:spPr>
          <p:txBody>
            <a:bodyPr wrap="square" rtlCol="0">
              <a:spAutoFit/>
            </a:bodyPr>
            <a:lstStyle/>
            <a:p>
              <a:pPr algn="ctr" defTabSz="913264" fontAlgn="auto">
                <a:spcBef>
                  <a:spcPts val="0"/>
                </a:spcBef>
                <a:spcAft>
                  <a:spcPts val="0"/>
                </a:spcAft>
              </a:pPr>
              <a:r>
                <a:rPr lang="en-US" sz="3300" dirty="0">
                  <a:solidFill>
                    <a:srgbClr val="C00000"/>
                  </a:solidFill>
                  <a:latin typeface="Kalinga" pitchFamily="34" charset="0"/>
                  <a:cs typeface="Kalinga" pitchFamily="34" charset="0"/>
                </a:rPr>
                <a:t>Curators</a:t>
              </a:r>
            </a:p>
          </p:txBody>
        </p:sp>
        <p:cxnSp>
          <p:nvCxnSpPr>
            <p:cNvPr id="12" name="Straight Arrow Connector 11"/>
            <p:cNvCxnSpPr/>
            <p:nvPr/>
          </p:nvCxnSpPr>
          <p:spPr bwMode="auto">
            <a:xfrm flipH="1">
              <a:off x="4755792" y="1077244"/>
              <a:ext cx="1382891" cy="853876"/>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59512" y="94212"/>
              <a:ext cx="2667000" cy="152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Oval 13"/>
          <p:cNvSpPr/>
          <p:nvPr/>
        </p:nvSpPr>
        <p:spPr bwMode="auto">
          <a:xfrm>
            <a:off x="898765" y="424277"/>
            <a:ext cx="670646" cy="586423"/>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82840" tIns="41421" rIns="82840" bIns="41421" numCol="1" rtlCol="0" anchor="t" anchorCtr="0" compatLnSpc="1">
            <a:prstTxWarp prst="textNoShape">
              <a:avLst/>
            </a:prstTxWarp>
          </a:bodyPr>
          <a:lstStyle/>
          <a:p>
            <a:pPr defTabSz="414210" hangingPunct="0">
              <a:lnSpc>
                <a:spcPct val="93000"/>
              </a:lnSpc>
              <a:buClr>
                <a:srgbClr val="000000"/>
              </a:buClr>
              <a:buSzPct val="100000"/>
            </a:pPr>
            <a:endParaRPr lang="en-US" sz="1600">
              <a:solidFill>
                <a:prstClr val="white"/>
              </a:solidFill>
              <a:latin typeface="Arial" charset="0"/>
              <a:cs typeface="DejaVu Sans" charset="0"/>
            </a:endParaRPr>
          </a:p>
        </p:txBody>
      </p:sp>
      <p:sp>
        <p:nvSpPr>
          <p:cNvPr id="15" name="Oval 14"/>
          <p:cNvSpPr/>
          <p:nvPr/>
        </p:nvSpPr>
        <p:spPr bwMode="auto">
          <a:xfrm>
            <a:off x="1668139" y="2130958"/>
            <a:ext cx="1214743" cy="106218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82840" tIns="41421" rIns="82840" bIns="41421" numCol="1" rtlCol="0" anchor="t" anchorCtr="0" compatLnSpc="1">
            <a:prstTxWarp prst="textNoShape">
              <a:avLst/>
            </a:prstTxWarp>
          </a:bodyPr>
          <a:lstStyle/>
          <a:p>
            <a:pPr defTabSz="414210" hangingPunct="0">
              <a:lnSpc>
                <a:spcPct val="93000"/>
              </a:lnSpc>
              <a:buClr>
                <a:srgbClr val="000000"/>
              </a:buClr>
              <a:buSzPct val="100000"/>
            </a:pPr>
            <a:endParaRPr lang="en-US" sz="1600">
              <a:solidFill>
                <a:prstClr val="white"/>
              </a:solidFill>
              <a:latin typeface="Arial" charset="0"/>
              <a:cs typeface="DejaVu Sans" charset="0"/>
            </a:endParaRPr>
          </a:p>
        </p:txBody>
      </p:sp>
      <p:grpSp>
        <p:nvGrpSpPr>
          <p:cNvPr id="18" name="Group 17"/>
          <p:cNvGrpSpPr/>
          <p:nvPr/>
        </p:nvGrpSpPr>
        <p:grpSpPr>
          <a:xfrm>
            <a:off x="2275509" y="2316414"/>
            <a:ext cx="6300513" cy="2735153"/>
            <a:chOff x="2585697" y="2941637"/>
            <a:chExt cx="6945878" cy="3014998"/>
          </a:xfrm>
        </p:grpSpPr>
        <p:cxnSp>
          <p:nvCxnSpPr>
            <p:cNvPr id="16" name="Straight Arrow Connector 15"/>
            <p:cNvCxnSpPr/>
            <p:nvPr/>
          </p:nvCxnSpPr>
          <p:spPr bwMode="auto">
            <a:xfrm flipH="1" flipV="1">
              <a:off x="2585697" y="3475037"/>
              <a:ext cx="3375365" cy="990600"/>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5808662" y="4735275"/>
              <a:ext cx="3722913" cy="1221360"/>
            </a:xfrm>
            <a:prstGeom prst="rect">
              <a:avLst/>
            </a:prstGeom>
            <a:noFill/>
          </p:spPr>
          <p:txBody>
            <a:bodyPr wrap="square" rtlCol="0">
              <a:spAutoFit/>
            </a:bodyPr>
            <a:lstStyle/>
            <a:p>
              <a:pPr algn="ctr" defTabSz="913264" fontAlgn="auto">
                <a:spcBef>
                  <a:spcPts val="0"/>
                </a:spcBef>
                <a:spcAft>
                  <a:spcPts val="0"/>
                </a:spcAft>
              </a:pPr>
              <a:r>
                <a:rPr lang="en-US" sz="3300" dirty="0">
                  <a:solidFill>
                    <a:prstClr val="black"/>
                  </a:solidFill>
                  <a:latin typeface="Kalinga" pitchFamily="34" charset="0"/>
                  <a:cs typeface="Kalinga" pitchFamily="34" charset="0"/>
                </a:rPr>
                <a:t>Average citizens</a:t>
              </a:r>
            </a:p>
          </p:txBody>
        </p:sp>
        <p:pic>
          <p:nvPicPr>
            <p:cNvPr id="17" name="Picture 3"/>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194604" y="2941637"/>
              <a:ext cx="2764612"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56781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retweetsall.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0971" y="116846"/>
            <a:ext cx="7925966" cy="6393102"/>
          </a:xfrm>
          <a:prstGeom prst="rect">
            <a:avLst/>
          </a:prstGeom>
        </p:spPr>
      </p:pic>
      <p:sp>
        <p:nvSpPr>
          <p:cNvPr id="5" name="TextBox 4"/>
          <p:cNvSpPr txBox="1"/>
          <p:nvPr/>
        </p:nvSpPr>
        <p:spPr>
          <a:xfrm>
            <a:off x="159736" y="1"/>
            <a:ext cx="8287577" cy="1132114"/>
          </a:xfrm>
          <a:prstGeom prst="rect">
            <a:avLst/>
          </a:prstGeom>
        </p:spPr>
        <p:txBody>
          <a:bodyPr vert="horz" lIns="91440" tIns="45720" rIns="91440" bIns="45720" rtlCol="0" anchor="ctr">
            <a:noAutofit/>
          </a:bodyPr>
          <a:lstStyle>
            <a:lvl1pPr eaLnBrk="1" latinLnBrk="0" hangingPunct="1">
              <a:buNone/>
              <a:defRPr sz="4000" b="1" baseline="0">
                <a:solidFill>
                  <a:srgbClr val="FF0000"/>
                </a:solidFill>
                <a:latin typeface="Segoe"/>
                <a:ea typeface="+mj-ea"/>
                <a:cs typeface="Segoe"/>
              </a:defRPr>
            </a:lvl1pPr>
          </a:lstStyle>
          <a:p>
            <a:r>
              <a:rPr lang="en-US" dirty="0"/>
              <a:t>Retweet </a:t>
            </a:r>
            <a:r>
              <a:rPr lang="en-US" dirty="0" smtClean="0"/>
              <a:t>Network</a:t>
            </a:r>
            <a:endParaRPr lang="en-US" dirty="0"/>
          </a:p>
        </p:txBody>
      </p:sp>
      <p:sp>
        <p:nvSpPr>
          <p:cNvPr id="2" name="Rectangle 1"/>
          <p:cNvSpPr/>
          <p:nvPr/>
        </p:nvSpPr>
        <p:spPr>
          <a:xfrm>
            <a:off x="6055654" y="6061301"/>
            <a:ext cx="3125033" cy="341383"/>
          </a:xfrm>
          <a:prstGeom prst="rect">
            <a:avLst/>
          </a:prstGeom>
        </p:spPr>
        <p:txBody>
          <a:bodyPr wrap="none" lIns="82849" tIns="41425" rIns="82849" bIns="41425">
            <a:spAutoFit/>
          </a:bodyPr>
          <a:lstStyle/>
          <a:p>
            <a:pPr defTabSz="414081" hangingPunct="0">
              <a:lnSpc>
                <a:spcPct val="93000"/>
              </a:lnSpc>
              <a:buClr>
                <a:srgbClr val="000000"/>
              </a:buClr>
              <a:buSzPct val="100000"/>
            </a:pPr>
            <a:r>
              <a:rPr lang="en-US" dirty="0">
                <a:solidFill>
                  <a:srgbClr val="000000"/>
                </a:solidFill>
                <a:latin typeface="Kalinga" pitchFamily="34" charset="0"/>
                <a:cs typeface="Kalinga" pitchFamily="34" charset="0"/>
              </a:rPr>
              <a:t>Size: in-degree (PageRank)</a:t>
            </a:r>
          </a:p>
        </p:txBody>
      </p:sp>
      <p:grpSp>
        <p:nvGrpSpPr>
          <p:cNvPr id="10" name="Group 9"/>
          <p:cNvGrpSpPr/>
          <p:nvPr/>
        </p:nvGrpSpPr>
        <p:grpSpPr>
          <a:xfrm>
            <a:off x="443053" y="2251431"/>
            <a:ext cx="4385098" cy="3598949"/>
            <a:chOff x="704449" y="2865437"/>
            <a:chExt cx="4834266" cy="3967175"/>
          </a:xfrm>
        </p:grpSpPr>
        <p:pic>
          <p:nvPicPr>
            <p:cNvPr id="7" name="Picture 6" descr="closer.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449" y="2865437"/>
              <a:ext cx="4121950" cy="3662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4343734" y="6446837"/>
              <a:ext cx="1194981" cy="385775"/>
            </a:xfrm>
            <a:prstGeom prst="rect">
              <a:avLst/>
            </a:prstGeom>
          </p:spPr>
          <p:txBody>
            <a:bodyPr wrap="none">
              <a:spAutoFit/>
            </a:bodyPr>
            <a:lstStyle/>
            <a:p>
              <a:pPr defTabSz="414081" hangingPunct="0">
                <a:lnSpc>
                  <a:spcPct val="93000"/>
                </a:lnSpc>
                <a:buClr>
                  <a:srgbClr val="000000"/>
                </a:buClr>
                <a:buSzPct val="100000"/>
              </a:pPr>
              <a:r>
                <a:rPr lang="en-US" dirty="0">
                  <a:solidFill>
                    <a:srgbClr val="000000"/>
                  </a:solidFill>
                  <a:effectLst>
                    <a:outerShdw blurRad="38100" dist="38100" dir="2700000" algn="tl">
                      <a:srgbClr val="000000">
                        <a:alpha val="43137"/>
                      </a:srgbClr>
                    </a:outerShdw>
                  </a:effectLst>
                  <a:latin typeface="Kalinga" pitchFamily="34" charset="0"/>
                  <a:cs typeface="Kalinga" pitchFamily="34" charset="0"/>
                </a:rPr>
                <a:t>curators</a:t>
              </a:r>
            </a:p>
          </p:txBody>
        </p:sp>
        <p:cxnSp>
          <p:nvCxnSpPr>
            <p:cNvPr id="9" name="Straight Arrow Connector 8"/>
            <p:cNvCxnSpPr/>
            <p:nvPr/>
          </p:nvCxnSpPr>
          <p:spPr bwMode="auto">
            <a:xfrm flipH="1" flipV="1">
              <a:off x="2830512" y="4160837"/>
              <a:ext cx="1752600" cy="2209800"/>
            </a:xfrm>
            <a:prstGeom prst="straightConnector1">
              <a:avLst/>
            </a:prstGeom>
            <a:solidFill>
              <a:srgbClr val="00B8FF"/>
            </a:solidFill>
            <a:ln w="5715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78677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latin typeface="Segoe"/>
              </a:rPr>
              <a:t>My Content/Files:  Docs.com</a:t>
            </a:r>
            <a:endParaRPr lang="en-US" sz="3600" dirty="0">
              <a:solidFill>
                <a:srgbClr val="FF0000"/>
              </a:solidFill>
              <a:latin typeface="Segoe"/>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394771" cy="501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1143000"/>
            <a:ext cx="3505200" cy="1477328"/>
          </a:xfrm>
          <a:prstGeom prst="rect">
            <a:avLst/>
          </a:prstGeom>
        </p:spPr>
        <p:txBody>
          <a:bodyPr wrap="square">
            <a:spAutoFit/>
          </a:bodyPr>
          <a:lstStyle/>
          <a:p>
            <a:pPr marL="285750" indent="-285750" defTabSz="914254" fontAlgn="auto">
              <a:spcBef>
                <a:spcPts val="0"/>
              </a:spcBef>
              <a:spcAft>
                <a:spcPts val="0"/>
              </a:spcAft>
              <a:buFont typeface="Arial" pitchFamily="34" charset="0"/>
              <a:buChar char="•"/>
            </a:pPr>
            <a:r>
              <a:rPr lang="en-US" dirty="0">
                <a:solidFill>
                  <a:prstClr val="black"/>
                </a:solidFill>
                <a:latin typeface="Calibri"/>
              </a:rPr>
              <a:t>Authoring and uploading:  Office Docs: Word, PPT, Excel, PDF</a:t>
            </a:r>
          </a:p>
          <a:p>
            <a:pPr marL="285750" indent="-285750" defTabSz="914254" fontAlgn="auto">
              <a:spcBef>
                <a:spcPts val="0"/>
              </a:spcBef>
              <a:spcAft>
                <a:spcPts val="0"/>
              </a:spcAft>
              <a:buFont typeface="Arial" pitchFamily="34" charset="0"/>
              <a:buChar char="•"/>
            </a:pPr>
            <a:endParaRPr lang="en-US" dirty="0">
              <a:solidFill>
                <a:prstClr val="black"/>
              </a:solidFill>
              <a:latin typeface="Calibri"/>
            </a:endParaRPr>
          </a:p>
          <a:p>
            <a:pPr marL="285750" indent="-285750" defTabSz="914254" fontAlgn="auto">
              <a:spcBef>
                <a:spcPts val="0"/>
              </a:spcBef>
              <a:spcAft>
                <a:spcPts val="0"/>
              </a:spcAft>
              <a:buFont typeface="Arial" pitchFamily="34" charset="0"/>
              <a:buChar char="•"/>
            </a:pPr>
            <a:r>
              <a:rPr lang="en-US" dirty="0">
                <a:solidFill>
                  <a:prstClr val="black"/>
                </a:solidFill>
                <a:latin typeface="Calibri"/>
              </a:rPr>
              <a:t>Sharing to FB groups, friends, public</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925128"/>
            <a:ext cx="4191000" cy="351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739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DOCS EXPERIENCE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0" y="1112837"/>
            <a:ext cx="5411997" cy="4800600"/>
          </a:xfrm>
        </p:spPr>
      </p:pic>
      <p:sp>
        <p:nvSpPr>
          <p:cNvPr id="5" name="Content Placeholder 2"/>
          <p:cNvSpPr txBox="1">
            <a:spLocks/>
          </p:cNvSpPr>
          <p:nvPr/>
        </p:nvSpPr>
        <p:spPr>
          <a:xfrm>
            <a:off x="215900" y="1112837"/>
            <a:ext cx="29845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prstClr val="black">
                    <a:lumMod val="85000"/>
                    <a:lumOff val="15000"/>
                  </a:prstClr>
                </a:solidFill>
              </a:rPr>
              <a:t>Facebook connect sign in</a:t>
            </a:r>
          </a:p>
        </p:txBody>
      </p:sp>
    </p:spTree>
    <p:extLst>
      <p:ext uri="{BB962C8B-B14F-4D97-AF65-F5344CB8AC3E}">
        <p14:creationId xmlns:p14="http://schemas.microsoft.com/office/powerpoint/2010/main" val="63733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DOCS EXPERIENCE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184049"/>
            <a:ext cx="6281981" cy="4530951"/>
          </a:xfrm>
        </p:spPr>
      </p:pic>
      <p:sp>
        <p:nvSpPr>
          <p:cNvPr id="5" name="Content Placeholder 2"/>
          <p:cNvSpPr txBox="1">
            <a:spLocks/>
          </p:cNvSpPr>
          <p:nvPr/>
        </p:nvSpPr>
        <p:spPr>
          <a:xfrm>
            <a:off x="215900" y="1112837"/>
            <a:ext cx="29845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prstClr val="black">
                    <a:lumMod val="85000"/>
                    <a:lumOff val="15000"/>
                  </a:prstClr>
                </a:solidFill>
              </a:rPr>
              <a:t>Upload</a:t>
            </a:r>
          </a:p>
          <a:p>
            <a:pPr fontAlgn="auto">
              <a:spcAft>
                <a:spcPts val="0"/>
              </a:spcAft>
            </a:pPr>
            <a:r>
              <a:rPr lang="en-US" dirty="0" smtClean="0">
                <a:solidFill>
                  <a:prstClr val="black">
                    <a:lumMod val="85000"/>
                    <a:lumOff val="15000"/>
                  </a:prstClr>
                </a:solidFill>
              </a:rPr>
              <a:t>Create</a:t>
            </a:r>
          </a:p>
        </p:txBody>
      </p:sp>
    </p:spTree>
    <p:extLst>
      <p:ext uri="{BB962C8B-B14F-4D97-AF65-F5344CB8AC3E}">
        <p14:creationId xmlns:p14="http://schemas.microsoft.com/office/powerpoint/2010/main" val="184746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DOCS EXPERIENCE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2387" y="990600"/>
            <a:ext cx="5759804" cy="5211763"/>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62200"/>
            <a:ext cx="2142554" cy="38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15900" y="1112837"/>
            <a:ext cx="29845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prstClr val="black">
                    <a:lumMod val="85000"/>
                    <a:lumOff val="15000"/>
                  </a:prstClr>
                </a:solidFill>
              </a:rPr>
              <a:t>Share</a:t>
            </a:r>
          </a:p>
          <a:p>
            <a:pPr fontAlgn="auto">
              <a:spcAft>
                <a:spcPts val="0"/>
              </a:spcAft>
            </a:pPr>
            <a:r>
              <a:rPr lang="en-US" dirty="0" smtClean="0">
                <a:solidFill>
                  <a:prstClr val="black">
                    <a:lumMod val="85000"/>
                    <a:lumOff val="15000"/>
                  </a:prstClr>
                </a:solidFill>
              </a:rPr>
              <a:t>Network sharing options</a:t>
            </a:r>
          </a:p>
        </p:txBody>
      </p:sp>
    </p:spTree>
    <p:extLst>
      <p:ext uri="{BB962C8B-B14F-4D97-AF65-F5344CB8AC3E}">
        <p14:creationId xmlns:p14="http://schemas.microsoft.com/office/powerpoint/2010/main" val="330751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DOCS EXPERIENCE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3351" y="1112837"/>
            <a:ext cx="5958249" cy="4754563"/>
          </a:xfrm>
        </p:spPr>
      </p:pic>
      <p:sp>
        <p:nvSpPr>
          <p:cNvPr id="5" name="Content Placeholder 2"/>
          <p:cNvSpPr txBox="1">
            <a:spLocks/>
          </p:cNvSpPr>
          <p:nvPr/>
        </p:nvSpPr>
        <p:spPr>
          <a:xfrm>
            <a:off x="152400" y="1295400"/>
            <a:ext cx="29845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prstClr val="black">
                    <a:lumMod val="85000"/>
                    <a:lumOff val="15000"/>
                  </a:prstClr>
                </a:solidFill>
              </a:rPr>
              <a:t>Edit</a:t>
            </a:r>
          </a:p>
          <a:p>
            <a:pPr fontAlgn="auto">
              <a:spcAft>
                <a:spcPts val="0"/>
              </a:spcAft>
            </a:pPr>
            <a:r>
              <a:rPr lang="en-US" dirty="0" smtClean="0">
                <a:solidFill>
                  <a:prstClr val="black">
                    <a:lumMod val="85000"/>
                    <a:lumOff val="15000"/>
                  </a:prstClr>
                </a:solidFill>
              </a:rPr>
              <a:t>Collaborate</a:t>
            </a:r>
          </a:p>
          <a:p>
            <a:pPr fontAlgn="auto">
              <a:spcAft>
                <a:spcPts val="0"/>
              </a:spcAft>
            </a:pPr>
            <a:r>
              <a:rPr lang="en-US" dirty="0" smtClean="0">
                <a:solidFill>
                  <a:prstClr val="black">
                    <a:lumMod val="85000"/>
                    <a:lumOff val="15000"/>
                  </a:prstClr>
                </a:solidFill>
              </a:rPr>
              <a:t>Conversation</a:t>
            </a:r>
          </a:p>
        </p:txBody>
      </p:sp>
    </p:spTree>
    <p:extLst>
      <p:ext uri="{BB962C8B-B14F-4D97-AF65-F5344CB8AC3E}">
        <p14:creationId xmlns:p14="http://schemas.microsoft.com/office/powerpoint/2010/main" val="3153942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DOCS EXPERIENCE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3319" y="1143000"/>
            <a:ext cx="5662081" cy="4419600"/>
          </a:xfrm>
        </p:spPr>
      </p:pic>
      <p:sp>
        <p:nvSpPr>
          <p:cNvPr id="5" name="Content Placeholder 2"/>
          <p:cNvSpPr txBox="1">
            <a:spLocks/>
          </p:cNvSpPr>
          <p:nvPr/>
        </p:nvSpPr>
        <p:spPr>
          <a:xfrm>
            <a:off x="215900" y="1112837"/>
            <a:ext cx="29845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prstClr val="black">
                    <a:lumMod val="85000"/>
                    <a:lumOff val="15000"/>
                  </a:prstClr>
                </a:solidFill>
              </a:rPr>
              <a:t>Notifications in Facebook</a:t>
            </a:r>
          </a:p>
          <a:p>
            <a:pPr fontAlgn="auto">
              <a:spcAft>
                <a:spcPts val="0"/>
              </a:spcAft>
            </a:pPr>
            <a:r>
              <a:rPr lang="en-US" dirty="0" smtClean="0">
                <a:solidFill>
                  <a:prstClr val="black">
                    <a:lumMod val="85000"/>
                    <a:lumOff val="15000"/>
                  </a:prstClr>
                </a:solidFill>
              </a:rPr>
              <a:t>Notifications in Email</a:t>
            </a:r>
          </a:p>
        </p:txBody>
      </p:sp>
    </p:spTree>
    <p:extLst>
      <p:ext uri="{BB962C8B-B14F-4D97-AF65-F5344CB8AC3E}">
        <p14:creationId xmlns:p14="http://schemas.microsoft.com/office/powerpoint/2010/main" val="177067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sz="3600" dirty="0" smtClean="0">
                <a:solidFill>
                  <a:srgbClr val="FF0000"/>
                </a:solidFill>
                <a:latin typeface="Segoe"/>
              </a:rPr>
              <a:t>Usage: File Type and Content</a:t>
            </a:r>
            <a:endParaRPr lang="en-US" sz="3600" dirty="0">
              <a:solidFill>
                <a:srgbClr val="FF0000"/>
              </a:solidFill>
              <a:latin typeface="Segoe"/>
            </a:endParaRPr>
          </a:p>
        </p:txBody>
      </p:sp>
      <p:sp>
        <p:nvSpPr>
          <p:cNvPr id="5" name="Content Placeholder 2"/>
          <p:cNvSpPr txBox="1">
            <a:spLocks/>
          </p:cNvSpPr>
          <p:nvPr/>
        </p:nvSpPr>
        <p:spPr>
          <a:xfrm>
            <a:off x="381000" y="1219200"/>
            <a:ext cx="3886200"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Font typeface="Arial" pitchFamily="34" charset="0"/>
              <a:buChar char="•"/>
            </a:pPr>
            <a:r>
              <a:rPr lang="en-US" sz="1800" dirty="0" smtClean="0">
                <a:solidFill>
                  <a:prstClr val="black">
                    <a:lumMod val="85000"/>
                    <a:lumOff val="15000"/>
                  </a:prstClr>
                </a:solidFill>
                <a:latin typeface="Segoe UI" pitchFamily="34" charset="0"/>
                <a:ea typeface="Segoe UI" pitchFamily="34" charset="0"/>
                <a:cs typeface="Segoe UI" pitchFamily="34" charset="0"/>
              </a:rPr>
              <a:t>Released April </a:t>
            </a:r>
            <a:r>
              <a:rPr lang="en-US" sz="1800" dirty="0">
                <a:solidFill>
                  <a:prstClr val="black">
                    <a:lumMod val="85000"/>
                    <a:lumOff val="15000"/>
                  </a:prstClr>
                </a:solidFill>
                <a:latin typeface="Segoe UI" pitchFamily="34" charset="0"/>
                <a:ea typeface="Segoe UI" pitchFamily="34" charset="0"/>
                <a:cs typeface="Segoe UI" pitchFamily="34" charset="0"/>
              </a:rPr>
              <a:t>2010</a:t>
            </a:r>
          </a:p>
          <a:p>
            <a:pPr fontAlgn="auto">
              <a:spcAft>
                <a:spcPts val="0"/>
              </a:spcAft>
              <a:buFont typeface="Arial" pitchFamily="34" charset="0"/>
              <a:buChar char="•"/>
            </a:pPr>
            <a:r>
              <a:rPr lang="en-US" sz="1800" dirty="0" smtClean="0">
                <a:solidFill>
                  <a:prstClr val="black">
                    <a:lumMod val="85000"/>
                    <a:lumOff val="15000"/>
                  </a:prstClr>
                </a:solidFill>
                <a:latin typeface="Segoe UI" pitchFamily="34" charset="0"/>
                <a:ea typeface="Segoe UI" pitchFamily="34" charset="0"/>
                <a:cs typeface="Segoe UI" pitchFamily="34" charset="0"/>
              </a:rPr>
              <a:t>1,200,000+ users</a:t>
            </a:r>
          </a:p>
          <a:p>
            <a:pPr fontAlgn="auto">
              <a:spcAft>
                <a:spcPts val="0"/>
              </a:spcAft>
              <a:buFont typeface="Arial" pitchFamily="34" charset="0"/>
              <a:buChar char="•"/>
            </a:pPr>
            <a:r>
              <a:rPr lang="en-US" sz="1800" dirty="0" smtClean="0">
                <a:solidFill>
                  <a:prstClr val="black">
                    <a:lumMod val="85000"/>
                    <a:lumOff val="15000"/>
                  </a:prstClr>
                </a:solidFill>
                <a:latin typeface="Segoe UI" pitchFamily="34" charset="0"/>
                <a:ea typeface="Segoe UI" pitchFamily="34" charset="0"/>
                <a:cs typeface="Segoe UI" pitchFamily="34" charset="0"/>
              </a:rPr>
              <a:t>500,000+ documents</a:t>
            </a:r>
            <a:endParaRPr lang="en-US" sz="1800" dirty="0">
              <a:solidFill>
                <a:prstClr val="black">
                  <a:lumMod val="85000"/>
                  <a:lumOff val="15000"/>
                </a:prstClr>
              </a:solidFill>
              <a:latin typeface="Segoe UI" pitchFamily="34" charset="0"/>
              <a:ea typeface="Segoe UI" pitchFamily="34" charset="0"/>
              <a:cs typeface="Segoe UI" pitchFamily="34" charset="0"/>
            </a:endParaRPr>
          </a:p>
          <a:p>
            <a:pPr fontAlgn="auto">
              <a:spcAft>
                <a:spcPts val="0"/>
              </a:spcAft>
              <a:buFont typeface="Arial" pitchFamily="34" charset="0"/>
              <a:buChar char="•"/>
            </a:pPr>
            <a:r>
              <a:rPr lang="en-US" sz="1800" dirty="0" smtClean="0">
                <a:solidFill>
                  <a:prstClr val="black">
                    <a:lumMod val="85000"/>
                    <a:lumOff val="15000"/>
                  </a:prstClr>
                </a:solidFill>
                <a:latin typeface="Segoe UI" pitchFamily="34" charset="0"/>
                <a:ea typeface="Segoe UI" pitchFamily="34" charset="0"/>
                <a:cs typeface="Segoe UI" pitchFamily="34" charset="0"/>
              </a:rPr>
              <a:t>Top 2000 docs, 35% </a:t>
            </a:r>
            <a:r>
              <a:rPr lang="en-US" sz="1800" dirty="0" err="1" smtClean="0">
                <a:solidFill>
                  <a:prstClr val="black">
                    <a:lumMod val="85000"/>
                    <a:lumOff val="15000"/>
                  </a:prstClr>
                </a:solidFill>
                <a:latin typeface="Segoe UI" pitchFamily="34" charset="0"/>
                <a:ea typeface="Segoe UI" pitchFamily="34" charset="0"/>
                <a:cs typeface="Segoe UI" pitchFamily="34" charset="0"/>
              </a:rPr>
              <a:t>PDFs</a:t>
            </a:r>
            <a:endParaRPr lang="en-US" sz="1800" dirty="0" smtClean="0">
              <a:solidFill>
                <a:prstClr val="black">
                  <a:lumMod val="85000"/>
                  <a:lumOff val="15000"/>
                </a:prstClr>
              </a:solidFill>
              <a:latin typeface="Segoe UI" pitchFamily="34" charset="0"/>
              <a:ea typeface="Segoe UI" pitchFamily="34" charset="0"/>
              <a:cs typeface="Segoe UI"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83" y="2828305"/>
            <a:ext cx="312383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4422" y="1380504"/>
            <a:ext cx="9053578" cy="471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213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flipV="1">
            <a:off x="-2507" y="5462418"/>
            <a:ext cx="9144000" cy="1014582"/>
          </a:xfrm>
          <a:prstGeom prst="rect">
            <a:avLst/>
          </a:prstGeom>
          <a:gradFill>
            <a:gsLst>
              <a:gs pos="0">
                <a:schemeClr val="accent1">
                  <a:tint val="66000"/>
                  <a:satMod val="160000"/>
                  <a:lumMod val="90000"/>
                  <a:lumOff val="10000"/>
                </a:schemeClr>
              </a:gs>
              <a:gs pos="47000">
                <a:schemeClr val="tx2">
                  <a:lumMod val="20000"/>
                  <a:lumOff val="80000"/>
                </a:schemeClr>
              </a:gs>
              <a:gs pos="100000">
                <a:schemeClr val="bg1">
                  <a:lumMod val="0"/>
                  <a:lumOff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7008" tIns="8504" rIns="17008" bIns="8504" rtlCol="0" anchor="ctr"/>
          <a:lstStyle/>
          <a:p>
            <a:pPr algn="ctr" defTabSz="914400" fontAlgn="auto">
              <a:spcBef>
                <a:spcPts val="0"/>
              </a:spcBef>
              <a:spcAft>
                <a:spcPts val="0"/>
              </a:spcAft>
            </a:pPr>
            <a:endParaRPr lang="en-US">
              <a:solidFill>
                <a:prstClr val="white"/>
              </a:solidFill>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8073" y="3022600"/>
            <a:ext cx="3518213" cy="233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334616"/>
            <a:ext cx="4576962" cy="262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6149" y="2434189"/>
            <a:ext cx="2080652" cy="152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82" y="822180"/>
            <a:ext cx="3188522" cy="265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6149" y="4160458"/>
            <a:ext cx="1055208" cy="145112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481" y="4114951"/>
            <a:ext cx="910320" cy="1493147"/>
          </a:xfrm>
          <a:prstGeom prst="rect">
            <a:avLst/>
          </a:prstGeom>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6182" y="3568382"/>
            <a:ext cx="2473224" cy="157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3811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latin typeface="Segoe"/>
              </a:rPr>
              <a:t>Usage:  Sharing, Traffic, Reach</a:t>
            </a:r>
            <a:endParaRPr lang="en-US" sz="3600" dirty="0">
              <a:solidFill>
                <a:srgbClr val="FF0000"/>
              </a:solidFill>
              <a:latin typeface="Segoe"/>
            </a:endParaRPr>
          </a:p>
        </p:txBody>
      </p:sp>
      <p:sp>
        <p:nvSpPr>
          <p:cNvPr id="3" name="Content Placeholder 2"/>
          <p:cNvSpPr>
            <a:spLocks noGrp="1"/>
          </p:cNvSpPr>
          <p:nvPr>
            <p:ph idx="1"/>
          </p:nvPr>
        </p:nvSpPr>
        <p:spPr>
          <a:xfrm>
            <a:off x="4495800" y="1171645"/>
            <a:ext cx="4542451" cy="2442021"/>
          </a:xfrm>
        </p:spPr>
        <p:txBody>
          <a:bodyPr/>
          <a:lstStyle/>
          <a:p>
            <a:pPr marL="0" indent="0">
              <a:buNone/>
            </a:pPr>
            <a:r>
              <a:rPr lang="en-US" sz="2000" i="1" dirty="0" smtClean="0">
                <a:solidFill>
                  <a:schemeClr val="tx2">
                    <a:lumMod val="60000"/>
                    <a:lumOff val="40000"/>
                  </a:schemeClr>
                </a:solidFill>
                <a:latin typeface="Segoe UI" pitchFamily="34" charset="0"/>
                <a:ea typeface="Segoe UI" pitchFamily="34" charset="0"/>
                <a:cs typeface="Segoe UI" pitchFamily="34" charset="0"/>
              </a:rPr>
              <a:t>Traffic:  Most refers from Facebook Feed</a:t>
            </a:r>
            <a:endParaRPr lang="en-US" sz="2000" i="1" dirty="0">
              <a:solidFill>
                <a:schemeClr val="tx2">
                  <a:lumMod val="60000"/>
                  <a:lumOff val="40000"/>
                </a:schemeClr>
              </a:solidFill>
              <a:latin typeface="Segoe UI" pitchFamily="34" charset="0"/>
              <a:ea typeface="Segoe UI" pitchFamily="34" charset="0"/>
              <a:cs typeface="Segoe UI" pitchFamily="34" charset="0"/>
            </a:endParaRPr>
          </a:p>
        </p:txBody>
      </p:sp>
      <p:sp>
        <p:nvSpPr>
          <p:cNvPr id="4" name="Rectangle 3"/>
          <p:cNvSpPr/>
          <p:nvPr/>
        </p:nvSpPr>
        <p:spPr>
          <a:xfrm>
            <a:off x="4453217" y="3244334"/>
            <a:ext cx="237566" cy="369332"/>
          </a:xfrm>
          <a:prstGeom prst="rect">
            <a:avLst/>
          </a:prstGeom>
        </p:spPr>
        <p:txBody>
          <a:bodyPr wrap="none">
            <a:spAutoFit/>
          </a:bodyPr>
          <a:lstStyle/>
          <a:p>
            <a:pPr defTabSz="914254" fontAlgn="auto">
              <a:spcBef>
                <a:spcPts val="0"/>
              </a:spcBef>
              <a:spcAft>
                <a:spcPts val="0"/>
              </a:spcAft>
            </a:pPr>
            <a:r>
              <a:rPr lang="en-US" dirty="0">
                <a:solidFill>
                  <a:prstClr val="black"/>
                </a:solidFill>
                <a:latin typeface="Calibri"/>
              </a:rPr>
              <a:t> </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75" y="1832431"/>
            <a:ext cx="2970792" cy="222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35877" y="1166018"/>
            <a:ext cx="4224617" cy="51355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D92525"/>
              </a:buClr>
              <a:buFont typeface="Wingdings" pitchFamily="2" charset="2"/>
              <a:buChar char="§"/>
              <a:defRPr sz="3200" kern="1200">
                <a:solidFill>
                  <a:schemeClr val="tx1">
                    <a:lumMod val="85000"/>
                    <a:lumOff val="15000"/>
                  </a:schemeClr>
                </a:solidFill>
                <a:latin typeface="Segoe"/>
                <a:ea typeface="+mn-ea"/>
                <a:cs typeface="Segoe"/>
              </a:defRPr>
            </a:lvl1pPr>
            <a:lvl2pPr marL="742950" indent="-285750" algn="l" defTabSz="457200" rtl="0" eaLnBrk="1" latinLnBrk="0" hangingPunct="1">
              <a:spcBef>
                <a:spcPct val="20000"/>
              </a:spcBef>
              <a:buClr>
                <a:srgbClr val="D92525"/>
              </a:buClr>
              <a:buFont typeface="Wingdings" pitchFamily="2" charset="2"/>
              <a:buChar char="§"/>
              <a:defRPr sz="2800" kern="1200">
                <a:solidFill>
                  <a:schemeClr val="tx1">
                    <a:lumMod val="85000"/>
                    <a:lumOff val="15000"/>
                  </a:schemeClr>
                </a:solidFill>
                <a:latin typeface="Segoe"/>
                <a:ea typeface="+mn-ea"/>
                <a:cs typeface="Segoe"/>
              </a:defRPr>
            </a:lvl2pPr>
            <a:lvl3pPr marL="1143000" indent="-228600" algn="l" defTabSz="457200" rtl="0" eaLnBrk="1" latinLnBrk="0" hangingPunct="1">
              <a:spcBef>
                <a:spcPct val="20000"/>
              </a:spcBef>
              <a:buClr>
                <a:srgbClr val="D92525"/>
              </a:buClr>
              <a:buFont typeface="Wingdings" pitchFamily="2" charset="2"/>
              <a:buChar char="§"/>
              <a:defRPr sz="2400" kern="1200">
                <a:solidFill>
                  <a:schemeClr val="tx1">
                    <a:lumMod val="85000"/>
                    <a:lumOff val="15000"/>
                  </a:schemeClr>
                </a:solidFill>
                <a:latin typeface="Segoe"/>
                <a:ea typeface="+mn-ea"/>
                <a:cs typeface="Segoe"/>
              </a:defRPr>
            </a:lvl3pPr>
            <a:lvl4pPr marL="16002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4pPr>
            <a:lvl5pPr marL="2057400" indent="-228600" algn="l" defTabSz="457200" rtl="0" eaLnBrk="1" latinLnBrk="0" hangingPunct="1">
              <a:spcBef>
                <a:spcPct val="20000"/>
              </a:spcBef>
              <a:buClr>
                <a:srgbClr val="D92525"/>
              </a:buClr>
              <a:buFont typeface="Wingdings" pitchFamily="2" charset="2"/>
              <a:buChar char="§"/>
              <a:defRPr sz="2000" kern="1200">
                <a:solidFill>
                  <a:schemeClr val="tx1">
                    <a:lumMod val="85000"/>
                    <a:lumOff val="15000"/>
                  </a:schemeClr>
                </a:solidFill>
                <a:latin typeface="Segoe"/>
                <a:ea typeface="+mn-ea"/>
                <a:cs typeface="Sego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ClrTx/>
              <a:buFont typeface="Wingdings" pitchFamily="2" charset="2"/>
              <a:buNone/>
            </a:pPr>
            <a:r>
              <a:rPr lang="en-US" sz="2000" i="1" dirty="0" smtClean="0">
                <a:solidFill>
                  <a:srgbClr val="1F497D">
                    <a:lumMod val="60000"/>
                    <a:lumOff val="40000"/>
                  </a:srgbClr>
                </a:solidFill>
                <a:latin typeface="Segoe UI" pitchFamily="34" charset="0"/>
                <a:ea typeface="Segoe UI" pitchFamily="34" charset="0"/>
                <a:cs typeface="Segoe UI" pitchFamily="34" charset="0"/>
              </a:rPr>
              <a:t>Sharing:  FB Group integration</a:t>
            </a:r>
          </a:p>
          <a:p>
            <a:pPr fontAlgn="auto">
              <a:spcAft>
                <a:spcPts val="0"/>
              </a:spcAft>
              <a:buClrTx/>
              <a:buFont typeface="Arial" pitchFamily="34" charset="0"/>
              <a:buChar char="•"/>
            </a:pPr>
            <a:endParaRPr lang="en-US" sz="1600" dirty="0" smtClean="0">
              <a:solidFill>
                <a:prstClr val="black">
                  <a:lumMod val="85000"/>
                  <a:lumOff val="15000"/>
                </a:prstClr>
              </a:solidFill>
            </a:endParaRPr>
          </a:p>
          <a:p>
            <a:pPr fontAlgn="auto">
              <a:spcAft>
                <a:spcPts val="0"/>
              </a:spcAft>
              <a:buClrTx/>
              <a:buFont typeface="Arial" pitchFamily="34" charset="0"/>
              <a:buChar char="•"/>
            </a:pPr>
            <a:endParaRPr lang="en-US" sz="1600" dirty="0">
              <a:solidFill>
                <a:prstClr val="black">
                  <a:lumMod val="85000"/>
                  <a:lumOff val="15000"/>
                </a:prstClr>
              </a:solidFill>
            </a:endParaRPr>
          </a:p>
          <a:p>
            <a:pPr fontAlgn="auto">
              <a:spcAft>
                <a:spcPts val="0"/>
              </a:spcAft>
              <a:buClrTx/>
              <a:buFont typeface="Arial" pitchFamily="34" charset="0"/>
              <a:buChar char="•"/>
            </a:pPr>
            <a:endParaRPr lang="en-US" sz="1600" dirty="0" smtClean="0">
              <a:solidFill>
                <a:prstClr val="black">
                  <a:lumMod val="85000"/>
                  <a:lumOff val="15000"/>
                </a:prstClr>
              </a:solidFill>
            </a:endParaRPr>
          </a:p>
          <a:p>
            <a:pPr fontAlgn="auto">
              <a:spcAft>
                <a:spcPts val="0"/>
              </a:spcAft>
              <a:buClrTx/>
              <a:buFont typeface="Arial" pitchFamily="34" charset="0"/>
              <a:buChar char="•"/>
            </a:pPr>
            <a:endParaRPr lang="en-US" sz="1600" dirty="0">
              <a:solidFill>
                <a:prstClr val="black">
                  <a:lumMod val="85000"/>
                  <a:lumOff val="15000"/>
                </a:prstClr>
              </a:solidFill>
            </a:endParaRPr>
          </a:p>
          <a:p>
            <a:pPr fontAlgn="auto">
              <a:spcAft>
                <a:spcPts val="0"/>
              </a:spcAft>
              <a:buClrTx/>
              <a:buFont typeface="Arial" pitchFamily="34" charset="0"/>
              <a:buChar char="•"/>
            </a:pPr>
            <a:endParaRPr lang="en-US" sz="1600" dirty="0" smtClean="0">
              <a:solidFill>
                <a:prstClr val="black">
                  <a:lumMod val="85000"/>
                  <a:lumOff val="15000"/>
                </a:prstClr>
              </a:solidFill>
            </a:endParaRPr>
          </a:p>
          <a:p>
            <a:pPr fontAlgn="auto">
              <a:spcAft>
                <a:spcPts val="0"/>
              </a:spcAft>
              <a:buClrTx/>
              <a:buFont typeface="Arial" pitchFamily="34" charset="0"/>
              <a:buChar char="•"/>
            </a:pPr>
            <a:endParaRPr lang="en-US" sz="1600" dirty="0">
              <a:solidFill>
                <a:prstClr val="black">
                  <a:lumMod val="85000"/>
                  <a:lumOff val="15000"/>
                </a:prstClr>
              </a:solidFill>
            </a:endParaRPr>
          </a:p>
          <a:p>
            <a:pPr fontAlgn="auto">
              <a:spcAft>
                <a:spcPts val="0"/>
              </a:spcAft>
              <a:buClrTx/>
              <a:buFont typeface="Arial" pitchFamily="34" charset="0"/>
              <a:buChar char="•"/>
            </a:pPr>
            <a:endParaRPr lang="en-US" sz="1600" dirty="0" smtClean="0">
              <a:solidFill>
                <a:prstClr val="black">
                  <a:lumMod val="85000"/>
                  <a:lumOff val="15000"/>
                </a:prstClr>
              </a:solidFill>
            </a:endParaRPr>
          </a:p>
          <a:p>
            <a:pPr fontAlgn="auto">
              <a:spcAft>
                <a:spcPts val="0"/>
              </a:spcAft>
              <a:buClrTx/>
              <a:buFont typeface="Arial" pitchFamily="34" charset="0"/>
              <a:buChar char="•"/>
            </a:pPr>
            <a:endParaRPr lang="en-US" sz="1600" dirty="0">
              <a:solidFill>
                <a:prstClr val="black">
                  <a:lumMod val="85000"/>
                  <a:lumOff val="15000"/>
                </a:prstClr>
              </a:solidFill>
            </a:endParaRPr>
          </a:p>
          <a:p>
            <a:pPr fontAlgn="auto">
              <a:spcAft>
                <a:spcPts val="0"/>
              </a:spcAft>
              <a:buClrTx/>
              <a:buFont typeface="Arial" pitchFamily="34" charset="0"/>
              <a:buChar char="•"/>
            </a:pPr>
            <a:endParaRPr lang="en-US" sz="1600" dirty="0" smtClean="0">
              <a:solidFill>
                <a:prstClr val="black">
                  <a:lumMod val="85000"/>
                  <a:lumOff val="15000"/>
                </a:prstClr>
              </a:solidFill>
            </a:endParaRPr>
          </a:p>
          <a:p>
            <a:pPr fontAlgn="auto">
              <a:spcAft>
                <a:spcPts val="0"/>
              </a:spcAft>
              <a:buClrTx/>
              <a:buFont typeface="Arial" pitchFamily="34" charset="0"/>
              <a:buChar char="•"/>
            </a:pPr>
            <a:endParaRPr lang="en-US" sz="1600" dirty="0">
              <a:solidFill>
                <a:prstClr val="black">
                  <a:lumMod val="85000"/>
                  <a:lumOff val="15000"/>
                </a:prstClr>
              </a:solidFill>
            </a:endParaRPr>
          </a:p>
          <a:p>
            <a:pPr fontAlgn="auto">
              <a:spcAft>
                <a:spcPts val="0"/>
              </a:spcAft>
              <a:buClrTx/>
              <a:buFont typeface="Arial" pitchFamily="34" charset="0"/>
              <a:buChar char="•"/>
            </a:pPr>
            <a:endParaRPr lang="en-US" sz="1600" dirty="0" smtClean="0">
              <a:solidFill>
                <a:prstClr val="black">
                  <a:lumMod val="85000"/>
                  <a:lumOff val="15000"/>
                </a:prstClr>
              </a:solidFill>
            </a:endParaRPr>
          </a:p>
        </p:txBody>
      </p:sp>
      <p:sp>
        <p:nvSpPr>
          <p:cNvPr id="5" name="Rectangle 4"/>
          <p:cNvSpPr/>
          <p:nvPr/>
        </p:nvSpPr>
        <p:spPr>
          <a:xfrm>
            <a:off x="281254" y="4495800"/>
            <a:ext cx="3212173" cy="807913"/>
          </a:xfrm>
          <a:prstGeom prst="rect">
            <a:avLst/>
          </a:prstGeom>
        </p:spPr>
        <p:txBody>
          <a:bodyPr wrap="square">
            <a:spAutoFit/>
          </a:bodyPr>
          <a:lstStyle/>
          <a:p>
            <a:pPr defTabSz="914254" fontAlgn="auto">
              <a:spcBef>
                <a:spcPts val="0"/>
              </a:spcBef>
              <a:spcAft>
                <a:spcPts val="0"/>
              </a:spcAft>
            </a:pPr>
            <a:r>
              <a:rPr lang="en-US" sz="1200" dirty="0">
                <a:solidFill>
                  <a:prstClr val="black"/>
                </a:solidFill>
                <a:latin typeface="Calibri"/>
              </a:rPr>
              <a:t>Note:</a:t>
            </a:r>
          </a:p>
          <a:p>
            <a:pPr marL="171450" indent="-171450" defTabSz="914254" fontAlgn="auto">
              <a:spcBef>
                <a:spcPts val="0"/>
              </a:spcBef>
              <a:spcAft>
                <a:spcPts val="0"/>
              </a:spcAft>
              <a:buFont typeface="Arial" pitchFamily="34" charset="0"/>
              <a:buChar char="•"/>
            </a:pPr>
            <a:r>
              <a:rPr lang="en-US" sz="1200" dirty="0">
                <a:solidFill>
                  <a:prstClr val="black"/>
                </a:solidFill>
                <a:latin typeface="Calibri"/>
              </a:rPr>
              <a:t>56% private (</a:t>
            </a:r>
            <a:r>
              <a:rPr lang="en-US" sz="1100" dirty="0">
                <a:solidFill>
                  <a:prstClr val="black"/>
                </a:solidFill>
                <a:latin typeface="Calibri"/>
              </a:rPr>
              <a:t>personal store &amp; online editing)</a:t>
            </a:r>
          </a:p>
          <a:p>
            <a:pPr defTabSz="914254" fontAlgn="auto">
              <a:spcBef>
                <a:spcPts val="0"/>
              </a:spcBef>
              <a:spcAft>
                <a:spcPts val="0"/>
              </a:spcAft>
              <a:buFont typeface="Arial" pitchFamily="34" charset="0"/>
              <a:buChar char="•"/>
            </a:pPr>
            <a:r>
              <a:rPr lang="en-US" sz="1200" dirty="0">
                <a:solidFill>
                  <a:prstClr val="black"/>
                </a:solidFill>
                <a:latin typeface="Calibri"/>
              </a:rPr>
              <a:t>   If sharing (44%), cast a broad net</a:t>
            </a:r>
          </a:p>
          <a:p>
            <a:pPr lvl="1" defTabSz="914254" fontAlgn="auto">
              <a:spcBef>
                <a:spcPts val="0"/>
              </a:spcBef>
              <a:spcAft>
                <a:spcPts val="0"/>
              </a:spcAft>
            </a:pPr>
            <a:r>
              <a:rPr lang="en-US" sz="1050" dirty="0">
                <a:solidFill>
                  <a:prstClr val="black"/>
                </a:solidFill>
                <a:latin typeface="Calibri"/>
              </a:rPr>
              <a:t>- 236 friends on average</a:t>
            </a:r>
          </a:p>
        </p:txBody>
      </p:sp>
      <p:pic>
        <p:nvPicPr>
          <p:cNvPr id="11"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9415"/>
          <a:stretch/>
        </p:blipFill>
        <p:spPr bwMode="auto">
          <a:xfrm>
            <a:off x="1828800" y="1752600"/>
            <a:ext cx="3176854" cy="261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6290982" y="4555197"/>
            <a:ext cx="2382857" cy="206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690783" y="4164644"/>
            <a:ext cx="4572000" cy="400110"/>
          </a:xfrm>
          <a:prstGeom prst="rect">
            <a:avLst/>
          </a:prstGeom>
        </p:spPr>
        <p:txBody>
          <a:bodyPr>
            <a:spAutoFit/>
          </a:bodyPr>
          <a:lstStyle/>
          <a:p>
            <a:pPr defTabSz="914254" fontAlgn="auto">
              <a:spcBef>
                <a:spcPts val="0"/>
              </a:spcBef>
              <a:spcAft>
                <a:spcPts val="0"/>
              </a:spcAft>
            </a:pPr>
            <a:r>
              <a:rPr lang="en-US" sz="2000" i="1" dirty="0">
                <a:solidFill>
                  <a:srgbClr val="1F497D">
                    <a:lumMod val="60000"/>
                    <a:lumOff val="40000"/>
                  </a:srgbClr>
                </a:solidFill>
                <a:latin typeface="Segoe UI" pitchFamily="34" charset="0"/>
                <a:ea typeface="Segoe UI" pitchFamily="34" charset="0"/>
                <a:cs typeface="Segoe UI" pitchFamily="34" charset="0"/>
              </a:rPr>
              <a:t>Reach:  Public documents most viewed</a:t>
            </a: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77" y="1676400"/>
            <a:ext cx="1524001" cy="27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591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19" name="Rectangle 18"/>
          <p:cNvSpPr/>
          <p:nvPr/>
        </p:nvSpPr>
        <p:spPr>
          <a:xfrm flipV="1">
            <a:off x="0" y="5397500"/>
            <a:ext cx="9144000" cy="1460500"/>
          </a:xfrm>
          <a:prstGeom prst="rect">
            <a:avLst/>
          </a:prstGeom>
          <a:gradFill>
            <a:gsLst>
              <a:gs pos="0">
                <a:schemeClr val="accent1">
                  <a:tint val="66000"/>
                  <a:satMod val="160000"/>
                  <a:lumMod val="90000"/>
                  <a:lumOff val="10000"/>
                </a:schemeClr>
              </a:gs>
              <a:gs pos="40000">
                <a:schemeClr val="tx2">
                  <a:lumMod val="20000"/>
                  <a:lumOff val="80000"/>
                </a:schemeClr>
              </a:gs>
              <a:gs pos="74000">
                <a:schemeClr val="bg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7008" tIns="8504" rIns="17008" bIns="8504" anchor="ctr"/>
          <a:lstStyle/>
          <a:p>
            <a:pPr algn="ctr" defTabSz="914400" fontAlgn="auto">
              <a:spcBef>
                <a:spcPts val="0"/>
              </a:spcBef>
              <a:spcAft>
                <a:spcPts val="0"/>
              </a:spcAft>
              <a:defRPr/>
            </a:pPr>
            <a:endParaRPr lang="en-US">
              <a:solidFill>
                <a:prstClr val="white"/>
              </a:solidFill>
            </a:endParaRP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227138"/>
            <a:ext cx="4760912"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813" y="2344738"/>
            <a:ext cx="32226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00" y="2370138"/>
            <a:ext cx="30749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itle 1"/>
          <p:cNvSpPr>
            <a:spLocks noGrp="1"/>
          </p:cNvSpPr>
          <p:nvPr>
            <p:ph type="ctrTitle"/>
          </p:nvPr>
        </p:nvSpPr>
        <p:spPr>
          <a:xfrm>
            <a:off x="769938" y="1"/>
            <a:ext cx="7772400" cy="914399"/>
          </a:xfrm>
        </p:spPr>
        <p:txBody>
          <a:bodyPr>
            <a:normAutofit/>
          </a:bodyPr>
          <a:lstStyle/>
          <a:p>
            <a:r>
              <a:rPr lang="en-US" sz="3600" dirty="0" smtClean="0">
                <a:solidFill>
                  <a:srgbClr val="FF0000"/>
                </a:solidFill>
              </a:rPr>
              <a:t>Authoring Social Data:  Montage</a:t>
            </a:r>
          </a:p>
        </p:txBody>
      </p:sp>
    </p:spTree>
    <p:extLst>
      <p:ext uri="{BB962C8B-B14F-4D97-AF65-F5344CB8AC3E}">
        <p14:creationId xmlns:p14="http://schemas.microsoft.com/office/powerpoint/2010/main" val="226583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45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86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66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2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67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308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3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61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Research Areas</a:t>
            </a:r>
            <a:endParaRPr lang="en-US" dirty="0"/>
          </a:p>
        </p:txBody>
      </p:sp>
      <p:sp>
        <p:nvSpPr>
          <p:cNvPr id="3" name="Content Placeholder 2"/>
          <p:cNvSpPr>
            <a:spLocks noGrp="1"/>
          </p:cNvSpPr>
          <p:nvPr>
            <p:ph idx="1"/>
          </p:nvPr>
        </p:nvSpPr>
        <p:spPr/>
        <p:txBody>
          <a:bodyPr/>
          <a:lstStyle/>
          <a:p>
            <a:r>
              <a:rPr lang="en-US" b="1" dirty="0" smtClean="0"/>
              <a:t>Analyzing Large Scale Social Data</a:t>
            </a:r>
          </a:p>
          <a:p>
            <a:r>
              <a:rPr lang="en-US" b="1" dirty="0" smtClean="0"/>
              <a:t>Social </a:t>
            </a:r>
            <a:r>
              <a:rPr lang="en-US" b="1" dirty="0"/>
              <a:t>Media and Hyper-local Community Engagement</a:t>
            </a:r>
          </a:p>
          <a:p>
            <a:r>
              <a:rPr lang="en-US" b="1" dirty="0" smtClean="0"/>
              <a:t>Lightweight </a:t>
            </a:r>
            <a:r>
              <a:rPr lang="en-US" b="1" dirty="0"/>
              <a:t>Social </a:t>
            </a:r>
            <a:r>
              <a:rPr lang="en-US" b="1" dirty="0" err="1"/>
              <a:t>Curation</a:t>
            </a:r>
            <a:r>
              <a:rPr lang="en-US" b="1" dirty="0"/>
              <a:t> and Online Sharing</a:t>
            </a:r>
          </a:p>
          <a:p>
            <a:r>
              <a:rPr lang="en-US" b="1" dirty="0"/>
              <a:t>Interest Networks</a:t>
            </a:r>
            <a:endParaRPr lang="en-US" dirty="0"/>
          </a:p>
        </p:txBody>
      </p:sp>
    </p:spTree>
    <p:extLst>
      <p:ext uri="{BB962C8B-B14F-4D97-AF65-F5344CB8AC3E}">
        <p14:creationId xmlns:p14="http://schemas.microsoft.com/office/powerpoint/2010/main" val="3543068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435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52" y="-38100"/>
            <a:ext cx="976090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35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99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0904"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2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2"/>
          <p:cNvSpPr txBox="1">
            <a:spLocks/>
          </p:cNvSpPr>
          <p:nvPr/>
        </p:nvSpPr>
        <p:spPr>
          <a:xfrm>
            <a:off x="214423" y="1757536"/>
            <a:ext cx="3505200" cy="4876800"/>
          </a:xfrm>
          <a:prstGeom prst="rect">
            <a:avLst/>
          </a:prstGeom>
        </p:spPr>
        <p:txBody>
          <a:bodyPr lIns="91405" tIns="45702" rIns="91405" bIns="45702"/>
          <a:lstStyle>
            <a:lvl1pPr marL="342768" indent="-342768" algn="l" defTabSz="457025" rtl="0" eaLnBrk="1" latinLnBrk="0" hangingPunct="1">
              <a:spcBef>
                <a:spcPct val="20000"/>
              </a:spcBef>
              <a:buFont typeface="Arial"/>
              <a:buChar char="•"/>
              <a:defRPr sz="3200" kern="1200">
                <a:solidFill>
                  <a:schemeClr val="tx1"/>
                </a:solidFill>
                <a:latin typeface="+mn-lt"/>
                <a:ea typeface="+mn-ea"/>
                <a:cs typeface="+mn-cs"/>
              </a:defRPr>
            </a:lvl1pPr>
            <a:lvl2pPr marL="742665" indent="-285640" algn="l" defTabSz="457025" rtl="0" eaLnBrk="1" latinLnBrk="0" hangingPunct="1">
              <a:spcBef>
                <a:spcPct val="20000"/>
              </a:spcBef>
              <a:buFont typeface="Arial"/>
              <a:buChar char="–"/>
              <a:defRPr sz="2800" kern="1200">
                <a:solidFill>
                  <a:schemeClr val="tx1"/>
                </a:solidFill>
                <a:latin typeface="+mn-lt"/>
                <a:ea typeface="+mn-ea"/>
                <a:cs typeface="+mn-cs"/>
              </a:defRPr>
            </a:lvl2pPr>
            <a:lvl3pPr marL="1142561" indent="-228512" algn="l" defTabSz="457025" rtl="0" eaLnBrk="1" latinLnBrk="0" hangingPunct="1">
              <a:spcBef>
                <a:spcPct val="20000"/>
              </a:spcBef>
              <a:buFont typeface="Arial"/>
              <a:buChar char="•"/>
              <a:defRPr sz="2400" kern="1200">
                <a:solidFill>
                  <a:schemeClr val="tx1"/>
                </a:solidFill>
                <a:latin typeface="+mn-lt"/>
                <a:ea typeface="+mn-ea"/>
                <a:cs typeface="+mn-cs"/>
              </a:defRPr>
            </a:lvl3pPr>
            <a:lvl4pPr marL="1599586" indent="-228512" algn="l" defTabSz="457025" rtl="0" eaLnBrk="1" latinLnBrk="0" hangingPunct="1">
              <a:spcBef>
                <a:spcPct val="20000"/>
              </a:spcBef>
              <a:buFont typeface="Arial"/>
              <a:buChar char="–"/>
              <a:defRPr sz="2000" kern="1200">
                <a:solidFill>
                  <a:schemeClr val="tx1"/>
                </a:solidFill>
                <a:latin typeface="+mn-lt"/>
                <a:ea typeface="+mn-ea"/>
                <a:cs typeface="+mn-cs"/>
              </a:defRPr>
            </a:lvl4pPr>
            <a:lvl5pPr marL="2056610" indent="-228512" algn="l" defTabSz="457025" rtl="0" eaLnBrk="1" latinLnBrk="0" hangingPunct="1">
              <a:spcBef>
                <a:spcPct val="20000"/>
              </a:spcBef>
              <a:buFont typeface="Arial"/>
              <a:buChar char="»"/>
              <a:defRPr sz="2000" kern="1200">
                <a:solidFill>
                  <a:schemeClr val="tx1"/>
                </a:solidFill>
                <a:latin typeface="+mn-lt"/>
                <a:ea typeface="+mn-ea"/>
                <a:cs typeface="+mn-cs"/>
              </a:defRPr>
            </a:lvl5pPr>
            <a:lvl6pPr marL="2513635" indent="-228512" algn="l" defTabSz="457025" rtl="0" eaLnBrk="1" latinLnBrk="0" hangingPunct="1">
              <a:spcBef>
                <a:spcPct val="20000"/>
              </a:spcBef>
              <a:buFont typeface="Arial"/>
              <a:buChar char="•"/>
              <a:defRPr sz="2000" kern="1200">
                <a:solidFill>
                  <a:schemeClr val="tx1"/>
                </a:solidFill>
                <a:latin typeface="+mn-lt"/>
                <a:ea typeface="+mn-ea"/>
                <a:cs typeface="+mn-cs"/>
              </a:defRPr>
            </a:lvl6pPr>
            <a:lvl7pPr marL="2970660" indent="-228512" algn="l" defTabSz="457025" rtl="0" eaLnBrk="1" latinLnBrk="0" hangingPunct="1">
              <a:spcBef>
                <a:spcPct val="20000"/>
              </a:spcBef>
              <a:buFont typeface="Arial"/>
              <a:buChar char="•"/>
              <a:defRPr sz="2000" kern="1200">
                <a:solidFill>
                  <a:schemeClr val="tx1"/>
                </a:solidFill>
                <a:latin typeface="+mn-lt"/>
                <a:ea typeface="+mn-ea"/>
                <a:cs typeface="+mn-cs"/>
              </a:defRPr>
            </a:lvl7pPr>
            <a:lvl8pPr marL="3427683" indent="-228512" algn="l" defTabSz="457025" rtl="0" eaLnBrk="1" latinLnBrk="0" hangingPunct="1">
              <a:spcBef>
                <a:spcPct val="20000"/>
              </a:spcBef>
              <a:buFont typeface="Arial"/>
              <a:buChar char="•"/>
              <a:defRPr sz="2000" kern="1200">
                <a:solidFill>
                  <a:schemeClr val="tx1"/>
                </a:solidFill>
                <a:latin typeface="+mn-lt"/>
                <a:ea typeface="+mn-ea"/>
                <a:cs typeface="+mn-cs"/>
              </a:defRPr>
            </a:lvl8pPr>
            <a:lvl9pPr marL="3884708" indent="-228512" algn="l" defTabSz="457025" rtl="0" eaLnBrk="1" latinLnBrk="0" hangingPunct="1">
              <a:spcBef>
                <a:spcPct val="20000"/>
              </a:spcBef>
              <a:buFont typeface="Arial"/>
              <a:buChar char="•"/>
              <a:defRPr sz="2000" kern="1200">
                <a:solidFill>
                  <a:schemeClr val="tx1"/>
                </a:solidFill>
                <a:latin typeface="+mn-lt"/>
                <a:ea typeface="+mn-ea"/>
                <a:cs typeface="+mn-cs"/>
              </a:defRPr>
            </a:lvl9pPr>
          </a:lstStyle>
          <a:p>
            <a:pPr marL="342768" marR="0" lvl="0" indent="-342768" algn="l" defTabSz="457025"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So.cl</a:t>
            </a:r>
          </a:p>
          <a:p>
            <a:pPr marL="742665" marR="0" lvl="1" indent="-285640" algn="l" defTabSz="457025"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rPr>
              <a:t>Integrates Search &amp; Social</a:t>
            </a:r>
          </a:p>
          <a:p>
            <a:pPr marL="742665" marR="0" lvl="1" indent="-285640" algn="l" defTabSz="457025"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rPr>
              <a:t>Data reuse</a:t>
            </a:r>
          </a:p>
          <a:p>
            <a:pPr marL="1142561" marR="0" lvl="2" indent="-228512" algn="l" defTabSz="457025"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alibri"/>
              </a:rPr>
              <a:t>Bing API’s</a:t>
            </a:r>
          </a:p>
          <a:p>
            <a:pPr marL="1142561" marR="0" lvl="2" indent="-228512" algn="l" defTabSz="457025"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alibri"/>
              </a:rPr>
              <a:t>So.cl Public data &amp; API’s  </a:t>
            </a:r>
          </a:p>
          <a:p>
            <a:pPr marL="342768" marR="0" lvl="0" indent="-342768" algn="l" defTabSz="457025"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Usage</a:t>
            </a:r>
          </a:p>
          <a:p>
            <a:pPr marL="742665" marR="0" lvl="1" indent="-285640" algn="l" defTabSz="457025"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rPr>
              <a:t>300,000+ users</a:t>
            </a:r>
          </a:p>
          <a:p>
            <a:pPr marL="742665" marR="0" lvl="1" indent="-285640" algn="l" defTabSz="457025"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smtClean="0">
              <a:ln>
                <a:noFill/>
              </a:ln>
              <a:solidFill>
                <a:sysClr val="windowText" lastClr="000000"/>
              </a:solidFill>
              <a:effectLst/>
              <a:uLnTx/>
              <a:uFillTx/>
              <a:latin typeface="Calibri"/>
            </a:endParaRPr>
          </a:p>
        </p:txBody>
      </p:sp>
      <p:pic>
        <p:nvPicPr>
          <p:cNvPr id="3"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90" r="-1"/>
          <a:stretch/>
        </p:blipFill>
        <p:spPr bwMode="auto">
          <a:xfrm>
            <a:off x="457199" y="4376056"/>
            <a:ext cx="2460171" cy="21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719623" y="1757536"/>
            <a:ext cx="4804323" cy="4095060"/>
          </a:xfrm>
          <a:prstGeom prst="rect">
            <a:avLst/>
          </a:prstGeom>
        </p:spPr>
      </p:pic>
      <p:sp>
        <p:nvSpPr>
          <p:cNvPr id="5" name="Title 1"/>
          <p:cNvSpPr txBox="1">
            <a:spLocks/>
          </p:cNvSpPr>
          <p:nvPr/>
        </p:nvSpPr>
        <p:spPr>
          <a:xfrm>
            <a:off x="457200" y="154894"/>
            <a:ext cx="8229600" cy="1143000"/>
          </a:xfrm>
          <a:prstGeom prst="rect">
            <a:avLst/>
          </a:prstGeom>
        </p:spPr>
        <p:txBody>
          <a:bodyPr lIns="91405" tIns="45702" rIns="91405" bIns="45702"/>
          <a:lstStyle>
            <a:lvl1pPr algn="ctr" defTabSz="457025" rtl="0" eaLnBrk="1" latinLnBrk="0" hangingPunct="1">
              <a:spcBef>
                <a:spcPct val="0"/>
              </a:spcBef>
              <a:buNone/>
              <a:defRPr sz="4000" kern="1200">
                <a:solidFill>
                  <a:srgbClr val="FF0000"/>
                </a:solidFill>
                <a:latin typeface="+mn-lt"/>
                <a:ea typeface="Segoe UI" pitchFamily="34" charset="0"/>
                <a:cs typeface="Segoe UI" pitchFamily="34" charset="0"/>
              </a:defRPr>
            </a:lvl1pPr>
          </a:lstStyle>
          <a:p>
            <a:pPr marL="0" marR="0" lvl="0" indent="0" algn="ctr" defTabSz="45702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rgbClr val="FF0000"/>
                </a:solidFill>
                <a:effectLst/>
                <a:uLnTx/>
                <a:uFillTx/>
                <a:latin typeface="Segoe"/>
                <a:cs typeface="Segoe UI" pitchFamily="34" charset="0"/>
              </a:rPr>
              <a:t>So.cl</a:t>
            </a:r>
            <a:r>
              <a:rPr kumimoji="0" lang="en-US" sz="2400" b="0" i="1" u="none" strike="noStrike" kern="1200" cap="none" spc="0" normalizeH="0" baseline="0" noProof="0" smtClean="0">
                <a:ln>
                  <a:noFill/>
                </a:ln>
                <a:solidFill>
                  <a:srgbClr val="FF0000"/>
                </a:solidFill>
                <a:effectLst/>
                <a:uLnTx/>
                <a:uFillTx/>
                <a:latin typeface="Calibri"/>
                <a:cs typeface="Segoe UI" pitchFamily="34" charset="0"/>
              </a:rPr>
              <a:t/>
            </a:r>
            <a:br>
              <a:rPr kumimoji="0" lang="en-US" sz="2400" b="0" i="1" u="none" strike="noStrike" kern="1200" cap="none" spc="0" normalizeH="0" baseline="0" noProof="0" smtClean="0">
                <a:ln>
                  <a:noFill/>
                </a:ln>
                <a:solidFill>
                  <a:srgbClr val="FF0000"/>
                </a:solidFill>
                <a:effectLst/>
                <a:uLnTx/>
                <a:uFillTx/>
                <a:latin typeface="Calibri"/>
                <a:cs typeface="Segoe UI" pitchFamily="34" charset="0"/>
              </a:rPr>
            </a:br>
            <a:r>
              <a:rPr kumimoji="0" lang="en-US" sz="2400" b="0" i="1" u="none" strike="noStrike" kern="1200" cap="none" spc="0" normalizeH="0" baseline="0" noProof="0" smtClean="0">
                <a:ln>
                  <a:noFill/>
                </a:ln>
                <a:solidFill>
                  <a:srgbClr val="1F497D">
                    <a:lumMod val="60000"/>
                    <a:lumOff val="40000"/>
                  </a:srgbClr>
                </a:solidFill>
                <a:effectLst/>
                <a:uLnTx/>
                <a:uFillTx/>
                <a:latin typeface="Calibri"/>
                <a:cs typeface="Segoe UI" pitchFamily="34" charset="0"/>
              </a:rPr>
              <a:t>Use search to express &amp; share your ideas through </a:t>
            </a:r>
            <a:br>
              <a:rPr kumimoji="0" lang="en-US" sz="2400" b="0" i="1" u="none" strike="noStrike" kern="1200" cap="none" spc="0" normalizeH="0" baseline="0" noProof="0" smtClean="0">
                <a:ln>
                  <a:noFill/>
                </a:ln>
                <a:solidFill>
                  <a:srgbClr val="1F497D">
                    <a:lumMod val="60000"/>
                    <a:lumOff val="40000"/>
                  </a:srgbClr>
                </a:solidFill>
                <a:effectLst/>
                <a:uLnTx/>
                <a:uFillTx/>
                <a:latin typeface="Calibri"/>
                <a:cs typeface="Segoe UI" pitchFamily="34" charset="0"/>
              </a:rPr>
            </a:br>
            <a:r>
              <a:rPr kumimoji="0" lang="en-US" sz="2400" b="0" i="1" u="none" strike="noStrike" kern="1200" cap="none" spc="0" normalizeH="0" baseline="0" noProof="0" smtClean="0">
                <a:ln>
                  <a:noFill/>
                </a:ln>
                <a:solidFill>
                  <a:srgbClr val="1F497D">
                    <a:lumMod val="60000"/>
                    <a:lumOff val="40000"/>
                  </a:srgbClr>
                </a:solidFill>
                <a:effectLst/>
                <a:uLnTx/>
                <a:uFillTx/>
                <a:latin typeface="Calibri"/>
                <a:cs typeface="Segoe UI" pitchFamily="34" charset="0"/>
              </a:rPr>
              <a:t>beautiful story collages</a:t>
            </a:r>
            <a:endParaRPr kumimoji="0" lang="en-US" sz="2400" b="0" i="1" u="none" strike="noStrike" kern="1200" cap="none" spc="0" normalizeH="0" baseline="0" noProof="0" dirty="0">
              <a:ln>
                <a:noFill/>
              </a:ln>
              <a:solidFill>
                <a:srgbClr val="1F497D">
                  <a:lumMod val="60000"/>
                  <a:lumOff val="40000"/>
                </a:srgbClr>
              </a:solidFill>
              <a:effectLst/>
              <a:uLnTx/>
              <a:uFillTx/>
              <a:latin typeface="Calibri"/>
              <a:cs typeface="Segoe UI" pitchFamily="34" charset="0"/>
            </a:endParaRPr>
          </a:p>
        </p:txBody>
      </p:sp>
    </p:spTree>
    <p:extLst>
      <p:ext uri="{BB962C8B-B14F-4D97-AF65-F5344CB8AC3E}">
        <p14:creationId xmlns:p14="http://schemas.microsoft.com/office/powerpoint/2010/main" val="127809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Types of Users</a:t>
            </a:r>
            <a:endParaRPr lang="en-US" dirty="0">
              <a:solidFill>
                <a:srgbClr val="FF0000"/>
              </a:solidFill>
            </a:endParaRPr>
          </a:p>
        </p:txBody>
      </p:sp>
      <p:graphicFrame>
        <p:nvGraphicFramePr>
          <p:cNvPr id="7" name="Content Placeholder 6"/>
          <p:cNvGraphicFramePr>
            <a:graphicFrameLocks noGrp="1"/>
          </p:cNvGraphicFramePr>
          <p:nvPr>
            <p:ph idx="1"/>
            <p:extLst/>
          </p:nvPr>
        </p:nvGraphicFramePr>
        <p:xfrm>
          <a:off x="1247775" y="2238138"/>
          <a:ext cx="3530600" cy="3164683"/>
        </p:xfrm>
        <a:graphic>
          <a:graphicData uri="http://schemas.openxmlformats.org/drawingml/2006/table">
            <a:tbl>
              <a:tblPr/>
              <a:tblGrid>
                <a:gridCol w="1205416"/>
                <a:gridCol w="713733"/>
                <a:gridCol w="774004"/>
                <a:gridCol w="837447"/>
              </a:tblGrid>
              <a:tr h="142875">
                <a:tc gridSpan="4">
                  <a:txBody>
                    <a:bodyPr/>
                    <a:lstStyle/>
                    <a:p>
                      <a:pPr algn="ctr" fontAlgn="ctr"/>
                      <a:r>
                        <a:rPr lang="en-US" sz="700" b="1" i="0" u="none" strike="noStrike" dirty="0">
                          <a:solidFill>
                            <a:srgbClr val="000000"/>
                          </a:solidFill>
                          <a:effectLst/>
                          <a:latin typeface="Arial Bold"/>
                        </a:rPr>
                        <a:t>Component </a:t>
                      </a:r>
                      <a:r>
                        <a:rPr lang="en-US" sz="700" b="1" i="0" u="none" strike="noStrike" dirty="0" err="1">
                          <a:solidFill>
                            <a:srgbClr val="000000"/>
                          </a:solidFill>
                          <a:effectLst/>
                          <a:latin typeface="Arial Bold"/>
                        </a:rPr>
                        <a:t>Matrix</a:t>
                      </a:r>
                      <a:r>
                        <a:rPr lang="en-US" sz="700" b="1" i="0" u="none" strike="noStrike" baseline="30000" dirty="0" err="1">
                          <a:solidFill>
                            <a:srgbClr val="000000"/>
                          </a:solidFill>
                          <a:effectLst/>
                          <a:latin typeface="Arial Bold"/>
                        </a:rPr>
                        <a:t>a</a:t>
                      </a:r>
                      <a:endParaRPr lang="en-US" sz="700" b="1" i="0" u="none" strike="noStrike" dirty="0">
                        <a:solidFill>
                          <a:srgbClr val="000000"/>
                        </a:solidFill>
                        <a:effectLst/>
                        <a:latin typeface="Arial Bold"/>
                      </a:endParaRPr>
                    </a:p>
                  </a:txBody>
                  <a:tcPr marL="9525" marR="9525" marT="7144"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7163">
                <a:tc>
                  <a:txBody>
                    <a:bodyPr/>
                    <a:lstStyle/>
                    <a:p>
                      <a:pPr algn="ctr" fontAlgn="ctr"/>
                      <a:r>
                        <a:rPr lang="en-US" sz="700" b="1" i="0" u="none" strike="noStrike" baseline="30000" dirty="0">
                          <a:solidFill>
                            <a:srgbClr val="000000"/>
                          </a:solidFill>
                          <a:effectLst/>
                          <a:latin typeface="Arial Bold"/>
                        </a:rPr>
                        <a:t> </a:t>
                      </a:r>
                      <a:endParaRPr lang="en-US" sz="700" b="1" i="0" u="none" strike="noStrike" dirty="0">
                        <a:solidFill>
                          <a:srgbClr val="000000"/>
                        </a:solidFill>
                        <a:effectLst/>
                        <a:latin typeface="Arial Bold"/>
                      </a:endParaRPr>
                    </a:p>
                  </a:txBody>
                  <a:tcPr marL="9525" marR="9525" marT="7144"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800" b="0" i="0" u="none" strike="noStrike">
                          <a:solidFill>
                            <a:srgbClr val="000000"/>
                          </a:solidFill>
                          <a:effectLst/>
                          <a:latin typeface="Cambria"/>
                        </a:rPr>
                        <a:t>Component</a:t>
                      </a: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142875">
                <a:tc>
                  <a:txBody>
                    <a:bodyPr/>
                    <a:lstStyle/>
                    <a:p>
                      <a:pPr algn="ctr" fontAlgn="b"/>
                      <a:r>
                        <a:rPr lang="en-US" sz="800" b="1" i="0" u="none" strike="noStrike">
                          <a:solidFill>
                            <a:srgbClr val="000000"/>
                          </a:solidFill>
                          <a:effectLst/>
                          <a:latin typeface="Cambria"/>
                        </a:rPr>
                        <a:t>Type:</a:t>
                      </a:r>
                    </a:p>
                  </a:txBody>
                  <a:tcPr marL="9525" marR="9525" marT="7144" marB="0" anchor="b">
                    <a:lnL>
                      <a:noFill/>
                    </a:lnL>
                    <a:lnR>
                      <a:noFill/>
                    </a:lnR>
                    <a:lnT>
                      <a:noFill/>
                    </a:lnT>
                    <a:lnB>
                      <a:noFill/>
                    </a:lnB>
                  </a:tcPr>
                </a:tc>
                <a:tc>
                  <a:txBody>
                    <a:bodyPr/>
                    <a:lstStyle/>
                    <a:p>
                      <a:pPr algn="ctr" fontAlgn="b"/>
                      <a:r>
                        <a:rPr lang="en-US" sz="800" b="1" i="0" u="none" strike="noStrike">
                          <a:solidFill>
                            <a:srgbClr val="000000"/>
                          </a:solidFill>
                          <a:effectLst/>
                          <a:latin typeface="Cambria"/>
                        </a:rPr>
                        <a:t>Creators</a:t>
                      </a:r>
                    </a:p>
                  </a:txBody>
                  <a:tcPr marL="9525" marR="9525" marT="7144" marB="0" anchor="b">
                    <a:lnL>
                      <a:noFill/>
                    </a:lnL>
                    <a:lnR>
                      <a:noFill/>
                    </a:lnR>
                    <a:lnT>
                      <a:noFill/>
                    </a:lnT>
                    <a:lnB>
                      <a:noFill/>
                    </a:lnB>
                  </a:tcPr>
                </a:tc>
                <a:tc>
                  <a:txBody>
                    <a:bodyPr/>
                    <a:lstStyle/>
                    <a:p>
                      <a:pPr algn="ctr" fontAlgn="b"/>
                      <a:r>
                        <a:rPr lang="en-US" sz="800" b="1" i="0" u="none" strike="noStrike">
                          <a:solidFill>
                            <a:srgbClr val="000000"/>
                          </a:solidFill>
                          <a:effectLst/>
                          <a:latin typeface="Cambria"/>
                        </a:rPr>
                        <a:t>Socialites</a:t>
                      </a:r>
                    </a:p>
                  </a:txBody>
                  <a:tcPr marL="9525" marR="9525" marT="7144" marB="0" anchor="b">
                    <a:lnL>
                      <a:noFill/>
                    </a:lnL>
                    <a:lnR>
                      <a:noFill/>
                    </a:lnR>
                    <a:lnT>
                      <a:noFill/>
                    </a:lnT>
                    <a:lnB>
                      <a:noFill/>
                    </a:lnB>
                  </a:tcPr>
                </a:tc>
                <a:tc>
                  <a:txBody>
                    <a:bodyPr/>
                    <a:lstStyle/>
                    <a:p>
                      <a:pPr algn="ctr" fontAlgn="b"/>
                      <a:r>
                        <a:rPr lang="en-US" sz="800" b="1" i="0" u="none" strike="noStrike">
                          <a:solidFill>
                            <a:srgbClr val="000000"/>
                          </a:solidFill>
                          <a:effectLst/>
                          <a:latin typeface="Cambria"/>
                        </a:rPr>
                        <a:t>Browsers</a:t>
                      </a:r>
                    </a:p>
                  </a:txBody>
                  <a:tcPr marL="9525" marR="9525" marT="7144" marB="0" anchor="b">
                    <a:lnL>
                      <a:noFill/>
                    </a:lnL>
                    <a:lnR>
                      <a:noFill/>
                    </a:lnR>
                    <a:lnT>
                      <a:noFill/>
                    </a:lnT>
                    <a:lnB>
                      <a:noFill/>
                    </a:lnB>
                  </a:tcPr>
                </a:tc>
              </a:tr>
              <a:tr h="150019">
                <a:tc>
                  <a:txBody>
                    <a:bodyPr/>
                    <a:lstStyle/>
                    <a:p>
                      <a:pPr algn="ctr" fontAlgn="b"/>
                      <a:r>
                        <a:rPr lang="en-US" sz="800" b="1" i="0" u="none" strike="noStrike">
                          <a:solidFill>
                            <a:srgbClr val="000000"/>
                          </a:solidFill>
                          <a:effectLst/>
                          <a:latin typeface="Cambria"/>
                        </a:rPr>
                        <a:t>% Variance:</a:t>
                      </a: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mbria"/>
                        </a:rPr>
                        <a:t>32%</a:t>
                      </a: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mbria"/>
                        </a:rPr>
                        <a:t>12%</a:t>
                      </a: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mbria"/>
                        </a:rPr>
                        <a:t>9%</a:t>
                      </a: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r>
              <a:tr h="228600">
                <a:tc>
                  <a:txBody>
                    <a:bodyPr/>
                    <a:lstStyle/>
                    <a:p>
                      <a:pPr algn="l" fontAlgn="ctr"/>
                      <a:r>
                        <a:rPr lang="en-US" sz="700" b="0" i="0" u="none" strike="noStrike" dirty="0">
                          <a:solidFill>
                            <a:srgbClr val="000000"/>
                          </a:solidFill>
                          <a:effectLst/>
                          <a:latin typeface="Arial"/>
                        </a:rPr>
                        <a:t>Created post</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dirty="0">
                          <a:solidFill>
                            <a:srgbClr val="000000"/>
                          </a:solidFill>
                          <a:effectLst/>
                          <a:latin typeface="Arial"/>
                        </a:rPr>
                        <a:t>.86</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.17</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.10</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42875">
                <a:tc>
                  <a:txBody>
                    <a:bodyPr/>
                    <a:lstStyle/>
                    <a:p>
                      <a:pPr algn="l" fontAlgn="ctr"/>
                      <a:r>
                        <a:rPr lang="en-US" sz="700" b="0" i="0" u="none" strike="noStrike">
                          <a:solidFill>
                            <a:srgbClr val="000000"/>
                          </a:solidFill>
                          <a:effectLst/>
                          <a:latin typeface="Arial"/>
                        </a:rPr>
                        <a:t>Invited</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.01</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-.16</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.63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r>
              <a:tr h="142875">
                <a:tc>
                  <a:txBody>
                    <a:bodyPr/>
                    <a:lstStyle/>
                    <a:p>
                      <a:pPr algn="l" fontAlgn="ctr"/>
                      <a:r>
                        <a:rPr lang="en-US" sz="700" b="0" i="0" u="none" strike="noStrike">
                          <a:solidFill>
                            <a:srgbClr val="000000"/>
                          </a:solidFill>
                          <a:effectLst/>
                          <a:latin typeface="Arial"/>
                        </a:rPr>
                        <a:t>Followed</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.10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.37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r>
              <a:tr h="350044">
                <a:tc>
                  <a:txBody>
                    <a:bodyPr/>
                    <a:lstStyle/>
                    <a:p>
                      <a:pPr algn="l" fontAlgn="ctr"/>
                      <a:r>
                        <a:rPr lang="en-US" sz="700" b="0" i="0" u="none" strike="noStrike">
                          <a:solidFill>
                            <a:srgbClr val="000000"/>
                          </a:solidFill>
                          <a:effectLst/>
                          <a:latin typeface="Arial"/>
                        </a:rPr>
                        <a:t>Added item to post</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.83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.08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-.06</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42875">
                <a:tc>
                  <a:txBody>
                    <a:bodyPr/>
                    <a:lstStyle/>
                    <a:p>
                      <a:pPr algn="l" fontAlgn="ctr"/>
                      <a:r>
                        <a:rPr lang="en-US" sz="700" b="0" i="0" u="none" strike="noStrike">
                          <a:solidFill>
                            <a:srgbClr val="000000"/>
                          </a:solidFill>
                          <a:effectLst/>
                          <a:latin typeface="Arial"/>
                        </a:rPr>
                        <a:t>Searched</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.81</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.03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.17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28600">
                <a:tc>
                  <a:txBody>
                    <a:bodyPr/>
                    <a:lstStyle/>
                    <a:p>
                      <a:pPr algn="l" fontAlgn="ctr"/>
                      <a:r>
                        <a:rPr lang="en-US" sz="700" b="0" i="0" u="none" strike="noStrike">
                          <a:solidFill>
                            <a:srgbClr val="000000"/>
                          </a:solidFill>
                          <a:effectLst/>
                          <a:latin typeface="Arial"/>
                        </a:rPr>
                        <a:t>Commented</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.36</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c>
                  <a:txBody>
                    <a:bodyPr/>
                    <a:lstStyle/>
                    <a:p>
                      <a:pPr algn="ctr" fontAlgn="ctr"/>
                      <a:r>
                        <a:rPr lang="en-US" sz="700" b="0" i="0" u="none" strike="noStrike">
                          <a:solidFill>
                            <a:srgbClr val="000000"/>
                          </a:solidFill>
                          <a:effectLst/>
                          <a:latin typeface="Arial"/>
                        </a:rPr>
                        <a:t>.64</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.09</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50019">
                <a:tc>
                  <a:txBody>
                    <a:bodyPr/>
                    <a:lstStyle/>
                    <a:p>
                      <a:pPr algn="l" fontAlgn="ctr"/>
                      <a:r>
                        <a:rPr lang="en-US" sz="700" b="0" i="0" u="none" strike="noStrike">
                          <a:solidFill>
                            <a:srgbClr val="000000"/>
                          </a:solidFill>
                          <a:effectLst/>
                          <a:latin typeface="Arial"/>
                        </a:rPr>
                        <a:t>Liked post</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.15</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.58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.32</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r>
              <a:tr h="150019">
                <a:tc>
                  <a:txBody>
                    <a:bodyPr/>
                    <a:lstStyle/>
                    <a:p>
                      <a:pPr algn="l" fontAlgn="ctr"/>
                      <a:r>
                        <a:rPr lang="en-US" sz="700" b="0" i="0" u="none" strike="noStrike">
                          <a:solidFill>
                            <a:srgbClr val="000000"/>
                          </a:solidFill>
                          <a:effectLst/>
                          <a:latin typeface="Arial"/>
                        </a:rPr>
                        <a:t>Liked comment</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.13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Arial"/>
                        </a:rPr>
                        <a:t>.80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.06</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28600">
                <a:tc>
                  <a:txBody>
                    <a:bodyPr/>
                    <a:lstStyle/>
                    <a:p>
                      <a:pPr algn="l" fontAlgn="ctr"/>
                      <a:r>
                        <a:rPr lang="en-US" sz="700" b="0" i="0" u="none" strike="noStrike">
                          <a:solidFill>
                            <a:srgbClr val="000000"/>
                          </a:solidFill>
                          <a:effectLst/>
                          <a:latin typeface="Arial"/>
                        </a:rPr>
                        <a:t>Messaged</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-.09</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.50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-.08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r>
              <a:tr h="228600">
                <a:tc>
                  <a:txBody>
                    <a:bodyPr/>
                    <a:lstStyle/>
                    <a:p>
                      <a:pPr algn="l" fontAlgn="ctr"/>
                      <a:r>
                        <a:rPr lang="en-US" sz="700" b="0" i="0" u="none" strike="noStrike">
                          <a:solidFill>
                            <a:srgbClr val="000000"/>
                          </a:solidFill>
                          <a:effectLst/>
                          <a:latin typeface="Arial"/>
                        </a:rPr>
                        <a:t>Viewed person</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.22</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c>
                  <a:txBody>
                    <a:bodyPr/>
                    <a:lstStyle/>
                    <a:p>
                      <a:pPr algn="ctr" fontAlgn="ctr"/>
                      <a:r>
                        <a:rPr lang="en-US" sz="700" b="0" i="0" u="none" strike="noStrike">
                          <a:solidFill>
                            <a:srgbClr val="000000"/>
                          </a:solidFill>
                          <a:effectLst/>
                          <a:latin typeface="Arial"/>
                        </a:rPr>
                        <a:t>.47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.48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r>
              <a:tr h="228600">
                <a:tc>
                  <a:txBody>
                    <a:bodyPr/>
                    <a:lstStyle/>
                    <a:p>
                      <a:pPr algn="l" fontAlgn="ctr"/>
                      <a:r>
                        <a:rPr lang="en-US" sz="700" b="0" i="0" u="none" strike="noStrike">
                          <a:solidFill>
                            <a:srgbClr val="000000"/>
                          </a:solidFill>
                          <a:effectLst/>
                          <a:latin typeface="Arial"/>
                        </a:rPr>
                        <a:t>Navigated to All</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.51</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700" b="0" i="0" u="none" strike="noStrike">
                          <a:solidFill>
                            <a:srgbClr val="000000"/>
                          </a:solidFill>
                          <a:effectLst/>
                          <a:latin typeface="Arial"/>
                        </a:rPr>
                        <a:t>.37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c>
                  <a:txBody>
                    <a:bodyPr/>
                    <a:lstStyle/>
                    <a:p>
                      <a:pPr algn="ctr" fontAlgn="ctr"/>
                      <a:r>
                        <a:rPr lang="en-US" sz="700" b="0" i="0" u="none" strike="noStrike">
                          <a:solidFill>
                            <a:srgbClr val="000000"/>
                          </a:solidFill>
                          <a:effectLst/>
                          <a:latin typeface="Arial"/>
                        </a:rPr>
                        <a:t>.53</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r>
              <a:tr h="350044">
                <a:tc>
                  <a:txBody>
                    <a:bodyPr/>
                    <a:lstStyle/>
                    <a:p>
                      <a:pPr algn="l" fontAlgn="ctr"/>
                      <a:r>
                        <a:rPr lang="en-US" sz="700" b="0" i="0" u="none" strike="noStrike">
                          <a:solidFill>
                            <a:srgbClr val="000000"/>
                          </a:solidFill>
                          <a:effectLst/>
                          <a:latin typeface="Arial"/>
                        </a:rPr>
                        <a:t>Joined party</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.17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dirty="0">
                          <a:solidFill>
                            <a:srgbClr val="000000"/>
                          </a:solidFill>
                          <a:effectLst/>
                          <a:latin typeface="Arial"/>
                        </a:rPr>
                        <a:t>.09</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dirty="0">
                          <a:solidFill>
                            <a:srgbClr val="000000"/>
                          </a:solidFill>
                          <a:effectLst/>
                          <a:latin typeface="Arial"/>
                        </a:rPr>
                        <a:t>.68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bl>
          </a:graphicData>
        </a:graphic>
      </p:graphicFrame>
      <p:sp>
        <p:nvSpPr>
          <p:cNvPr id="9" name="TextBox 8"/>
          <p:cNvSpPr txBox="1"/>
          <p:nvPr/>
        </p:nvSpPr>
        <p:spPr>
          <a:xfrm>
            <a:off x="5486401" y="2234626"/>
            <a:ext cx="3276600" cy="584775"/>
          </a:xfrm>
          <a:prstGeom prst="rect">
            <a:avLst/>
          </a:prstGeom>
          <a:noFill/>
        </p:spPr>
        <p:txBody>
          <a:bodyPr wrap="square" rtlCol="0">
            <a:spAutoFit/>
          </a:bodyPr>
          <a:lstStyle/>
          <a:p>
            <a:pPr defTabSz="914400" fontAlgn="auto">
              <a:spcBef>
                <a:spcPts val="0"/>
              </a:spcBef>
              <a:spcAft>
                <a:spcPts val="0"/>
              </a:spcAft>
            </a:pPr>
            <a:r>
              <a:rPr lang="en-US" sz="1600" dirty="0">
                <a:solidFill>
                  <a:prstClr val="black"/>
                </a:solidFill>
                <a:latin typeface="Segoe UI"/>
              </a:rPr>
              <a:t>Factors about equally predict if user comes back</a:t>
            </a:r>
          </a:p>
        </p:txBody>
      </p:sp>
      <p:sp>
        <p:nvSpPr>
          <p:cNvPr id="10" name="TextBox 9"/>
          <p:cNvSpPr txBox="1"/>
          <p:nvPr/>
        </p:nvSpPr>
        <p:spPr>
          <a:xfrm>
            <a:off x="608849" y="1631991"/>
            <a:ext cx="5562357" cy="646331"/>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Segoe UI"/>
              </a:rPr>
              <a:t>Factor Analysis for Associated Behaviors:</a:t>
            </a:r>
          </a:p>
          <a:p>
            <a:pPr defTabSz="914400" fontAlgn="auto">
              <a:spcBef>
                <a:spcPts val="0"/>
              </a:spcBef>
              <a:spcAft>
                <a:spcPts val="0"/>
              </a:spcAft>
            </a:pPr>
            <a:r>
              <a:rPr lang="en-US" dirty="0">
                <a:solidFill>
                  <a:prstClr val="black"/>
                </a:solidFill>
                <a:latin typeface="Segoe UI"/>
              </a:rPr>
              <a:t>Three types of usage – creating, socializing, browsing</a:t>
            </a:r>
          </a:p>
        </p:txBody>
      </p:sp>
      <p:sp>
        <p:nvSpPr>
          <p:cNvPr id="15" name="TextBox 14"/>
          <p:cNvSpPr txBox="1"/>
          <p:nvPr/>
        </p:nvSpPr>
        <p:spPr>
          <a:xfrm>
            <a:off x="5334000" y="3911026"/>
            <a:ext cx="3581400" cy="584775"/>
          </a:xfrm>
          <a:prstGeom prst="rect">
            <a:avLst/>
          </a:prstGeom>
          <a:noFill/>
        </p:spPr>
        <p:txBody>
          <a:bodyPr wrap="square" rtlCol="0">
            <a:spAutoFit/>
          </a:bodyPr>
          <a:lstStyle/>
          <a:p>
            <a:pPr defTabSz="914400" fontAlgn="auto">
              <a:spcBef>
                <a:spcPts val="0"/>
              </a:spcBef>
              <a:spcAft>
                <a:spcPts val="0"/>
              </a:spcAft>
            </a:pPr>
            <a:r>
              <a:rPr lang="en-US" sz="1600" dirty="0">
                <a:solidFill>
                  <a:prstClr val="black"/>
                </a:solidFill>
                <a:latin typeface="Segoe UI"/>
              </a:rPr>
              <a:t>Browsing stronger predictor of overall activity level</a:t>
            </a:r>
          </a:p>
        </p:txBody>
      </p:sp>
      <p:graphicFrame>
        <p:nvGraphicFramePr>
          <p:cNvPr id="16" name="Table 15"/>
          <p:cNvGraphicFramePr>
            <a:graphicFrameLocks noGrp="1"/>
          </p:cNvGraphicFramePr>
          <p:nvPr>
            <p:extLst/>
          </p:nvPr>
        </p:nvGraphicFramePr>
        <p:xfrm>
          <a:off x="6002337" y="4491038"/>
          <a:ext cx="2540000" cy="1071563"/>
        </p:xfrm>
        <a:graphic>
          <a:graphicData uri="http://schemas.openxmlformats.org/drawingml/2006/table">
            <a:tbl>
              <a:tblPr/>
              <a:tblGrid>
                <a:gridCol w="711200"/>
                <a:gridCol w="609600"/>
                <a:gridCol w="609600"/>
                <a:gridCol w="609600"/>
              </a:tblGrid>
              <a:tr h="164306">
                <a:tc gridSpan="4">
                  <a:txBody>
                    <a:bodyPr/>
                    <a:lstStyle/>
                    <a:p>
                      <a:pPr algn="l" fontAlgn="t"/>
                      <a:r>
                        <a:rPr lang="en-US" sz="700" b="1" i="0" u="none" strike="noStrike" dirty="0">
                          <a:solidFill>
                            <a:srgbClr val="000000"/>
                          </a:solidFill>
                          <a:effectLst/>
                          <a:latin typeface="Arial"/>
                        </a:rPr>
                        <a:t>Regression </a:t>
                      </a:r>
                      <a:r>
                        <a:rPr lang="en-US" sz="700" b="1" i="0" u="none" strike="noStrike" dirty="0" smtClean="0">
                          <a:solidFill>
                            <a:srgbClr val="000000"/>
                          </a:solidFill>
                          <a:effectLst/>
                          <a:latin typeface="Arial"/>
                        </a:rPr>
                        <a:t>Coefficients</a:t>
                      </a:r>
                      <a:endParaRPr lang="en-US" sz="700" b="1" i="0" u="none" strike="noStrike" dirty="0">
                        <a:solidFill>
                          <a:srgbClr val="000000"/>
                        </a:solidFill>
                        <a:effectLst/>
                        <a:latin typeface="Arial"/>
                      </a:endParaRPr>
                    </a:p>
                  </a:txBody>
                  <a:tcPr marL="9525" marR="9525" marT="7144"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4306">
                <a:tc>
                  <a:txBody>
                    <a:bodyPr/>
                    <a:lstStyle/>
                    <a:p>
                      <a:pPr algn="ctr" fontAlgn="b"/>
                      <a:r>
                        <a:rPr lang="en-US" sz="800" b="0" i="0" u="none" strike="noStrike">
                          <a:solidFill>
                            <a:srgbClr val="000000"/>
                          </a:solidFill>
                          <a:effectLst/>
                          <a:latin typeface="Calibri"/>
                        </a:rPr>
                        <a:t> </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Beta</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t</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Sig</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594">
                <a:tc>
                  <a:txBody>
                    <a:bodyPr/>
                    <a:lstStyle/>
                    <a:p>
                      <a:pPr algn="l" fontAlgn="ctr"/>
                      <a:r>
                        <a:rPr lang="en-US" sz="700" b="0" i="0" u="none" strike="noStrike">
                          <a:solidFill>
                            <a:srgbClr val="000000"/>
                          </a:solidFill>
                          <a:effectLst/>
                          <a:latin typeface="Arial"/>
                        </a:rPr>
                        <a:t>Creating</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0.20</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7.89</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0.00</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85738">
                <a:tc>
                  <a:txBody>
                    <a:bodyPr/>
                    <a:lstStyle/>
                    <a:p>
                      <a:pPr algn="l" fontAlgn="ctr"/>
                      <a:r>
                        <a:rPr lang="en-US" sz="700" b="0" i="0" u="none" strike="noStrike">
                          <a:solidFill>
                            <a:srgbClr val="000000"/>
                          </a:solidFill>
                          <a:effectLst/>
                          <a:latin typeface="Arial"/>
                        </a:rPr>
                        <a:t>Socializing</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0.17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6.58</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0.00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50019">
                <a:tc>
                  <a:txBody>
                    <a:bodyPr/>
                    <a:lstStyle/>
                    <a:p>
                      <a:pPr algn="l" fontAlgn="ctr"/>
                      <a:r>
                        <a:rPr lang="en-US" sz="700" b="0" i="0" u="none" strike="noStrike">
                          <a:solidFill>
                            <a:srgbClr val="000000"/>
                          </a:solidFill>
                          <a:effectLst/>
                          <a:latin typeface="Arial"/>
                        </a:rPr>
                        <a:t>Browsing</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0.29</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9.07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0.00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l" fontAlgn="b"/>
                      <a:endParaRPr lang="en-US" sz="800" b="0" i="0" u="none" strike="noStrike">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graphicFrame>
        <p:nvGraphicFramePr>
          <p:cNvPr id="17" name="Table 16"/>
          <p:cNvGraphicFramePr>
            <a:graphicFrameLocks noGrp="1"/>
          </p:cNvGraphicFramePr>
          <p:nvPr>
            <p:extLst/>
          </p:nvPr>
        </p:nvGraphicFramePr>
        <p:xfrm>
          <a:off x="5918200" y="2825175"/>
          <a:ext cx="2540000" cy="835820"/>
        </p:xfrm>
        <a:graphic>
          <a:graphicData uri="http://schemas.openxmlformats.org/drawingml/2006/table">
            <a:tbl>
              <a:tblPr/>
              <a:tblGrid>
                <a:gridCol w="711200"/>
                <a:gridCol w="609600"/>
                <a:gridCol w="609600"/>
                <a:gridCol w="609600"/>
              </a:tblGrid>
              <a:tr h="157163">
                <a:tc gridSpan="4">
                  <a:txBody>
                    <a:bodyPr/>
                    <a:lstStyle/>
                    <a:p>
                      <a:pPr algn="l" fontAlgn="t"/>
                      <a:r>
                        <a:rPr lang="en-US" sz="700" b="1" i="0" u="none" strike="noStrike" dirty="0">
                          <a:solidFill>
                            <a:srgbClr val="000000"/>
                          </a:solidFill>
                          <a:effectLst/>
                          <a:latin typeface="Arial"/>
                        </a:rPr>
                        <a:t>Regression </a:t>
                      </a:r>
                      <a:r>
                        <a:rPr lang="en-US" sz="700" b="1" i="0" u="none" strike="noStrike" dirty="0" err="1">
                          <a:solidFill>
                            <a:srgbClr val="000000"/>
                          </a:solidFill>
                          <a:effectLst/>
                          <a:latin typeface="Arial"/>
                        </a:rPr>
                        <a:t>Coefficents</a:t>
                      </a:r>
                      <a:endParaRPr lang="en-US" sz="700" b="1" i="0" u="none" strike="noStrike" dirty="0">
                        <a:solidFill>
                          <a:srgbClr val="000000"/>
                        </a:solidFill>
                        <a:effectLst/>
                        <a:latin typeface="Arial"/>
                      </a:endParaRPr>
                    </a:p>
                  </a:txBody>
                  <a:tcPr marL="9525" marR="9525" marT="7144"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42875">
                <a:tc>
                  <a:txBody>
                    <a:bodyPr/>
                    <a:lstStyle/>
                    <a:p>
                      <a:pPr algn="l" fontAlgn="b"/>
                      <a:r>
                        <a:rPr lang="en-US" sz="800" b="0" i="0" u="none" strike="noStrike" dirty="0">
                          <a:solidFill>
                            <a:srgbClr val="000000"/>
                          </a:solidFill>
                          <a:effectLst/>
                          <a:latin typeface="Calibri"/>
                        </a:rPr>
                        <a:t> </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Beta</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t</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Sig</a:t>
                      </a:r>
                    </a:p>
                  </a:txBody>
                  <a:tcPr marL="9525" marR="9525" marT="71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38">
                <a:tc>
                  <a:txBody>
                    <a:bodyPr/>
                    <a:lstStyle/>
                    <a:p>
                      <a:pPr algn="l" fontAlgn="ctr"/>
                      <a:r>
                        <a:rPr lang="en-US" sz="700" b="0" i="0" u="none" strike="noStrike">
                          <a:solidFill>
                            <a:srgbClr val="000000"/>
                          </a:solidFill>
                          <a:effectLst/>
                          <a:latin typeface="Arial"/>
                        </a:rPr>
                        <a:t>Creating</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.14</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5.28</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.000</a:t>
                      </a:r>
                    </a:p>
                  </a:txBody>
                  <a:tcPr marL="9525" marR="9525" marT="71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42875">
                <a:tc>
                  <a:txBody>
                    <a:bodyPr/>
                    <a:lstStyle/>
                    <a:p>
                      <a:pPr algn="l" fontAlgn="ctr"/>
                      <a:r>
                        <a:rPr lang="en-US" sz="700" b="0" i="0" u="none" strike="noStrike">
                          <a:solidFill>
                            <a:srgbClr val="000000"/>
                          </a:solidFill>
                          <a:effectLst/>
                          <a:latin typeface="Arial"/>
                        </a:rPr>
                        <a:t>Socializing</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.07</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2.61</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700" b="0" i="0" u="none" strike="noStrike">
                          <a:solidFill>
                            <a:srgbClr val="000000"/>
                          </a:solidFill>
                          <a:effectLst/>
                          <a:latin typeface="Arial"/>
                        </a:rPr>
                        <a:t>.000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7169">
                <a:tc>
                  <a:txBody>
                    <a:bodyPr/>
                    <a:lstStyle/>
                    <a:p>
                      <a:pPr algn="l" fontAlgn="ctr"/>
                      <a:r>
                        <a:rPr lang="en-US" sz="700" b="0" i="0" u="none" strike="noStrike" dirty="0">
                          <a:solidFill>
                            <a:srgbClr val="000000"/>
                          </a:solidFill>
                          <a:effectLst/>
                          <a:latin typeface="Arial"/>
                        </a:rPr>
                        <a:t>Browsing</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.19</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Arial"/>
                        </a:rPr>
                        <a:t>7.20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Arial"/>
                        </a:rPr>
                        <a:t>.000</a:t>
                      </a:r>
                    </a:p>
                  </a:txBody>
                  <a:tcPr marL="9525" marR="9525" marT="7144"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7872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Predictors of Coming Back</a:t>
            </a:r>
            <a:endParaRPr lang="en-US" dirty="0">
              <a:solidFill>
                <a:srgbClr val="FF0000"/>
              </a:solidFill>
            </a:endParaRPr>
          </a:p>
        </p:txBody>
      </p:sp>
      <p:sp>
        <p:nvSpPr>
          <p:cNvPr id="3" name="Content Placeholder 2"/>
          <p:cNvSpPr>
            <a:spLocks noGrp="1"/>
          </p:cNvSpPr>
          <p:nvPr>
            <p:ph idx="1"/>
          </p:nvPr>
        </p:nvSpPr>
        <p:spPr>
          <a:xfrm>
            <a:off x="406400" y="1610038"/>
            <a:ext cx="8737600" cy="3851672"/>
          </a:xfrm>
        </p:spPr>
        <p:txBody>
          <a:bodyPr/>
          <a:lstStyle/>
          <a:p>
            <a:r>
              <a:rPr lang="en-US" dirty="0" smtClean="0"/>
              <a:t>Social responses inspire people to return to site, especially if occurring </a:t>
            </a:r>
            <a:r>
              <a:rPr lang="en-US" i="1" dirty="0" smtClean="0"/>
              <a:t>during first session</a:t>
            </a:r>
            <a:endParaRPr lang="en-US" i="1" dirty="0"/>
          </a:p>
        </p:txBody>
      </p:sp>
      <p:sp>
        <p:nvSpPr>
          <p:cNvPr id="6" name="TextBox 5"/>
          <p:cNvSpPr txBox="1"/>
          <p:nvPr/>
        </p:nvSpPr>
        <p:spPr>
          <a:xfrm>
            <a:off x="7267575" y="5572929"/>
            <a:ext cx="923651" cy="338554"/>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Segoe UI"/>
              </a:rPr>
              <a:t>N = 293</a:t>
            </a:r>
          </a:p>
        </p:txBody>
      </p:sp>
      <p:sp>
        <p:nvSpPr>
          <p:cNvPr id="9" name="TextBox 8"/>
          <p:cNvSpPr txBox="1"/>
          <p:nvPr/>
        </p:nvSpPr>
        <p:spPr>
          <a:xfrm>
            <a:off x="5429250" y="5580072"/>
            <a:ext cx="1034257" cy="338554"/>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Segoe UI"/>
              </a:rPr>
              <a:t>N = 1083</a:t>
            </a:r>
          </a:p>
        </p:txBody>
      </p:sp>
      <p:sp>
        <p:nvSpPr>
          <p:cNvPr id="10" name="TextBox 9"/>
          <p:cNvSpPr txBox="1"/>
          <p:nvPr/>
        </p:nvSpPr>
        <p:spPr>
          <a:xfrm>
            <a:off x="1181100" y="5580072"/>
            <a:ext cx="1034257" cy="338554"/>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Segoe UI"/>
              </a:rPr>
              <a:t>N = 1268</a:t>
            </a:r>
          </a:p>
        </p:txBody>
      </p:sp>
      <p:sp>
        <p:nvSpPr>
          <p:cNvPr id="11" name="TextBox 10"/>
          <p:cNvSpPr txBox="1"/>
          <p:nvPr/>
        </p:nvSpPr>
        <p:spPr>
          <a:xfrm>
            <a:off x="2886075" y="5587216"/>
            <a:ext cx="923651" cy="338554"/>
          </a:xfrm>
          <a:prstGeom prst="rect">
            <a:avLst/>
          </a:prstGeom>
          <a:noFill/>
        </p:spPr>
        <p:txBody>
          <a:bodyPr wrap="none" rtlCol="0">
            <a:spAutoFit/>
          </a:bodyPr>
          <a:lstStyle/>
          <a:p>
            <a:pPr defTabSz="914400" fontAlgn="auto">
              <a:spcBef>
                <a:spcPts val="0"/>
              </a:spcBef>
              <a:spcAft>
                <a:spcPts val="0"/>
              </a:spcAft>
            </a:pPr>
            <a:r>
              <a:rPr lang="en-US" sz="1600" dirty="0">
                <a:solidFill>
                  <a:prstClr val="black"/>
                </a:solidFill>
                <a:latin typeface="Segoe UI"/>
              </a:rPr>
              <a:t>N = 111</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63" y="3094048"/>
            <a:ext cx="4175378" cy="251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968" y="3103926"/>
            <a:ext cx="4188395" cy="251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461" y="5925771"/>
            <a:ext cx="6848541" cy="307777"/>
          </a:xfrm>
          <a:prstGeom prst="rect">
            <a:avLst/>
          </a:prstGeom>
          <a:noFill/>
        </p:spPr>
        <p:txBody>
          <a:bodyPr wrap="none" rtlCol="0">
            <a:spAutoFit/>
          </a:bodyPr>
          <a:lstStyle/>
          <a:p>
            <a:pPr defTabSz="914400" fontAlgn="auto">
              <a:spcBef>
                <a:spcPts val="0"/>
              </a:spcBef>
              <a:spcAft>
                <a:spcPts val="0"/>
              </a:spcAft>
            </a:pPr>
            <a:r>
              <a:rPr lang="en-US" sz="1400" dirty="0">
                <a:solidFill>
                  <a:prstClr val="black"/>
                </a:solidFill>
                <a:latin typeface="Segoe UI"/>
              </a:rPr>
              <a:t>Social responses to user:  following, commenting, liking post, liking comment, riffing</a:t>
            </a:r>
          </a:p>
        </p:txBody>
      </p:sp>
    </p:spTree>
    <p:extLst>
      <p:ext uri="{BB962C8B-B14F-4D97-AF65-F5344CB8AC3E}">
        <p14:creationId xmlns:p14="http://schemas.microsoft.com/office/powerpoint/2010/main" val="168449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381000"/>
            <a:ext cx="9525000" cy="457200"/>
          </a:xfrm>
        </p:spPr>
        <p:txBody>
          <a:bodyPr/>
          <a:lstStyle/>
          <a:p>
            <a:pPr eaLnBrk="1" hangingPunct="1"/>
            <a:r>
              <a:rPr lang="en-US" dirty="0" smtClean="0">
                <a:latin typeface="Segoe" pitchFamily="34" charset="0"/>
                <a:cs typeface="Segoe" pitchFamily="34" charset="0"/>
              </a:rPr>
              <a:t>SO.CL Research Dataset Project</a:t>
            </a:r>
          </a:p>
        </p:txBody>
      </p:sp>
      <p:sp>
        <p:nvSpPr>
          <p:cNvPr id="17411" name="Content Placeholder 2"/>
          <p:cNvSpPr>
            <a:spLocks noGrp="1"/>
          </p:cNvSpPr>
          <p:nvPr>
            <p:ph idx="1"/>
          </p:nvPr>
        </p:nvSpPr>
        <p:spPr>
          <a:xfrm>
            <a:off x="304800" y="1143000"/>
            <a:ext cx="8547100" cy="4373563"/>
          </a:xfrm>
        </p:spPr>
        <p:txBody>
          <a:bodyPr/>
          <a:lstStyle/>
          <a:p>
            <a:pPr eaLnBrk="1" hangingPunct="1"/>
            <a:r>
              <a:rPr lang="en-US" sz="2800" dirty="0" smtClean="0">
                <a:latin typeface="Segoe" pitchFamily="34" charset="0"/>
                <a:cs typeface="Segoe" pitchFamily="34" charset="0"/>
              </a:rPr>
              <a:t>Weekly So.cl Research Dataset Dumps</a:t>
            </a:r>
          </a:p>
          <a:p>
            <a:pPr lvl="1" eaLnBrk="1" hangingPunct="1"/>
            <a:r>
              <a:rPr lang="en-US" sz="2400" dirty="0" smtClean="0">
                <a:latin typeface="Segoe" pitchFamily="34" charset="0"/>
                <a:cs typeface="Segoe" pitchFamily="34" charset="0"/>
              </a:rPr>
              <a:t>To be available at: </a:t>
            </a:r>
            <a:r>
              <a:rPr lang="en-US" sz="2400" dirty="0" smtClean="0">
                <a:latin typeface="Segoe" pitchFamily="34" charset="0"/>
                <a:cs typeface="Segoe" pitchFamily="34" charset="0"/>
                <a:hlinkClick r:id="rId3"/>
              </a:rPr>
              <a:t>Http://connect.microsoft.com</a:t>
            </a:r>
            <a:endParaRPr lang="en-US" sz="2400" dirty="0" smtClean="0">
              <a:latin typeface="Segoe" pitchFamily="34" charset="0"/>
              <a:cs typeface="Segoe" pitchFamily="34" charset="0"/>
            </a:endParaRPr>
          </a:p>
          <a:p>
            <a:pPr lvl="1" eaLnBrk="1" hangingPunct="1"/>
            <a:r>
              <a:rPr lang="en-US" sz="2400" dirty="0" smtClean="0">
                <a:latin typeface="Segoe" pitchFamily="34" charset="0"/>
                <a:cs typeface="Segoe" pitchFamily="34" charset="0"/>
              </a:rPr>
              <a:t>User table, User events table, Posts table</a:t>
            </a:r>
          </a:p>
          <a:p>
            <a:pPr eaLnBrk="1" hangingPunct="1"/>
            <a:r>
              <a:rPr lang="en-US" sz="2800" dirty="0" smtClean="0">
                <a:latin typeface="Segoe" pitchFamily="34" charset="0"/>
                <a:cs typeface="Segoe" pitchFamily="34" charset="0"/>
              </a:rPr>
              <a:t>Restricted access for researchers to download</a:t>
            </a:r>
          </a:p>
          <a:p>
            <a:pPr eaLnBrk="1" hangingPunct="1"/>
            <a:r>
              <a:rPr lang="en-US" sz="2800" dirty="0" smtClean="0">
                <a:latin typeface="Segoe" pitchFamily="34" charset="0"/>
                <a:cs typeface="Segoe" pitchFamily="34" charset="0"/>
              </a:rPr>
              <a:t>Release date</a:t>
            </a:r>
            <a:r>
              <a:rPr lang="en-US" sz="2800" smtClean="0">
                <a:latin typeface="Segoe" pitchFamily="34" charset="0"/>
                <a:cs typeface="Segoe" pitchFamily="34" charset="0"/>
              </a:rPr>
              <a:t>: October 2012</a:t>
            </a:r>
            <a:endParaRPr lang="en-US" sz="2800" dirty="0" smtClean="0">
              <a:latin typeface="Segoe" pitchFamily="34" charset="0"/>
              <a:cs typeface="Segoe" pitchFamily="34" charset="0"/>
            </a:endParaRPr>
          </a:p>
          <a:p>
            <a:pPr lvl="1" eaLnBrk="1" hangingPunct="1"/>
            <a:endParaRPr lang="en-US" sz="2400" dirty="0" smtClean="0">
              <a:latin typeface="Segoe" pitchFamily="34" charset="0"/>
              <a:cs typeface="Segoe"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64316449"/>
              </p:ext>
            </p:extLst>
          </p:nvPr>
        </p:nvGraphicFramePr>
        <p:xfrm>
          <a:off x="435428" y="3733800"/>
          <a:ext cx="8416473" cy="3786184"/>
        </p:xfrm>
        <a:graphic>
          <a:graphicData uri="http://schemas.openxmlformats.org/drawingml/2006/table">
            <a:tbl>
              <a:tblPr firstRow="1" bandRow="1">
                <a:tableStyleId>{9DCAF9ED-07DC-4A11-8D7F-57B35C25682E}</a:tableStyleId>
              </a:tblPr>
              <a:tblGrid>
                <a:gridCol w="555543"/>
                <a:gridCol w="620357"/>
                <a:gridCol w="703688"/>
                <a:gridCol w="666651"/>
                <a:gridCol w="657392"/>
                <a:gridCol w="416657"/>
                <a:gridCol w="1601815"/>
                <a:gridCol w="3194370"/>
              </a:tblGrid>
              <a:tr h="127509">
                <a:tc>
                  <a:txBody>
                    <a:bodyPr/>
                    <a:lstStyle/>
                    <a:p>
                      <a:pPr algn="l" fontAlgn="b"/>
                      <a:r>
                        <a:rPr lang="en-US" sz="800" u="none" strike="noStrike">
                          <a:effectLst/>
                        </a:rPr>
                        <a:t>RowId</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CalendarID</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CreatedOnUtC</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SourceUserId</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TargetUserId</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ActionId</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ActionDescription</a:t>
                      </a:r>
                      <a:endParaRPr lang="en-US" sz="800" b="1"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Context</a:t>
                      </a:r>
                      <a:endParaRPr lang="en-US" sz="800" b="1" i="0" u="none" strike="noStrike">
                        <a:solidFill>
                          <a:srgbClr val="000000"/>
                        </a:solidFill>
                        <a:effectLst/>
                        <a:latin typeface="Calibri"/>
                      </a:endParaRPr>
                    </a:p>
                  </a:txBody>
                  <a:tcPr marL="5583" marR="5583" marT="5584" marB="0" anchor="b"/>
                </a:tc>
              </a:tr>
              <a:tr h="249434">
                <a:tc>
                  <a:txBody>
                    <a:bodyPr/>
                    <a:lstStyle/>
                    <a:p>
                      <a:pPr algn="r" fontAlgn="b"/>
                      <a:r>
                        <a:rPr lang="en-US" sz="800" u="none" strike="noStrike">
                          <a:effectLst/>
                        </a:rPr>
                        <a:t>103277707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02:52.8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41727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41727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http://digital-photography-school.com/6-portrait-lighting-patterns-every-photographer-should-know</a:t>
                      </a:r>
                      <a:endParaRPr lang="en-US" sz="800" b="0" i="0" u="none" strike="noStrike">
                        <a:solidFill>
                          <a:srgbClr val="000000"/>
                        </a:solidFill>
                        <a:effectLst/>
                        <a:latin typeface="Calibri"/>
                      </a:endParaRPr>
                    </a:p>
                  </a:txBody>
                  <a:tcPr marL="5583" marR="5583" marT="5584" marB="0" anchor="b"/>
                </a:tc>
              </a:tr>
              <a:tr h="371360">
                <a:tc>
                  <a:txBody>
                    <a:bodyPr/>
                    <a:lstStyle/>
                    <a:p>
                      <a:pPr algn="r" fontAlgn="b"/>
                      <a:r>
                        <a:rPr lang="en-US" sz="800" u="none" strike="noStrike">
                          <a:effectLst/>
                        </a:rPr>
                        <a:t>103277712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03:02.1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212142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229620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riffed on Lucas's post with &lt;link&gt;@Fagno-Cardoso-Ramos?v=feed&amp;f=riffs&amp;i=tBe.ktFIUal9Qn3P&amp;r=xjY.bzX4AhAo "apple"&lt;/link&gt;</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103277751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41:42.0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181383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looks yummy!</a:t>
                      </a:r>
                      <a:endParaRPr lang="en-US" sz="800" b="0" i="0" u="none" strike="noStrike">
                        <a:solidFill>
                          <a:srgbClr val="000000"/>
                        </a:solidFill>
                        <a:effectLst/>
                        <a:latin typeface="Calibri"/>
                      </a:endParaRPr>
                    </a:p>
                  </a:txBody>
                  <a:tcPr marL="5583" marR="5583" marT="5584" marB="0" anchor="b"/>
                </a:tc>
              </a:tr>
              <a:tr h="249434">
                <a:tc>
                  <a:txBody>
                    <a:bodyPr/>
                    <a:lstStyle/>
                    <a:p>
                      <a:pPr algn="r" fontAlgn="b"/>
                      <a:r>
                        <a:rPr lang="en-US" sz="800" u="none" strike="noStrike">
                          <a:effectLst/>
                        </a:rPr>
                        <a:t>103277867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55:17.8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288233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288233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http://www.escobarnews.com/Noticias/20120702-programa-municipal-el-cine-y-nuestra-hitoria.html</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103277870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55:28.7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269445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73</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User joins party</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4956</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103278173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11:40.0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112329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120018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yummy</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103278198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13:34.4</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112329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306540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Good friends</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103278267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19:13.2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141595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141595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http://9gag.com/gag/4651159</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103278288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21:42.8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9224</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9224</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I don't know.</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103278648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05:44.7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142010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73</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User joins party</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10542</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103278651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05:47.1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314003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314003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103278683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10:04.3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142010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278297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yeah...its like a little devil genie came out of bottle...:D</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103278766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14:14.1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4127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4127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103278955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35:35.0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606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285223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hello &lt;link&gt;@Marcelo-Bastos Marcelo Bastos&lt;/link&gt;</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103279070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49:09.8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197253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197253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Coz it was midnight.........</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103279282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20:22.2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Riffed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big spider eats bird</a:t>
                      </a:r>
                      <a:endParaRPr lang="en-US" sz="800" b="0" i="0" u="none" strike="noStrike">
                        <a:solidFill>
                          <a:srgbClr val="000000"/>
                        </a:solidFill>
                        <a:effectLst/>
                        <a:latin typeface="Calibri"/>
                      </a:endParaRPr>
                    </a:p>
                  </a:txBody>
                  <a:tcPr marL="5583" marR="5583" marT="5584" marB="0" anchor="b"/>
                </a:tc>
              </a:tr>
              <a:tr h="371360">
                <a:tc>
                  <a:txBody>
                    <a:bodyPr/>
                    <a:lstStyle/>
                    <a:p>
                      <a:pPr algn="r" fontAlgn="b"/>
                      <a:r>
                        <a:rPr lang="en-US" sz="800" u="none" strike="noStrike">
                          <a:effectLst/>
                        </a:rPr>
                        <a:t>103279284</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20:23.4</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278297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riffed on Godoy's post with &lt;link&gt;@Richard-Zaragoza-2?v=feed&amp;f=riffs&amp;i=0v.ktFI2tIdioG7&amp;r=1AOf.ktFHyUJWzipi "yikes. and its real"&lt;/link&gt;</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103279426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37:10.9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278297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278297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pooped in your shoes</a:t>
                      </a:r>
                      <a:endParaRPr lang="en-US" sz="800" b="0" i="0" u="none" strike="noStrike">
                        <a:solidFill>
                          <a:srgbClr val="000000"/>
                        </a:solidFill>
                        <a:effectLst/>
                        <a:latin typeface="Calibri"/>
                      </a:endParaRPr>
                    </a:p>
                  </a:txBody>
                  <a:tcPr marL="5583" marR="5583" marT="5584" marB="0" anchor="b"/>
                </a:tc>
              </a:tr>
              <a:tr h="249434">
                <a:tc>
                  <a:txBody>
                    <a:bodyPr/>
                    <a:lstStyle/>
                    <a:p>
                      <a:pPr algn="r" fontAlgn="b"/>
                      <a:r>
                        <a:rPr lang="en-US" sz="800" u="none" strike="noStrike">
                          <a:effectLst/>
                        </a:rPr>
                        <a:t>103279449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42:04.6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304160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83</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remove a video from the party queue</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arg0=10313, queueEntryId=58719</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103279585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59:21.7</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44092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44092</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103279636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2012070220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08:00.9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22789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22789</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145</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Created a public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5583" marR="5583" marT="5584" marB="0" anchor="b"/>
                </a:tc>
              </a:tr>
              <a:tr h="127509">
                <a:tc>
                  <a:txBody>
                    <a:bodyPr/>
                    <a:lstStyle/>
                    <a:p>
                      <a:pPr algn="r" fontAlgn="b"/>
                      <a:r>
                        <a:rPr lang="en-US" sz="800" u="none" strike="noStrike">
                          <a:effectLst/>
                        </a:rPr>
                        <a:t>103279746</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2012070218</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42:29.0</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294345</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285223</a:t>
                      </a:r>
                      <a:endParaRPr lang="en-US" sz="800" b="0" i="0" u="none" strike="noStrike">
                        <a:solidFill>
                          <a:srgbClr val="000000"/>
                        </a:solidFill>
                        <a:effectLst/>
                        <a:latin typeface="Calibri"/>
                      </a:endParaRPr>
                    </a:p>
                  </a:txBody>
                  <a:tcPr marL="5583" marR="5583" marT="5584" marB="0" anchor="b"/>
                </a:tc>
                <a:tc>
                  <a:txBody>
                    <a:bodyPr/>
                    <a:lstStyle/>
                    <a:p>
                      <a:pPr algn="r" fontAlgn="b"/>
                      <a:r>
                        <a:rPr lang="en-US" sz="800" u="none" strike="noStrike">
                          <a:effectLst/>
                        </a:rPr>
                        <a:t>49</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a:effectLst/>
                        </a:rPr>
                        <a:t>Create a comment on a post</a:t>
                      </a:r>
                      <a:endParaRPr lang="en-US" sz="800" b="0" i="0" u="none" strike="noStrike">
                        <a:solidFill>
                          <a:srgbClr val="000000"/>
                        </a:solidFill>
                        <a:effectLst/>
                        <a:latin typeface="Calibri"/>
                      </a:endParaRPr>
                    </a:p>
                  </a:txBody>
                  <a:tcPr marL="5583" marR="5583" marT="5584" marB="0" anchor="b"/>
                </a:tc>
                <a:tc>
                  <a:txBody>
                    <a:bodyPr/>
                    <a:lstStyle/>
                    <a:p>
                      <a:pPr algn="l" fontAlgn="b"/>
                      <a:r>
                        <a:rPr lang="en-US" sz="800" u="none" strike="noStrike" dirty="0" err="1">
                          <a:effectLst/>
                        </a:rPr>
                        <a:t>buenas</a:t>
                      </a:r>
                      <a:r>
                        <a:rPr lang="en-US" sz="800" u="none" strike="noStrike" dirty="0">
                          <a:effectLst/>
                        </a:rPr>
                        <a:t> </a:t>
                      </a:r>
                      <a:r>
                        <a:rPr lang="en-US" sz="800" u="none" strike="noStrike" dirty="0" err="1">
                          <a:effectLst/>
                        </a:rPr>
                        <a:t>tardes</a:t>
                      </a:r>
                      <a:r>
                        <a:rPr lang="en-US" sz="800" u="none" strike="noStrike" dirty="0">
                          <a:effectLst/>
                        </a:rPr>
                        <a:t>!</a:t>
                      </a:r>
                      <a:endParaRPr lang="en-US" sz="800" b="0" i="0" u="none" strike="noStrike" dirty="0">
                        <a:solidFill>
                          <a:srgbClr val="000000"/>
                        </a:solidFill>
                        <a:effectLst/>
                        <a:latin typeface="Calibri"/>
                      </a:endParaRPr>
                    </a:p>
                  </a:txBody>
                  <a:tcPr marL="5583" marR="5583" marT="5584" marB="0" anchor="b"/>
                </a:tc>
              </a:tr>
            </a:tbl>
          </a:graphicData>
        </a:graphic>
      </p:graphicFrame>
    </p:spTree>
    <p:extLst>
      <p:ext uri="{BB962C8B-B14F-4D97-AF65-F5344CB8AC3E}">
        <p14:creationId xmlns:p14="http://schemas.microsoft.com/office/powerpoint/2010/main" val="630106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z="3600" dirty="0" smtClean="0">
                <a:latin typeface="Segoe" pitchFamily="34" charset="0"/>
                <a:cs typeface="Segoe" pitchFamily="34" charset="0"/>
              </a:rPr>
              <a:t>Student and Research Outreach</a:t>
            </a:r>
          </a:p>
        </p:txBody>
      </p:sp>
      <p:sp>
        <p:nvSpPr>
          <p:cNvPr id="49155" name="Content Placeholder 2"/>
          <p:cNvSpPr>
            <a:spLocks noGrp="1"/>
          </p:cNvSpPr>
          <p:nvPr>
            <p:ph idx="1"/>
          </p:nvPr>
        </p:nvSpPr>
        <p:spPr>
          <a:xfrm>
            <a:off x="228600" y="990600"/>
            <a:ext cx="5791200" cy="4495800"/>
          </a:xfrm>
        </p:spPr>
        <p:txBody>
          <a:bodyPr>
            <a:normAutofit fontScale="92500" lnSpcReduction="10000"/>
          </a:bodyPr>
          <a:lstStyle/>
          <a:p>
            <a:pPr eaLnBrk="1" hangingPunct="1">
              <a:defRPr/>
            </a:pPr>
            <a:r>
              <a:rPr lang="en-US" sz="2800" dirty="0" smtClean="0">
                <a:latin typeface="Segoe" pitchFamily="34" charset="0"/>
                <a:cs typeface="Segoe" pitchFamily="34" charset="0"/>
              </a:rPr>
              <a:t>Goals:</a:t>
            </a:r>
          </a:p>
          <a:p>
            <a:pPr lvl="1" eaLnBrk="1" hangingPunct="1">
              <a:defRPr/>
            </a:pPr>
            <a:r>
              <a:rPr lang="en-US" sz="2000" dirty="0" smtClean="0">
                <a:latin typeface="Segoe" pitchFamily="34" charset="0"/>
                <a:cs typeface="Segoe" pitchFamily="34" charset="0"/>
              </a:rPr>
              <a:t>Promote research at intersection of information and social media</a:t>
            </a:r>
          </a:p>
          <a:p>
            <a:pPr lvl="1" eaLnBrk="1" hangingPunct="1">
              <a:defRPr/>
            </a:pPr>
            <a:r>
              <a:rPr lang="en-US" sz="2000" dirty="0" smtClean="0">
                <a:latin typeface="Segoe" pitchFamily="34" charset="0"/>
                <a:cs typeface="Segoe" pitchFamily="34" charset="0"/>
              </a:rPr>
              <a:t>Increase scope of research we can perform</a:t>
            </a:r>
          </a:p>
          <a:p>
            <a:pPr lvl="1" eaLnBrk="1" hangingPunct="1">
              <a:defRPr/>
            </a:pPr>
            <a:r>
              <a:rPr lang="en-US" sz="2000" dirty="0" smtClean="0">
                <a:latin typeface="Segoe" pitchFamily="34" charset="0"/>
                <a:cs typeface="Segoe" pitchFamily="34" charset="0"/>
              </a:rPr>
              <a:t>Foster ecosystem of So.cl community</a:t>
            </a:r>
          </a:p>
          <a:p>
            <a:pPr lvl="1" eaLnBrk="1" hangingPunct="1">
              <a:defRPr/>
            </a:pPr>
            <a:endParaRPr lang="en-US" sz="1600" dirty="0" smtClean="0">
              <a:latin typeface="Segoe" pitchFamily="34" charset="0"/>
              <a:cs typeface="Segoe" pitchFamily="34" charset="0"/>
            </a:endParaRPr>
          </a:p>
          <a:p>
            <a:pPr eaLnBrk="1" hangingPunct="1">
              <a:defRPr/>
            </a:pPr>
            <a:endParaRPr lang="en-US" sz="1600" dirty="0">
              <a:latin typeface="Segoe" pitchFamily="34" charset="0"/>
              <a:cs typeface="Segoe" pitchFamily="34" charset="0"/>
            </a:endParaRPr>
          </a:p>
          <a:p>
            <a:pPr eaLnBrk="1" hangingPunct="1">
              <a:defRPr/>
            </a:pPr>
            <a:r>
              <a:rPr lang="en-US" sz="2000" dirty="0" smtClean="0">
                <a:latin typeface="Segoe" pitchFamily="34" charset="0"/>
                <a:cs typeface="Segoe" pitchFamily="34" charset="0"/>
              </a:rPr>
              <a:t>Social Media Day at Faculty Summit 2012</a:t>
            </a:r>
          </a:p>
          <a:p>
            <a:pPr eaLnBrk="1" hangingPunct="1">
              <a:defRPr/>
            </a:pPr>
            <a:r>
              <a:rPr lang="en-US" sz="2000" dirty="0" smtClean="0">
                <a:latin typeface="Segoe" pitchFamily="34" charset="0"/>
                <a:cs typeface="Segoe" pitchFamily="34" charset="0"/>
              </a:rPr>
              <a:t>Student Social Media Advisor’s Program</a:t>
            </a:r>
          </a:p>
          <a:p>
            <a:pPr marL="0" indent="0" eaLnBrk="1" hangingPunct="1">
              <a:buFont typeface="Wingdings" panose="05000000000000000000" pitchFamily="2" charset="2"/>
              <a:buNone/>
              <a:defRPr/>
            </a:pPr>
            <a:r>
              <a:rPr lang="en-US" sz="2000" dirty="0">
                <a:latin typeface="Segoe" pitchFamily="34" charset="0"/>
                <a:cs typeface="Segoe" pitchFamily="34" charset="0"/>
              </a:rPr>
              <a:t>	</a:t>
            </a:r>
            <a:r>
              <a:rPr lang="en-US" sz="2000" dirty="0" smtClean="0">
                <a:latin typeface="Segoe" pitchFamily="34" charset="0"/>
                <a:cs typeface="Segoe" pitchFamily="34" charset="0"/>
                <a:hlinkClick r:id="rId3"/>
              </a:rPr>
              <a:t>http://fuse.microsoft.com/ssmap</a:t>
            </a:r>
            <a:endParaRPr lang="en-US" sz="2000" dirty="0" smtClean="0">
              <a:latin typeface="Segoe" pitchFamily="34" charset="0"/>
              <a:cs typeface="Segoe" pitchFamily="34" charset="0"/>
            </a:endParaRPr>
          </a:p>
          <a:p>
            <a:pPr eaLnBrk="1" hangingPunct="1">
              <a:defRPr/>
            </a:pPr>
            <a:r>
              <a:rPr lang="en-US" sz="2000" dirty="0" smtClean="0">
                <a:latin typeface="Segoe" pitchFamily="34" charset="0"/>
                <a:cs typeface="Segoe" pitchFamily="34" charset="0"/>
              </a:rPr>
              <a:t>iConference Social Media Expo</a:t>
            </a:r>
          </a:p>
          <a:p>
            <a:pPr eaLnBrk="1" hangingPunct="1">
              <a:defRPr/>
            </a:pPr>
            <a:r>
              <a:rPr lang="en-US" sz="2000" dirty="0" smtClean="0">
                <a:latin typeface="Segoe" pitchFamily="34" charset="0"/>
                <a:cs typeface="Segoe" pitchFamily="34" charset="0"/>
                <a:hlinkClick r:id="rId4"/>
              </a:rPr>
              <a:t>http://www.ischools.org/iConference13/2013index/</a:t>
            </a:r>
            <a:endParaRPr lang="en-US" sz="2000" dirty="0" smtClean="0">
              <a:latin typeface="Segoe" pitchFamily="34" charset="0"/>
              <a:cs typeface="Segoe" pitchFamily="34" charset="0"/>
            </a:endParaRPr>
          </a:p>
          <a:p>
            <a:pPr eaLnBrk="1" hangingPunct="1">
              <a:defRPr/>
            </a:pPr>
            <a:r>
              <a:rPr lang="en-US" sz="2000" dirty="0" smtClean="0">
                <a:latin typeface="Segoe" pitchFamily="34" charset="0"/>
                <a:cs typeface="Segoe" pitchFamily="34" charset="0"/>
              </a:rPr>
              <a:t>Sharing So.cl Research Dataset Project</a:t>
            </a:r>
          </a:p>
        </p:txBody>
      </p:sp>
      <p:pic>
        <p:nvPicPr>
          <p:cNvPr id="1331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90600"/>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352800"/>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p:cNvSpPr txBox="1">
            <a:spLocks noChangeArrowheads="1"/>
          </p:cNvSpPr>
          <p:nvPr/>
        </p:nvSpPr>
        <p:spPr bwMode="auto">
          <a:xfrm>
            <a:off x="5943600" y="5546725"/>
            <a:ext cx="2963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1" hangingPunct="1"/>
            <a:r>
              <a:rPr lang="en-US" sz="1600" smtClean="0">
                <a:solidFill>
                  <a:prstClr val="black"/>
                </a:solidFill>
              </a:rPr>
              <a:t>Social Media Day, Faculty Summit</a:t>
            </a:r>
          </a:p>
        </p:txBody>
      </p:sp>
    </p:spTree>
    <p:extLst>
      <p:ext uri="{BB962C8B-B14F-4D97-AF65-F5344CB8AC3E}">
        <p14:creationId xmlns:p14="http://schemas.microsoft.com/office/powerpoint/2010/main" val="42509602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Data</a:t>
            </a:r>
            <a:endParaRPr lang="en-US" dirty="0"/>
          </a:p>
        </p:txBody>
      </p:sp>
      <p:sp>
        <p:nvSpPr>
          <p:cNvPr id="3" name="Content Placeholder 2"/>
          <p:cNvSpPr>
            <a:spLocks noGrp="1"/>
          </p:cNvSpPr>
          <p:nvPr>
            <p:ph idx="1"/>
          </p:nvPr>
        </p:nvSpPr>
        <p:spPr/>
        <p:txBody>
          <a:bodyPr>
            <a:normAutofit lnSpcReduction="10000"/>
          </a:bodyPr>
          <a:lstStyle/>
          <a:p>
            <a:r>
              <a:rPr lang="en-US" sz="3600" dirty="0" smtClean="0"/>
              <a:t>Big Social Networks (Facebook, Twitter, LinkedIn</a:t>
            </a:r>
            <a:r>
              <a:rPr lang="en-US" sz="3600" dirty="0" smtClean="0"/>
              <a:t>)</a:t>
            </a:r>
          </a:p>
          <a:p>
            <a:pPr lvl="1"/>
            <a:r>
              <a:rPr lang="en-US" dirty="0" smtClean="0"/>
              <a:t>Scale</a:t>
            </a:r>
          </a:p>
          <a:p>
            <a:pPr lvl="1"/>
            <a:r>
              <a:rPr lang="en-US" dirty="0" smtClean="0"/>
              <a:t>Legal Restrictions</a:t>
            </a:r>
            <a:endParaRPr lang="en-US" dirty="0" smtClean="0"/>
          </a:p>
          <a:p>
            <a:r>
              <a:rPr lang="en-US" sz="3600" dirty="0" smtClean="0"/>
              <a:t>Build your own</a:t>
            </a:r>
          </a:p>
          <a:p>
            <a:pPr lvl="1"/>
            <a:r>
              <a:rPr lang="en-US" sz="3200" dirty="0" smtClean="0"/>
              <a:t>Creating community is difficult</a:t>
            </a:r>
          </a:p>
          <a:p>
            <a:pPr lvl="1"/>
            <a:r>
              <a:rPr lang="en-US" sz="3200" dirty="0" smtClean="0"/>
              <a:t>Requires cutting-edge technology</a:t>
            </a:r>
          </a:p>
          <a:p>
            <a:r>
              <a:rPr lang="en-US" sz="3600" dirty="0" smtClean="0"/>
              <a:t>So.cl</a:t>
            </a:r>
          </a:p>
          <a:p>
            <a:pPr lvl="1"/>
            <a:r>
              <a:rPr lang="en-US" dirty="0" smtClean="0"/>
              <a:t>API and Data released soon</a:t>
            </a:r>
          </a:p>
        </p:txBody>
      </p:sp>
    </p:spTree>
    <p:extLst>
      <p:ext uri="{BB962C8B-B14F-4D97-AF65-F5344CB8AC3E}">
        <p14:creationId xmlns:p14="http://schemas.microsoft.com/office/powerpoint/2010/main" val="2513203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http://www.sally-jane.com/photographic_art/monochrome/monochrome-images/branches.jpg"/>
          <p:cNvPicPr>
            <a:picLocks noChangeAspect="1" noChangeArrowheads="1"/>
          </p:cNvPicPr>
          <p:nvPr/>
        </p:nvPicPr>
        <p:blipFill>
          <a:blip r:embed="rId2" cstate="print"/>
          <a:srcRect l="-6195" t="56169"/>
          <a:stretch>
            <a:fillRect/>
          </a:stretch>
        </p:blipFill>
        <p:spPr bwMode="auto">
          <a:xfrm>
            <a:off x="-1143000" y="-857251"/>
            <a:ext cx="10287000" cy="8147051"/>
          </a:xfrm>
          <a:prstGeom prst="rect">
            <a:avLst/>
          </a:prstGeom>
          <a:noFill/>
        </p:spPr>
      </p:pic>
      <p:sp>
        <p:nvSpPr>
          <p:cNvPr id="2" name="Title 1"/>
          <p:cNvSpPr>
            <a:spLocks noGrp="1"/>
          </p:cNvSpPr>
          <p:nvPr>
            <p:ph type="ctrTitle"/>
          </p:nvPr>
        </p:nvSpPr>
        <p:spPr>
          <a:xfrm>
            <a:off x="2133600" y="2578397"/>
            <a:ext cx="7772400" cy="1470025"/>
          </a:xfrm>
        </p:spPr>
        <p:txBody>
          <a:bodyPr lIns="81638" tIns="40819" rIns="81638" bIns="40819">
            <a:normAutofit fontScale="90000"/>
          </a:bodyPr>
          <a:lstStyle/>
          <a:p>
            <a:r>
              <a:rPr lang="en-US" dirty="0" smtClean="0">
                <a:solidFill>
                  <a:srgbClr val="00B0F0"/>
                </a:solidFill>
              </a:rPr>
              <a:t> </a:t>
            </a:r>
            <a:br>
              <a:rPr lang="en-US" dirty="0" smtClean="0">
                <a:solidFill>
                  <a:srgbClr val="00B0F0"/>
                </a:solidFill>
              </a:rPr>
            </a:br>
            <a:r>
              <a:rPr lang="en-US" dirty="0" smtClean="0">
                <a:solidFill>
                  <a:srgbClr val="00B0F0"/>
                </a:solidFill>
              </a:rPr>
              <a:t>                   </a:t>
            </a:r>
            <a:r>
              <a:rPr lang="en-US" sz="9600" dirty="0">
                <a:solidFill>
                  <a:schemeClr val="bg1"/>
                </a:solidFill>
              </a:rPr>
              <a:t>Twigg</a:t>
            </a:r>
            <a:endParaRPr lang="en-US" sz="6500" dirty="0">
              <a:solidFill>
                <a:schemeClr val="bg1"/>
              </a:solidFill>
            </a:endParaRPr>
          </a:p>
        </p:txBody>
      </p:sp>
      <p:sp>
        <p:nvSpPr>
          <p:cNvPr id="5" name="Rectangle 4"/>
          <p:cNvSpPr/>
          <p:nvPr/>
        </p:nvSpPr>
        <p:spPr>
          <a:xfrm>
            <a:off x="3352800" y="3304164"/>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1638" tIns="40819" rIns="81638" bIns="40819" rtlCol="0" anchor="ctr"/>
          <a:lstStyle/>
          <a:p>
            <a:pPr algn="ctr" defTabSz="914400" fontAlgn="auto">
              <a:spcBef>
                <a:spcPts val="0"/>
              </a:spcBef>
              <a:spcAft>
                <a:spcPts val="0"/>
              </a:spcAft>
            </a:pPr>
            <a:endParaRPr lang="en-US">
              <a:solidFill>
                <a:prstClr val="white"/>
              </a:solidFill>
            </a:endParaRPr>
          </a:p>
        </p:txBody>
      </p:sp>
      <p:pic>
        <p:nvPicPr>
          <p:cNvPr id="20482" name="Picture 2" descr="http://www.pr-squared.com/twitter_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41714" y="2921000"/>
            <a:ext cx="2247900" cy="1930400"/>
          </a:xfrm>
          <a:prstGeom prst="rect">
            <a:avLst/>
          </a:prstGeom>
          <a:noFill/>
        </p:spPr>
      </p:pic>
    </p:spTree>
    <p:extLst>
      <p:ext uri="{BB962C8B-B14F-4D97-AF65-F5344CB8AC3E}">
        <p14:creationId xmlns:p14="http://schemas.microsoft.com/office/powerpoint/2010/main" val="904060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457200" lvl="1" indent="0" algn="ctr"/>
            <a:r>
              <a:rPr lang="en-US" sz="3600" dirty="0" smtClean="0">
                <a:solidFill>
                  <a:schemeClr val="tx1">
                    <a:alpha val="99000"/>
                  </a:schemeClr>
                </a:solidFill>
                <a:hlinkClick r:id="rId2"/>
              </a:rPr>
              <a:t>chrimc@microsoft.com</a:t>
            </a:r>
            <a:endParaRPr lang="en-US" sz="3600" dirty="0">
              <a:solidFill>
                <a:schemeClr val="tx1">
                  <a:alpha val="99000"/>
                </a:schemeClr>
              </a:solidFill>
            </a:endParaRPr>
          </a:p>
          <a:p>
            <a:pPr marL="457200" lvl="1" indent="0" algn="ctr"/>
            <a:r>
              <a:rPr lang="en-US" sz="3600" dirty="0">
                <a:solidFill>
                  <a:schemeClr val="tx1">
                    <a:alpha val="99000"/>
                  </a:schemeClr>
                </a:solidFill>
              </a:rPr>
              <a:t>@</a:t>
            </a:r>
            <a:r>
              <a:rPr lang="en-US" sz="3600" dirty="0" err="1">
                <a:solidFill>
                  <a:schemeClr val="tx1">
                    <a:alpha val="99000"/>
                  </a:schemeClr>
                </a:solidFill>
              </a:rPr>
              <a:t>chrimc</a:t>
            </a:r>
            <a:endParaRPr lang="en-US" sz="3600" dirty="0">
              <a:solidFill>
                <a:schemeClr val="tx1">
                  <a:alpha val="99000"/>
                </a:schemeClr>
              </a:solidFill>
            </a:endParaRPr>
          </a:p>
          <a:p>
            <a:pPr marL="457200" lvl="1" indent="0" algn="ctr"/>
            <a:endParaRPr lang="en-US" sz="3600" dirty="0">
              <a:solidFill>
                <a:schemeClr val="tx1">
                  <a:alpha val="99000"/>
                </a:schemeClr>
              </a:solidFill>
            </a:endParaRPr>
          </a:p>
          <a:p>
            <a:pPr marL="457200" lvl="1" indent="0" algn="ctr"/>
            <a:r>
              <a:rPr lang="en-US" sz="3600" dirty="0">
                <a:solidFill>
                  <a:schemeClr val="tx1">
                    <a:alpha val="99000"/>
                  </a:schemeClr>
                </a:solidFill>
              </a:rPr>
              <a:t>http://fuse.microsoft.com</a:t>
            </a:r>
          </a:p>
          <a:p>
            <a:endParaRPr lang="en-US" dirty="0"/>
          </a:p>
        </p:txBody>
      </p:sp>
    </p:spTree>
    <p:extLst>
      <p:ext uri="{BB962C8B-B14F-4D97-AF65-F5344CB8AC3E}">
        <p14:creationId xmlns:p14="http://schemas.microsoft.com/office/powerpoint/2010/main" val="3838856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Social Data</a:t>
            </a:r>
            <a:br>
              <a:rPr lang="en-US" dirty="0" smtClean="0"/>
            </a:br>
            <a:endParaRPr lang="en-US" dirty="0">
              <a:gradFill>
                <a:gsLst>
                  <a:gs pos="50000">
                    <a:schemeClr val="tx2"/>
                  </a:gs>
                  <a:gs pos="100000">
                    <a:schemeClr val="tx2"/>
                  </a:gs>
                </a:gsLst>
                <a:lin ang="5400000" scaled="0"/>
              </a:gradFill>
            </a:endParaRPr>
          </a:p>
        </p:txBody>
      </p:sp>
      <p:sp>
        <p:nvSpPr>
          <p:cNvPr id="3" name="Text Placeholder 2"/>
          <p:cNvSpPr>
            <a:spLocks noGrp="1"/>
          </p:cNvSpPr>
          <p:nvPr>
            <p:ph idx="1"/>
          </p:nvPr>
        </p:nvSpPr>
        <p:spPr/>
        <p:txBody>
          <a:bodyPr>
            <a:normAutofit fontScale="92500" lnSpcReduction="10000"/>
          </a:bodyPr>
          <a:lstStyle/>
          <a:p>
            <a:r>
              <a:rPr lang="en-US" dirty="0" smtClean="0"/>
              <a:t>August 2009:  Twitter data: Public status messages</a:t>
            </a:r>
          </a:p>
          <a:p>
            <a:pPr lvl="1"/>
            <a:r>
              <a:rPr lang="en-US" dirty="0" smtClean="0"/>
              <a:t>12 </a:t>
            </a:r>
            <a:r>
              <a:rPr lang="en-US" dirty="0"/>
              <a:t>million </a:t>
            </a:r>
            <a:r>
              <a:rPr lang="en-US" dirty="0" smtClean="0"/>
              <a:t>updates a day (20x our estimates) </a:t>
            </a:r>
          </a:p>
          <a:p>
            <a:pPr lvl="1"/>
            <a:r>
              <a:rPr lang="en-US" dirty="0" smtClean="0"/>
              <a:t>Massive growth every month</a:t>
            </a:r>
          </a:p>
          <a:p>
            <a:endParaRPr lang="en-US" dirty="0"/>
          </a:p>
          <a:p>
            <a:r>
              <a:rPr lang="en-US" dirty="0" smtClean="0"/>
              <a:t>September 2012:  Twitter data + Facebook public data</a:t>
            </a:r>
          </a:p>
          <a:p>
            <a:pPr lvl="1"/>
            <a:r>
              <a:rPr lang="en-US" dirty="0" smtClean="0"/>
              <a:t>25,000 updates / second</a:t>
            </a:r>
          </a:p>
          <a:p>
            <a:pPr lvl="1"/>
            <a:r>
              <a:rPr lang="en-US" dirty="0" smtClean="0"/>
              <a:t>2.1 billion updates / day</a:t>
            </a:r>
          </a:p>
          <a:p>
            <a:pPr lvl="1"/>
            <a:endParaRPr lang="en-US" dirty="0" smtClean="0"/>
          </a:p>
          <a:p>
            <a:r>
              <a:rPr lang="en-US" dirty="0" smtClean="0"/>
              <a:t>2 guys + Windows Azure + Bing</a:t>
            </a:r>
          </a:p>
          <a:p>
            <a:pPr lvl="1"/>
            <a:endParaRPr lang="en-US" dirty="0"/>
          </a:p>
          <a:p>
            <a:pPr marL="0" indent="0">
              <a:buNone/>
            </a:pPr>
            <a:endParaRPr lang="en-US" dirty="0" smtClean="0"/>
          </a:p>
          <a:p>
            <a:endParaRPr lang="en-US" dirty="0" smtClean="0"/>
          </a:p>
          <a:p>
            <a:endParaRPr lang="en-US" dirty="0" smtClean="0"/>
          </a:p>
        </p:txBody>
      </p:sp>
    </p:spTree>
    <p:extLst>
      <p:ext uri="{BB962C8B-B14F-4D97-AF65-F5344CB8AC3E}">
        <p14:creationId xmlns:p14="http://schemas.microsoft.com/office/powerpoint/2010/main" val="3278132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smtClean="0"/>
              <a:t>Social Search</a:t>
            </a:r>
          </a:p>
        </p:txBody>
      </p:sp>
      <p:sp>
        <p:nvSpPr>
          <p:cNvPr id="3" name="Text Placeholder 2"/>
          <p:cNvSpPr>
            <a:spLocks noGrp="1"/>
          </p:cNvSpPr>
          <p:nvPr>
            <p:ph idx="1"/>
          </p:nvPr>
        </p:nvSpPr>
        <p:spPr/>
        <p:txBody>
          <a:bodyPr>
            <a:normAutofit/>
          </a:bodyPr>
          <a:lstStyle/>
          <a:p>
            <a:pPr>
              <a:buFont typeface="Arial" pitchFamily="34" charset="0"/>
              <a:buChar char="•"/>
              <a:defRPr/>
            </a:pPr>
            <a:r>
              <a:rPr dirty="0">
                <a:latin typeface="Segoe" pitchFamily="34" charset="0"/>
              </a:rPr>
              <a:t>Bing Now</a:t>
            </a:r>
          </a:p>
          <a:p>
            <a:pPr lvl="1">
              <a:buFont typeface="Arial" pitchFamily="34" charset="0"/>
              <a:buChar char="–"/>
              <a:defRPr/>
            </a:pPr>
            <a:r>
              <a:rPr dirty="0">
                <a:latin typeface="Segoe" pitchFamily="34" charset="0"/>
              </a:rPr>
              <a:t>Twitter </a:t>
            </a:r>
          </a:p>
          <a:p>
            <a:pPr lvl="1">
              <a:buFont typeface="Arial" pitchFamily="34" charset="0"/>
              <a:buChar char="–"/>
              <a:defRPr/>
            </a:pPr>
            <a:r>
              <a:rPr dirty="0">
                <a:latin typeface="Segoe" pitchFamily="34" charset="0"/>
              </a:rPr>
              <a:t>Facebook</a:t>
            </a:r>
          </a:p>
          <a:p>
            <a:pPr>
              <a:buFont typeface="Arial" pitchFamily="34" charset="0"/>
              <a:buChar char="•"/>
              <a:defRPr/>
            </a:pPr>
            <a:r>
              <a:rPr dirty="0">
                <a:latin typeface="Segoe" pitchFamily="34" charset="0"/>
              </a:rPr>
              <a:t>Bing Answers</a:t>
            </a:r>
          </a:p>
          <a:p>
            <a:pPr>
              <a:buFont typeface="Arial" pitchFamily="34" charset="0"/>
              <a:buChar char="•"/>
              <a:defRPr/>
            </a:pPr>
            <a:r>
              <a:rPr dirty="0">
                <a:latin typeface="Segoe" pitchFamily="34" charset="0"/>
              </a:rPr>
              <a:t>Indexing </a:t>
            </a:r>
            <a:r>
              <a:rPr dirty="0" smtClean="0">
                <a:latin typeface="Segoe" pitchFamily="34" charset="0"/>
              </a:rPr>
              <a:t>URLs</a:t>
            </a:r>
            <a:endParaRPr dirty="0">
              <a:latin typeface="Segoe" pitchFamily="34" charset="0"/>
            </a:endParaRPr>
          </a:p>
          <a:p>
            <a:pPr>
              <a:buFont typeface="Arial" pitchFamily="34" charset="0"/>
              <a:buChar char="•"/>
              <a:defRPr/>
            </a:pPr>
            <a:r>
              <a:rPr dirty="0">
                <a:latin typeface="Segoe" pitchFamily="34" charset="0"/>
              </a:rPr>
              <a:t>….</a:t>
            </a: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886" y="1286493"/>
            <a:ext cx="4215039" cy="465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925" y="2175493"/>
            <a:ext cx="2759075"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308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645240"/>
            <a:ext cx="8991600" cy="1143000"/>
          </a:xfrm>
        </p:spPr>
        <p:txBody>
          <a:bodyPr/>
          <a:lstStyle/>
          <a:p>
            <a:r>
              <a:rPr lang="en-US" sz="3600" dirty="0">
                <a:solidFill>
                  <a:srgbClr val="FF0000"/>
                </a:solidFill>
                <a:latin typeface="Segoe"/>
              </a:rPr>
              <a:t>Mobility &amp; Location: </a:t>
            </a:r>
            <a:r>
              <a:rPr lang="en-US" sz="3600" dirty="0" smtClean="0">
                <a:solidFill>
                  <a:srgbClr val="FF0000"/>
                </a:solidFill>
                <a:latin typeface="Segoe"/>
              </a:rPr>
              <a:t>Project Monterrey</a:t>
            </a:r>
            <a:br>
              <a:rPr lang="en-US" sz="3600" dirty="0" smtClean="0">
                <a:solidFill>
                  <a:srgbClr val="FF0000"/>
                </a:solidFill>
                <a:latin typeface="Segoe"/>
              </a:rPr>
            </a:br>
            <a:r>
              <a:rPr lang="en-US" sz="2000" i="1" dirty="0" smtClean="0">
                <a:solidFill>
                  <a:schemeClr val="tx2">
                    <a:lumMod val="60000"/>
                    <a:lumOff val="40000"/>
                  </a:schemeClr>
                </a:solidFill>
                <a:latin typeface="Segoe"/>
              </a:rPr>
              <a:t>Hyper-local </a:t>
            </a:r>
            <a:r>
              <a:rPr lang="en-US" sz="2000" i="1" dirty="0">
                <a:solidFill>
                  <a:schemeClr val="tx2">
                    <a:lumMod val="60000"/>
                    <a:lumOff val="40000"/>
                  </a:schemeClr>
                </a:solidFill>
                <a:latin typeface="Segoe"/>
              </a:rPr>
              <a:t>social media for </a:t>
            </a:r>
            <a:r>
              <a:rPr lang="en-US" sz="2000" i="1" dirty="0" smtClean="0">
                <a:solidFill>
                  <a:schemeClr val="tx2">
                    <a:lumMod val="60000"/>
                    <a:lumOff val="40000"/>
                  </a:schemeClr>
                </a:solidFill>
                <a:latin typeface="Segoe"/>
              </a:rPr>
              <a:t/>
            </a:r>
            <a:br>
              <a:rPr lang="en-US" sz="2000" i="1" dirty="0" smtClean="0">
                <a:solidFill>
                  <a:schemeClr val="tx2">
                    <a:lumMod val="60000"/>
                    <a:lumOff val="40000"/>
                  </a:schemeClr>
                </a:solidFill>
                <a:latin typeface="Segoe"/>
              </a:rPr>
            </a:br>
            <a:r>
              <a:rPr lang="en-US" sz="2000" i="1" dirty="0" smtClean="0">
                <a:solidFill>
                  <a:schemeClr val="tx2">
                    <a:lumMod val="60000"/>
                    <a:lumOff val="40000"/>
                  </a:schemeClr>
                </a:solidFill>
                <a:latin typeface="Segoe"/>
              </a:rPr>
              <a:t>improved </a:t>
            </a:r>
            <a:r>
              <a:rPr lang="en-US" sz="2000" i="1" dirty="0">
                <a:solidFill>
                  <a:schemeClr val="tx2">
                    <a:lumMod val="60000"/>
                    <a:lumOff val="40000"/>
                  </a:schemeClr>
                </a:solidFill>
                <a:latin typeface="Segoe"/>
              </a:rPr>
              <a:t>civic engagement </a:t>
            </a:r>
            <a:r>
              <a:rPr lang="en-US" sz="2000" i="1" dirty="0" smtClean="0">
                <a:solidFill>
                  <a:schemeClr val="tx2">
                    <a:lumMod val="60000"/>
                    <a:lumOff val="40000"/>
                  </a:schemeClr>
                </a:solidFill>
                <a:latin typeface="Segoe"/>
              </a:rPr>
              <a:t>&amp; </a:t>
            </a:r>
            <a:r>
              <a:rPr lang="en-US" sz="2000" i="1" dirty="0">
                <a:solidFill>
                  <a:schemeClr val="tx2">
                    <a:lumMod val="60000"/>
                    <a:lumOff val="40000"/>
                  </a:schemeClr>
                </a:solidFill>
                <a:latin typeface="Segoe"/>
              </a:rPr>
              <a:t>collective action</a:t>
            </a:r>
            <a:r>
              <a:rPr lang="en-US" sz="2000" i="1" dirty="0">
                <a:solidFill>
                  <a:schemeClr val="tx2">
                    <a:lumMod val="60000"/>
                    <a:lumOff val="40000"/>
                  </a:schemeClr>
                </a:solidFill>
              </a:rPr>
              <a:t/>
            </a:r>
            <a:br>
              <a:rPr lang="en-US" sz="2000" i="1" dirty="0">
                <a:solidFill>
                  <a:schemeClr val="tx2">
                    <a:lumMod val="60000"/>
                    <a:lumOff val="40000"/>
                  </a:schemeClr>
                </a:solidFill>
              </a:rPr>
            </a:br>
            <a:r>
              <a:rPr lang="en-US" sz="2000" i="1" dirty="0">
                <a:solidFill>
                  <a:schemeClr val="tx2">
                    <a:lumMod val="60000"/>
                    <a:lumOff val="40000"/>
                  </a:schemeClr>
                </a:solidFill>
              </a:rPr>
              <a:t/>
            </a:r>
            <a:br>
              <a:rPr lang="en-US" sz="2000" i="1" dirty="0">
                <a:solidFill>
                  <a:schemeClr val="tx2">
                    <a:lumMod val="60000"/>
                    <a:lumOff val="40000"/>
                  </a:schemeClr>
                </a:solidFill>
              </a:rPr>
            </a:br>
            <a:r>
              <a:rPr lang="en-US" sz="2400" i="1" dirty="0" smtClean="0"/>
              <a:t> </a:t>
            </a:r>
            <a:r>
              <a:rPr lang="en-US" sz="2400" i="1" dirty="0"/>
              <a:t/>
            </a:r>
            <a:br>
              <a:rPr lang="en-US" sz="2400" i="1" dirty="0"/>
            </a:br>
            <a:r>
              <a:rPr lang="en-US" dirty="0"/>
              <a:t> </a:t>
            </a:r>
          </a:p>
        </p:txBody>
      </p:sp>
      <p:sp>
        <p:nvSpPr>
          <p:cNvPr id="3" name="Content Placeholder 2"/>
          <p:cNvSpPr>
            <a:spLocks noGrp="1"/>
          </p:cNvSpPr>
          <p:nvPr>
            <p:ph idx="1"/>
          </p:nvPr>
        </p:nvSpPr>
        <p:spPr>
          <a:xfrm>
            <a:off x="457200" y="1981200"/>
            <a:ext cx="7924800" cy="4144964"/>
          </a:xfrm>
        </p:spPr>
        <p:txBody>
          <a:bodyPr/>
          <a:lstStyle/>
          <a:p>
            <a:pPr marL="0" indent="0" algn="ctr">
              <a:buNone/>
            </a:pPr>
            <a:r>
              <a:rPr lang="en-US" dirty="0" smtClean="0"/>
              <a:t>Monterrey, </a:t>
            </a:r>
            <a:r>
              <a:rPr lang="en-US" dirty="0"/>
              <a:t>Mexico            </a:t>
            </a:r>
            <a:r>
              <a:rPr lang="en-US" dirty="0" smtClean="0"/>
              <a:t>    Seattle</a:t>
            </a:r>
            <a:r>
              <a:rPr lang="en-US" dirty="0"/>
              <a:t>, </a:t>
            </a:r>
            <a:r>
              <a:rPr lang="en-US" dirty="0" smtClean="0"/>
              <a:t>WA</a:t>
            </a:r>
            <a:endParaRPr lang="en-US" dirty="0"/>
          </a:p>
          <a:p>
            <a:endParaRPr lang="en-US" dirty="0" smtClean="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912" y="2755918"/>
            <a:ext cx="3562350" cy="26717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69842" y="5758512"/>
            <a:ext cx="2783262" cy="492443"/>
          </a:xfrm>
          <a:prstGeom prst="rect">
            <a:avLst/>
          </a:prstGeom>
          <a:noFill/>
        </p:spPr>
        <p:txBody>
          <a:bodyPr wrap="none" rtlCol="0">
            <a:spAutoFit/>
          </a:bodyPr>
          <a:lstStyle/>
          <a:p>
            <a:pPr defTabSz="914254" fontAlgn="auto">
              <a:spcBef>
                <a:spcPts val="0"/>
              </a:spcBef>
              <a:spcAft>
                <a:spcPts val="0"/>
              </a:spcAft>
            </a:pPr>
            <a:r>
              <a:rPr lang="en-US" sz="1400" dirty="0">
                <a:solidFill>
                  <a:srgbClr val="4F81BD">
                    <a:lumMod val="75000"/>
                  </a:srgbClr>
                </a:solidFill>
                <a:latin typeface="Calibri"/>
              </a:rPr>
              <a:t>Beacon Hill Litter, by Pit Bull Vicious</a:t>
            </a:r>
          </a:p>
          <a:p>
            <a:pPr defTabSz="914254" fontAlgn="auto">
              <a:spcBef>
                <a:spcPts val="0"/>
              </a:spcBef>
              <a:spcAft>
                <a:spcPts val="0"/>
              </a:spcAft>
            </a:pPr>
            <a:r>
              <a:rPr lang="en-US" sz="1100" dirty="0">
                <a:solidFill>
                  <a:srgbClr val="4F81BD">
                    <a:lumMod val="75000"/>
                  </a:srgbClr>
                </a:solidFill>
                <a:latin typeface="Calibri"/>
              </a:rPr>
              <a:t>http://pugetsoundoff.org/image/20909</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3556"/>
            <a:ext cx="1990595" cy="26541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lum/>
            <a:alphaModFix/>
          </a:blip>
          <a:srcRect/>
          <a:stretch>
            <a:fillRect/>
          </a:stretch>
        </p:blipFill>
        <p:spPr>
          <a:xfrm>
            <a:off x="1409924" y="2755918"/>
            <a:ext cx="3553906" cy="2671763"/>
          </a:xfrm>
          <a:prstGeom prst="rect">
            <a:avLst/>
          </a:prstGeom>
          <a:noFill/>
          <a:ln>
            <a:noFill/>
          </a:ln>
        </p:spPr>
      </p:pic>
      <p:pic>
        <p:nvPicPr>
          <p:cNvPr id="9" name="Picture 8"/>
          <p:cNvPicPr>
            <a:picLocks noChangeAspect="1"/>
          </p:cNvPicPr>
          <p:nvPr/>
        </p:nvPicPr>
        <p:blipFill>
          <a:blip r:embed="rId6">
            <a:lum/>
            <a:alphaModFix/>
          </a:blip>
          <a:srcRect/>
          <a:stretch>
            <a:fillRect/>
          </a:stretch>
        </p:blipFill>
        <p:spPr>
          <a:xfrm>
            <a:off x="2295395" y="4257462"/>
            <a:ext cx="2668435" cy="2217943"/>
          </a:xfrm>
          <a:prstGeom prst="rect">
            <a:avLst/>
          </a:prstGeom>
          <a:noFill/>
          <a:ln>
            <a:solidFill>
              <a:schemeClr val="bg1">
                <a:lumMod val="75000"/>
              </a:schemeClr>
            </a:solidFill>
          </a:ln>
        </p:spPr>
      </p:pic>
    </p:spTree>
    <p:extLst>
      <p:ext uri="{BB962C8B-B14F-4D97-AF65-F5344CB8AC3E}">
        <p14:creationId xmlns:p14="http://schemas.microsoft.com/office/powerpoint/2010/main" val="567487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98605387"/>
              </p:ext>
            </p:extLst>
          </p:nvPr>
        </p:nvGraphicFramePr>
        <p:xfrm>
          <a:off x="8458200" y="1"/>
          <a:ext cx="425222" cy="6400804"/>
        </p:xfrm>
        <a:graphic>
          <a:graphicData uri="http://schemas.openxmlformats.org/drawingml/2006/table">
            <a:tbl>
              <a:tblPr firstRow="1" firstCol="1" bandRow="1">
                <a:tableStyleId>{5C22544A-7EE6-4342-B048-85BDC9FD1C3A}</a:tableStyleId>
              </a:tblPr>
              <a:tblGrid>
                <a:gridCol w="100347"/>
                <a:gridCol w="112890"/>
                <a:gridCol w="26654"/>
                <a:gridCol w="84984"/>
                <a:gridCol w="100347"/>
              </a:tblGrid>
              <a:tr h="53918">
                <a:tc>
                  <a:txBody>
                    <a:bodyPr/>
                    <a:lstStyle/>
                    <a:p>
                      <a:pPr algn="l" rtl="0" fontAlgn="ctr"/>
                      <a:r>
                        <a:rPr lang="en-US" sz="100" u="none" strike="noStrike" dirty="0">
                          <a:effectLst/>
                        </a:rPr>
                        <a:t>City</a:t>
                      </a:r>
                      <a:endParaRPr lang="en-US" sz="100" b="1" i="0" u="none" strike="noStrike" dirty="0">
                        <a:solidFill>
                          <a:srgbClr val="FFFFFF"/>
                        </a:solidFill>
                        <a:effectLst/>
                        <a:latin typeface="Calibri"/>
                      </a:endParaRPr>
                    </a:p>
                  </a:txBody>
                  <a:tcPr marL="1254" marR="1254" marT="1254" marB="0" anchor="ctr"/>
                </a:tc>
                <a:tc>
                  <a:txBody>
                    <a:bodyPr/>
                    <a:lstStyle/>
                    <a:p>
                      <a:pPr algn="l" rtl="0" fontAlgn="ctr"/>
                      <a:r>
                        <a:rPr lang="en-US" sz="100" u="none" strike="noStrike">
                          <a:effectLst/>
                        </a:rPr>
                        <a:t>Neighborhood</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Nested Neighbood</a:t>
                      </a:r>
                      <a:endParaRPr lang="en-US" sz="100" b="1" i="0" u="none" strike="noStrike">
                        <a:solidFill>
                          <a:srgbClr val="FFFFFF"/>
                        </a:solidFill>
                        <a:effectLst/>
                        <a:latin typeface="Calibri"/>
                      </a:endParaRPr>
                    </a:p>
                  </a:txBody>
                  <a:tcPr marL="1254" marR="1254" marT="1254" marB="0" anchor="ctr"/>
                </a:tc>
                <a:tc hMerge="1">
                  <a:txBody>
                    <a:bodyPr/>
                    <a:lstStyle/>
                    <a:p>
                      <a:endParaRPr lang="en-US"/>
                    </a:p>
                  </a:txBody>
                  <a:tcPr/>
                </a:tc>
                <a:tc>
                  <a:txBody>
                    <a:bodyPr/>
                    <a:lstStyle/>
                    <a:p>
                      <a:pPr algn="l" rtl="0" fontAlgn="ctr"/>
                      <a:r>
                        <a:rPr lang="en-US" sz="100" u="none" strike="noStrike">
                          <a:effectLst/>
                        </a:rPr>
                        <a:t>Count</a:t>
                      </a:r>
                      <a:endParaRPr lang="en-US" sz="100" b="1" i="0" u="none" strike="noStrike">
                        <a:solidFill>
                          <a:srgbClr val="FFFFFF"/>
                        </a:solidFill>
                        <a:effectLst/>
                        <a:latin typeface="Calibri"/>
                      </a:endParaRPr>
                    </a:p>
                  </a:txBody>
                  <a:tcPr marL="1254" marR="1254" marT="1254" marB="0" anchor="ctr"/>
                </a:tc>
              </a:tr>
              <a:tr h="5545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63588</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1241</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Adams*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1118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Loyal Heights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Sunset Hill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7</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West Woodland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2</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Ballard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Whittier Heights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Beacon Hill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99</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Beacon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Holly Park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Bitter Lake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Broadview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11</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Bryant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401</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1008</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Broadway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634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Madison Park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44</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Montlake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144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Portage Bay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42</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Capitol Hill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Stevens*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614</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Cascade*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245</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Cascade</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Westlake*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3198</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Cascade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South Lake Union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122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3</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Atlantic*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373</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Denny-Blaine</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Leschi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Mann*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2936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Central Area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Minor*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543</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Crown Hill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18</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Delridge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90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Delridge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High Point</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13</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Delridge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Highland Park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15</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Delridge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Riverview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Delridge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Roxhill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22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2008</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Belltown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423</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Central Business District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Central Waterfront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196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Denny Regrade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347</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First Hill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70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International District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35</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Pike Market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Pioneer Square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180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Downtown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Yesler Terrace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48</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Fremont</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713</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Georgetown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167</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Green Lake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525</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Greenwood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255</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High Point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32</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Industrial District</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Industrial District</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Harbor Island</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Interbay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46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222</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Cedar Park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Matthews Beach</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Meadowbrook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7</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Olympic Hills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Lake City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Victory Heights</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Laurelhurst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11</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Madrona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70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Magnolia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184</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Magnolia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Briarcliff</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Magnolia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Lawton Park</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North Beach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 Beach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Blue Ridge</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Northgate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304</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Northgate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Haller Lake</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Northgate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Maple Leaf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73</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Northgate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North College Park</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0</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Northgate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Pinehurst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7</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Phinney Ridge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141</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Queen Anne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417</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28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Brighton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34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Columbia City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138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Dunlap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11</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Mount Baker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24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Rainier Valley                </a:t>
                      </a:r>
                      <a:endParaRPr lang="en-US" sz="100" b="0" i="0" u="none" strike="noStrike">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Rainier Beach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48</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dirty="0">
                          <a:effectLst/>
                        </a:rPr>
                        <a:t>Rainier Valley                </a:t>
                      </a:r>
                      <a:endParaRPr lang="en-US" sz="100" b="0" i="0" u="none" strike="noStrike" dirty="0">
                        <a:solidFill>
                          <a:srgbClr val="000000"/>
                        </a:solidFill>
                        <a:effectLst/>
                        <a:latin typeface="Calibri"/>
                      </a:endParaRPr>
                    </a:p>
                  </a:txBody>
                  <a:tcPr marL="1254" marR="1254" marT="1254" marB="0" anchor="ctr"/>
                </a:tc>
                <a:tc gridSpan="2">
                  <a:txBody>
                    <a:bodyPr/>
                    <a:lstStyle/>
                    <a:p>
                      <a:pPr algn="l" rtl="0" fontAlgn="ctr"/>
                      <a:r>
                        <a:rPr lang="en-US" sz="100" u="none" strike="noStrike">
                          <a:effectLst/>
                        </a:rPr>
                        <a:t>Rainier View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a:txBody>
                    <a:bodyPr/>
                    <a:lstStyle/>
                    <a:p>
                      <a:pPr algn="r" rtl="0" fontAlgn="ctr"/>
                      <a:r>
                        <a:rPr lang="en-US" sz="100" u="none" strike="noStrike">
                          <a:effectLst/>
                        </a:rPr>
                        <a:t>2</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Ravenna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202</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Roosevelt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246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Sand Point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28</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Seward Park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47</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Sodo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374</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a:txBody>
                    <a:bodyPr/>
                    <a:lstStyle/>
                    <a:p>
                      <a:pPr algn="l" rtl="0" fontAlgn="ctr"/>
                      <a:r>
                        <a:rPr lang="en-US" sz="100" u="none" strike="noStrike">
                          <a:effectLst/>
                        </a:rPr>
                        <a:t>South Park                    </a:t>
                      </a:r>
                      <a:endParaRPr lang="en-US" sz="100" b="0" i="0" u="none" strike="noStrike">
                        <a:solidFill>
                          <a:srgbClr val="000000"/>
                        </a:solidFill>
                        <a:effectLst/>
                        <a:latin typeface="Calibri"/>
                      </a:endParaRPr>
                    </a:p>
                  </a:txBody>
                  <a:tcPr marL="1254" marR="1254" marT="1254" marB="0" anchor="ctr"/>
                </a:tc>
                <a:tc gridSpan="2">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hMerge="1">
                  <a:txBody>
                    <a:bodyPr/>
                    <a:lstStyle/>
                    <a:p>
                      <a:endParaRPr lang="en-US"/>
                    </a:p>
                  </a:txBody>
                  <a:tcPr/>
                </a:tc>
                <a:tc>
                  <a:txBody>
                    <a:bodyPr/>
                    <a:lstStyle/>
                    <a:p>
                      <a:pPr algn="r" rtl="0" fontAlgn="ctr"/>
                      <a:r>
                        <a:rPr lang="en-US" sz="100" u="none" strike="noStrike">
                          <a:effectLst/>
                        </a:rPr>
                        <a:t>196</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University District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102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View Ridge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Wallingford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332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Wedgewood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12</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3">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endParaRPr lang="en-US"/>
                    </a:p>
                  </a:txBody>
                  <a:tcPr/>
                </a:tc>
                <a:tc hMerge="1">
                  <a:txBody>
                    <a:bodyPr/>
                    <a:lstStyle/>
                    <a:p>
                      <a:endParaRPr lang="en-US"/>
                    </a:p>
                  </a:txBody>
                  <a:tcPr/>
                </a:tc>
                <a:tc>
                  <a:txBody>
                    <a:bodyPr/>
                    <a:lstStyle/>
                    <a:p>
                      <a:pPr algn="r" rtl="0" fontAlgn="ctr"/>
                      <a:r>
                        <a:rPr lang="en-US" sz="100" u="none" strike="noStrike">
                          <a:effectLst/>
                        </a:rPr>
                        <a:t>1656</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Alki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195</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Arbor Heights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3</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Fairmount Park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Fauntleroy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72</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Gatewood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10</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Genesee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14</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Junction*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169</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North Admiral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2</a:t>
                      </a:r>
                      <a:endParaRPr lang="en-US" sz="100" b="0" i="0" u="none" strike="noStrike">
                        <a:solidFill>
                          <a:srgbClr val="000000"/>
                        </a:solidFill>
                        <a:effectLst/>
                        <a:latin typeface="Calibri"/>
                      </a:endParaRPr>
                    </a:p>
                  </a:txBody>
                  <a:tcPr marL="1254" marR="1254" marT="1254" marB="0" anchor="ctr"/>
                </a:tc>
              </a:tr>
              <a:tr h="80106">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 Seattle                  </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Seaview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17</a:t>
                      </a:r>
                      <a:endParaRPr lang="en-US" sz="100" b="0" i="0" u="none" strike="noStrike">
                        <a:solidFill>
                          <a:srgbClr val="000000"/>
                        </a:solidFill>
                        <a:effectLst/>
                        <a:latin typeface="Calibri"/>
                      </a:endParaRPr>
                    </a:p>
                  </a:txBody>
                  <a:tcPr marL="1254" marR="1254" marT="1254" marB="0" anchor="ctr"/>
                </a:tc>
              </a:tr>
              <a:tr h="53918">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Westlake</a:t>
                      </a:r>
                      <a:endParaRPr lang="en-US" sz="100" b="0" i="0" u="none" strike="noStrike">
                        <a:solidFill>
                          <a:srgbClr val="000000"/>
                        </a:solidFill>
                        <a:effectLst/>
                        <a:latin typeface="Calibri"/>
                      </a:endParaRPr>
                    </a:p>
                  </a:txBody>
                  <a:tcPr marL="1254" marR="1254" marT="1254" marB="0" anchor="ctr"/>
                </a:tc>
                <a:tc hMerge="1">
                  <a:txBody>
                    <a:bodyPr/>
                    <a:lstStyle/>
                    <a:p>
                      <a:pPr algn="l" rtl="0" fontAlgn="ctr"/>
                      <a:endParaRPr lang="en-US" sz="100" b="0" i="0" u="none" strike="noStrike">
                        <a:solidFill>
                          <a:srgbClr val="000000"/>
                        </a:solidFill>
                        <a:effectLst/>
                        <a:latin typeface="Calibri"/>
                      </a:endParaRPr>
                    </a:p>
                  </a:txBody>
                  <a:tcPr marL="1254" marR="1254" marT="1254" marB="0" anchor="ctr"/>
                </a:tc>
                <a:tc>
                  <a:txBody>
                    <a:bodyPr/>
                    <a:lstStyle/>
                    <a:p>
                      <a:pPr algn="l" rtl="0" fontAlgn="ctr"/>
                      <a:r>
                        <a:rPr lang="en-US" sz="100" u="none" strike="noStrike">
                          <a:effectLst/>
                        </a:rPr>
                        <a:t>Eastlake                      </a:t>
                      </a:r>
                      <a:endParaRPr lang="en-US" sz="100" b="0" i="0" u="none" strike="noStrike">
                        <a:solidFill>
                          <a:srgbClr val="000000"/>
                        </a:solidFill>
                        <a:effectLst/>
                        <a:latin typeface="Calibri"/>
                      </a:endParaRPr>
                    </a:p>
                  </a:txBody>
                  <a:tcPr marL="1254" marR="1254" marT="1254" marB="0" anchor="ctr"/>
                </a:tc>
                <a:tc>
                  <a:txBody>
                    <a:bodyPr/>
                    <a:lstStyle/>
                    <a:p>
                      <a:pPr algn="r" rtl="0" fontAlgn="ctr"/>
                      <a:r>
                        <a:rPr lang="en-US" sz="100" u="none" strike="noStrike">
                          <a:effectLst/>
                        </a:rPr>
                        <a:t>234</a:t>
                      </a:r>
                      <a:endParaRPr lang="en-US" sz="100" b="0" i="0" u="none" strike="noStrike">
                        <a:solidFill>
                          <a:srgbClr val="000000"/>
                        </a:solidFill>
                        <a:effectLst/>
                        <a:latin typeface="Calibri"/>
                      </a:endParaRPr>
                    </a:p>
                  </a:txBody>
                  <a:tcPr marL="1254" marR="1254" marT="1254" marB="0" anchor="ctr"/>
                </a:tc>
              </a:tr>
              <a:tr h="38513">
                <a:tc>
                  <a:txBody>
                    <a:bodyPr/>
                    <a:lstStyle/>
                    <a:p>
                      <a:pPr algn="l" rtl="0" fontAlgn="ctr"/>
                      <a:r>
                        <a:rPr lang="en-US" sz="100" u="none" strike="noStrike">
                          <a:effectLst/>
                        </a:rPr>
                        <a:t>Seattle</a:t>
                      </a:r>
                      <a:endParaRPr lang="en-US" sz="100" b="1" i="0" u="none" strike="noStrike">
                        <a:solidFill>
                          <a:srgbClr val="FFFFFF"/>
                        </a:solidFill>
                        <a:effectLst/>
                        <a:latin typeface="Calibri"/>
                      </a:endParaRPr>
                    </a:p>
                  </a:txBody>
                  <a:tcPr marL="1254" marR="1254" marT="1254" marB="0" anchor="ctr"/>
                </a:tc>
                <a:tc gridSpan="2">
                  <a:txBody>
                    <a:bodyPr/>
                    <a:lstStyle/>
                    <a:p>
                      <a:pPr algn="l" rtl="0" fontAlgn="ctr"/>
                      <a:r>
                        <a:rPr lang="en-US" sz="100" u="none" strike="noStrike">
                          <a:effectLst/>
                        </a:rPr>
                        <a:t>Windermere</a:t>
                      </a:r>
                      <a:endParaRPr lang="en-US" sz="100" b="0" i="0" u="none" strike="noStrike">
                        <a:solidFill>
                          <a:srgbClr val="000000"/>
                        </a:solidFill>
                        <a:effectLst/>
                        <a:latin typeface="Calibri"/>
                      </a:endParaRPr>
                    </a:p>
                  </a:txBody>
                  <a:tcPr marL="1254" marR="1254" marT="1254" marB="0" anchor="ctr"/>
                </a:tc>
                <a:tc hMerge="1">
                  <a:txBody>
                    <a:bodyPr/>
                    <a:lstStyle/>
                    <a:p>
                      <a:pPr algn="l" fontAlgn="b"/>
                      <a:endParaRPr lang="en-US" sz="100" b="0" i="0" u="none" strike="noStrike">
                        <a:solidFill>
                          <a:srgbClr val="000000"/>
                        </a:solidFill>
                        <a:effectLst/>
                        <a:latin typeface="Arial"/>
                      </a:endParaRPr>
                    </a:p>
                  </a:txBody>
                  <a:tcPr marL="1254" marR="1254" marT="1254" marB="0" anchor="b"/>
                </a:tc>
                <a:tc>
                  <a:txBody>
                    <a:bodyPr/>
                    <a:lstStyle/>
                    <a:p>
                      <a:pPr algn="l" fontAlgn="b"/>
                      <a:r>
                        <a:rPr lang="en-US" sz="100" u="none" strike="noStrike">
                          <a:effectLst/>
                        </a:rPr>
                        <a:t> </a:t>
                      </a:r>
                      <a:endParaRPr lang="en-US" sz="100" b="0" i="0" u="none" strike="noStrike">
                        <a:solidFill>
                          <a:srgbClr val="000000"/>
                        </a:solidFill>
                        <a:effectLst/>
                        <a:latin typeface="Arial"/>
                      </a:endParaRPr>
                    </a:p>
                  </a:txBody>
                  <a:tcPr marL="1254" marR="1254" marT="1254" marB="0" anchor="b"/>
                </a:tc>
                <a:tc>
                  <a:txBody>
                    <a:bodyPr/>
                    <a:lstStyle/>
                    <a:p>
                      <a:pPr algn="r" rtl="0" fontAlgn="ctr"/>
                      <a:r>
                        <a:rPr lang="en-US" sz="100" u="none" strike="noStrike" dirty="0">
                          <a:effectLst/>
                        </a:rPr>
                        <a:t>0</a:t>
                      </a:r>
                      <a:endParaRPr lang="en-US" sz="100" b="0" i="0" u="none" strike="noStrike" dirty="0">
                        <a:solidFill>
                          <a:srgbClr val="000000"/>
                        </a:solidFill>
                        <a:effectLst/>
                        <a:latin typeface="Calibri"/>
                      </a:endParaRPr>
                    </a:p>
                  </a:txBody>
                  <a:tcPr marL="1254" marR="1254" marT="1254" marB="0" anchor="ctr"/>
                </a:tc>
              </a:tr>
            </a:tbl>
          </a:graphicData>
        </a:graphic>
      </p:graphicFrame>
      <p:sp>
        <p:nvSpPr>
          <p:cNvPr id="2" name="Title 1"/>
          <p:cNvSpPr>
            <a:spLocks noGrp="1"/>
          </p:cNvSpPr>
          <p:nvPr>
            <p:ph type="title"/>
          </p:nvPr>
        </p:nvSpPr>
        <p:spPr>
          <a:xfrm>
            <a:off x="457200" y="228600"/>
            <a:ext cx="8229600" cy="792164"/>
          </a:xfrm>
        </p:spPr>
        <p:txBody>
          <a:bodyPr/>
          <a:lstStyle/>
          <a:p>
            <a:r>
              <a:rPr lang="en-US" sz="3600" dirty="0" smtClean="0">
                <a:solidFill>
                  <a:srgbClr val="FF0000"/>
                </a:solidFill>
                <a:latin typeface="Segoe"/>
              </a:rPr>
              <a:t>Current Seattle Twitter Data</a:t>
            </a:r>
            <a:br>
              <a:rPr lang="en-US" sz="3600" dirty="0" smtClean="0">
                <a:solidFill>
                  <a:srgbClr val="FF0000"/>
                </a:solidFill>
                <a:latin typeface="Segoe"/>
              </a:rPr>
            </a:br>
            <a:r>
              <a:rPr lang="en-US" sz="2400" i="1" dirty="0">
                <a:solidFill>
                  <a:schemeClr val="tx2">
                    <a:lumMod val="60000"/>
                    <a:lumOff val="40000"/>
                  </a:schemeClr>
                </a:solidFill>
              </a:rPr>
              <a:t>6% of all messages mention Seattle/Seattle area</a:t>
            </a:r>
            <a:endParaRPr lang="en-US" sz="2400" i="1" dirty="0">
              <a:solidFill>
                <a:schemeClr val="tx2">
                  <a:lumMod val="60000"/>
                  <a:lumOff val="40000"/>
                </a:schemeClr>
              </a:solidFill>
              <a:latin typeface="Segoe"/>
            </a:endParaRPr>
          </a:p>
        </p:txBody>
      </p:sp>
      <p:sp>
        <p:nvSpPr>
          <p:cNvPr id="3" name="Content Placeholder 2"/>
          <p:cNvSpPr>
            <a:spLocks noGrp="1"/>
          </p:cNvSpPr>
          <p:nvPr>
            <p:ph idx="1"/>
          </p:nvPr>
        </p:nvSpPr>
        <p:spPr>
          <a:xfrm>
            <a:off x="0" y="1371600"/>
            <a:ext cx="5791200" cy="5334000"/>
          </a:xfrm>
        </p:spPr>
        <p:txBody>
          <a:bodyPr>
            <a:noAutofit/>
          </a:bodyPr>
          <a:lstStyle/>
          <a:p>
            <a:r>
              <a:rPr lang="en-US" sz="2800" dirty="0" smtClean="0"/>
              <a:t>Twitter Data:</a:t>
            </a:r>
          </a:p>
          <a:p>
            <a:pPr lvl="1"/>
            <a:r>
              <a:rPr lang="en-US" sz="1800" dirty="0" smtClean="0"/>
              <a:t>Who:  People from Seattle (via profile data)</a:t>
            </a:r>
          </a:p>
          <a:p>
            <a:pPr lvl="1"/>
            <a:r>
              <a:rPr lang="en-US" sz="1800" dirty="0" smtClean="0"/>
              <a:t>Source:  100% sample from October 2011</a:t>
            </a:r>
          </a:p>
          <a:p>
            <a:pPr lvl="1"/>
            <a:endParaRPr lang="en-US" sz="1800" dirty="0" smtClean="0"/>
          </a:p>
          <a:p>
            <a:r>
              <a:rPr lang="en-US" sz="2800" dirty="0" smtClean="0"/>
              <a:t>Activity:</a:t>
            </a:r>
            <a:endParaRPr lang="en-US" sz="4400" dirty="0"/>
          </a:p>
          <a:p>
            <a:pPr lvl="1"/>
            <a:r>
              <a:rPr lang="en-US" sz="1800" dirty="0" smtClean="0"/>
              <a:t>50,609 unique people</a:t>
            </a:r>
          </a:p>
          <a:p>
            <a:pPr lvl="1"/>
            <a:r>
              <a:rPr lang="en-US" sz="1800" dirty="0" smtClean="0"/>
              <a:t>1,495,786 twitter messages </a:t>
            </a:r>
          </a:p>
          <a:p>
            <a:pPr lvl="1"/>
            <a:r>
              <a:rPr lang="en-US" sz="1800" dirty="0" smtClean="0"/>
              <a:t>29.56 mean </a:t>
            </a:r>
            <a:r>
              <a:rPr lang="en-US" sz="1800" dirty="0"/>
              <a:t>number tweets </a:t>
            </a:r>
            <a:r>
              <a:rPr lang="en-US" sz="1800" dirty="0" smtClean="0"/>
              <a:t>per person/month</a:t>
            </a:r>
          </a:p>
          <a:p>
            <a:pPr lvl="1"/>
            <a:endParaRPr lang="en-US" sz="1800" dirty="0" smtClean="0"/>
          </a:p>
          <a:p>
            <a:r>
              <a:rPr lang="en-US" sz="2800" dirty="0" smtClean="0"/>
              <a:t>Messages about Seattle area:</a:t>
            </a:r>
            <a:endParaRPr lang="en-US" sz="2800" dirty="0"/>
          </a:p>
          <a:p>
            <a:pPr lvl="1"/>
            <a:r>
              <a:rPr lang="en-US" sz="1800" dirty="0" smtClean="0"/>
              <a:t>6% of all messages mention Seattle/Seattle area </a:t>
            </a:r>
          </a:p>
          <a:p>
            <a:pPr lvl="2"/>
            <a:r>
              <a:rPr lang="en-US" sz="1400" dirty="0" smtClean="0"/>
              <a:t>4.3% of messages mention Seattle</a:t>
            </a:r>
          </a:p>
          <a:p>
            <a:pPr lvl="2"/>
            <a:r>
              <a:rPr lang="en-US" sz="1400" dirty="0" smtClean="0"/>
              <a:t>1.6</a:t>
            </a:r>
            <a:r>
              <a:rPr lang="en-US" sz="1400" dirty="0"/>
              <a:t>% </a:t>
            </a:r>
            <a:r>
              <a:rPr lang="en-US" sz="1400" dirty="0" smtClean="0"/>
              <a:t>of messages mention specific neighborhood</a:t>
            </a:r>
          </a:p>
          <a:p>
            <a:pPr lvl="1"/>
            <a:endParaRPr lang="en-US" sz="2000" dirty="0"/>
          </a:p>
          <a:p>
            <a:pPr lvl="1"/>
            <a:endParaRPr lang="en-US" sz="2000" dirty="0" smtClean="0"/>
          </a:p>
        </p:txBody>
      </p:sp>
      <p:sp>
        <p:nvSpPr>
          <p:cNvPr id="5" name="Slide Number Placeholder 4"/>
          <p:cNvSpPr>
            <a:spLocks noGrp="1"/>
          </p:cNvSpPr>
          <p:nvPr>
            <p:ph type="sldNum" sz="quarter" idx="4294967295"/>
          </p:nvPr>
        </p:nvSpPr>
        <p:spPr>
          <a:xfrm>
            <a:off x="7010400" y="6255634"/>
            <a:ext cx="2133600" cy="365125"/>
          </a:xfrm>
        </p:spPr>
        <p:txBody>
          <a:bodyPr/>
          <a:lstStyle/>
          <a:p>
            <a:pPr defTabSz="457025"/>
            <a:fld id="{608460DB-32B8-475E-B580-507265CDEA7B}" type="slidenum">
              <a:rPr lang="en-US" smtClean="0">
                <a:solidFill>
                  <a:prstClr val="black"/>
                </a:solidFill>
              </a:rPr>
              <a:pPr defTabSz="457025"/>
              <a:t>8</a:t>
            </a:fld>
            <a:endParaRPr lang="en-US">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792169567"/>
              </p:ext>
            </p:extLst>
          </p:nvPr>
        </p:nvGraphicFramePr>
        <p:xfrm>
          <a:off x="5791200" y="1118479"/>
          <a:ext cx="2438400" cy="5282321"/>
        </p:xfrm>
        <a:graphic>
          <a:graphicData uri="http://schemas.openxmlformats.org/drawingml/2006/table">
            <a:tbl>
              <a:tblPr firstRow="1" firstCol="1" bandRow="1">
                <a:tableStyleId>{5C22544A-7EE6-4342-B048-85BDC9FD1C3A}</a:tableStyleId>
              </a:tblPr>
              <a:tblGrid>
                <a:gridCol w="533400"/>
                <a:gridCol w="685800"/>
                <a:gridCol w="609600"/>
                <a:gridCol w="609600"/>
              </a:tblGrid>
              <a:tr h="396244">
                <a:tc>
                  <a:txBody>
                    <a:bodyPr/>
                    <a:lstStyle/>
                    <a:p>
                      <a:pPr algn="ctr" rtl="0" fontAlgn="ctr"/>
                      <a:r>
                        <a:rPr lang="en-US" sz="800" u="none" strike="noStrike" dirty="0" smtClean="0">
                          <a:effectLst/>
                        </a:rPr>
                        <a:t>City</a:t>
                      </a:r>
                      <a:endParaRPr lang="en-US" sz="800" b="1" i="0" u="none" strike="noStrike" dirty="0">
                        <a:solidFill>
                          <a:srgbClr val="FFFFFF"/>
                        </a:solidFill>
                        <a:effectLst/>
                        <a:latin typeface="Calibri"/>
                      </a:endParaRPr>
                    </a:p>
                  </a:txBody>
                  <a:tcPr marL="7620" marR="7620" marT="7620" marB="0" anchor="ctr"/>
                </a:tc>
                <a:tc>
                  <a:txBody>
                    <a:bodyPr/>
                    <a:lstStyle/>
                    <a:p>
                      <a:pPr algn="ctr" rtl="0" fontAlgn="ctr"/>
                      <a:endParaRPr lang="en-US" sz="800" u="none" strike="noStrike" dirty="0" smtClean="0">
                        <a:effectLst/>
                      </a:endParaRPr>
                    </a:p>
                    <a:p>
                      <a:pPr algn="ctr" rtl="0" fontAlgn="ctr"/>
                      <a:r>
                        <a:rPr lang="en-US" sz="800" u="none" strike="noStrike" dirty="0" smtClean="0">
                          <a:effectLst/>
                        </a:rPr>
                        <a:t>Neighborhood</a:t>
                      </a:r>
                      <a:r>
                        <a:rPr lang="en-US" sz="800" u="none" strike="noStrike" dirty="0">
                          <a:effectLst/>
                        </a:rPr>
                        <a:t>               </a:t>
                      </a:r>
                      <a:endParaRPr lang="en-US" sz="800" b="0" i="0" u="none" strike="noStrike" dirty="0">
                        <a:solidFill>
                          <a:srgbClr val="000000"/>
                        </a:solidFill>
                        <a:effectLst/>
                        <a:latin typeface="Calibri"/>
                      </a:endParaRPr>
                    </a:p>
                  </a:txBody>
                  <a:tcPr marL="7620" marR="7620" marT="7620" marB="0" anchor="ctr"/>
                </a:tc>
                <a:tc>
                  <a:txBody>
                    <a:bodyPr/>
                    <a:lstStyle/>
                    <a:p>
                      <a:pPr algn="ctr" fontAlgn="b"/>
                      <a:r>
                        <a:rPr lang="en-US" sz="800" u="none" strike="noStrike" dirty="0">
                          <a:effectLst/>
                        </a:rPr>
                        <a:t> </a:t>
                      </a:r>
                      <a:r>
                        <a:rPr lang="en-US" sz="800" u="none" strike="noStrike" dirty="0" smtClean="0">
                          <a:effectLst/>
                        </a:rPr>
                        <a:t> Sub-neighborhood</a:t>
                      </a:r>
                    </a:p>
                    <a:p>
                      <a:pPr algn="ctr" fontAlgn="b"/>
                      <a:endParaRPr lang="en-US" sz="800" b="0" i="0" u="none" strike="noStrike" dirty="0">
                        <a:solidFill>
                          <a:srgbClr val="000000"/>
                        </a:solidFill>
                        <a:effectLst/>
                        <a:latin typeface="Arial"/>
                      </a:endParaRPr>
                    </a:p>
                  </a:txBody>
                  <a:tcPr marL="7620" marR="7620" marT="7620" marB="0" anchor="b"/>
                </a:tc>
                <a:tc>
                  <a:txBody>
                    <a:bodyPr/>
                    <a:lstStyle/>
                    <a:p>
                      <a:pPr algn="ctr" rtl="0" fontAlgn="ctr"/>
                      <a:r>
                        <a:rPr lang="en-US" sz="800" u="none" strike="noStrike" dirty="0" smtClean="0">
                          <a:effectLst/>
                        </a:rPr>
                        <a:t>Count</a:t>
                      </a:r>
                      <a:endParaRPr lang="en-US" sz="800" b="0" i="0" u="none" strike="noStrike" dirty="0">
                        <a:solidFill>
                          <a:srgbClr val="000000"/>
                        </a:solidFill>
                        <a:effectLst/>
                        <a:latin typeface="Calibri"/>
                      </a:endParaRPr>
                    </a:p>
                  </a:txBody>
                  <a:tcPr marL="7620" marR="7620" marT="7620" marB="0" anchor="ctr"/>
                </a:tc>
              </a:tr>
              <a:tr h="289361">
                <a:tc>
                  <a:txBody>
                    <a:bodyPr/>
                    <a:lstStyle/>
                    <a:p>
                      <a:pPr algn="ctr" rtl="0" fontAlgn="ctr"/>
                      <a:r>
                        <a:rPr lang="en-US" sz="800" u="none" strike="noStrike" dirty="0">
                          <a:effectLst/>
                        </a:rPr>
                        <a:t>Seattle</a:t>
                      </a:r>
                      <a:endParaRPr lang="en-US" sz="800" b="1" i="0" u="none" strike="noStrike" dirty="0">
                        <a:solidFill>
                          <a:srgbClr val="FFFFFF"/>
                        </a:solidFill>
                        <a:effectLst/>
                        <a:latin typeface="Calibri"/>
                      </a:endParaRPr>
                    </a:p>
                  </a:txBody>
                  <a:tcPr marL="7620" marR="7620" marT="7620" marB="0" anchor="ctr"/>
                </a:tc>
                <a:tc>
                  <a:txBody>
                    <a:bodyPr/>
                    <a:lstStyle/>
                    <a:p>
                      <a:pPr algn="l" rtl="0" fontAlgn="ctr"/>
                      <a:r>
                        <a:rPr lang="en-US" sz="800" u="none" strike="noStrike">
                          <a:effectLst/>
                        </a:rPr>
                        <a:t>Capitol Hill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Broadway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634</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a:effectLst/>
                        </a:rPr>
                        <a:t>Capitol Hill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Madison Park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44</a:t>
                      </a:r>
                      <a:endParaRPr lang="en-US" sz="800" b="0" i="0" u="none" strike="noStrike" dirty="0">
                        <a:solidFill>
                          <a:srgbClr val="000000"/>
                        </a:solidFill>
                        <a:effectLst/>
                        <a:latin typeface="Calibri"/>
                      </a:endParaRPr>
                    </a:p>
                  </a:txBody>
                  <a:tcPr marL="7620" marR="7620" marT="7620" marB="0" anchor="ctr"/>
                </a:tc>
              </a:tr>
              <a:tr h="289361">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dirty="0">
                          <a:effectLst/>
                        </a:rPr>
                        <a:t>Capitol Hill                  </a:t>
                      </a:r>
                      <a:endParaRPr lang="en-US" sz="800" b="0" i="0" u="none" strike="noStrike" dirty="0">
                        <a:solidFill>
                          <a:srgbClr val="000000"/>
                        </a:solidFill>
                        <a:effectLst/>
                        <a:latin typeface="Calibri"/>
                      </a:endParaRPr>
                    </a:p>
                  </a:txBody>
                  <a:tcPr marL="7620" marR="7620" marT="7620" marB="0" anchor="ctr"/>
                </a:tc>
                <a:tc>
                  <a:txBody>
                    <a:bodyPr/>
                    <a:lstStyle/>
                    <a:p>
                      <a:pPr algn="l" rtl="0" fontAlgn="ctr"/>
                      <a:r>
                        <a:rPr lang="en-US" sz="800" u="none" strike="noStrike">
                          <a:effectLst/>
                        </a:rPr>
                        <a:t>Montlake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144</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dirty="0">
                          <a:effectLst/>
                        </a:rPr>
                        <a:t>Seattle</a:t>
                      </a:r>
                      <a:endParaRPr lang="en-US" sz="800" b="1" i="0" u="none" strike="noStrike" dirty="0">
                        <a:solidFill>
                          <a:srgbClr val="FFFFFF"/>
                        </a:solidFill>
                        <a:effectLst/>
                        <a:latin typeface="Calibri"/>
                      </a:endParaRPr>
                    </a:p>
                  </a:txBody>
                  <a:tcPr marL="7620" marR="7620" marT="7620" marB="0" anchor="ctr"/>
                </a:tc>
                <a:tc>
                  <a:txBody>
                    <a:bodyPr/>
                    <a:lstStyle/>
                    <a:p>
                      <a:pPr algn="l" rtl="0" fontAlgn="ctr"/>
                      <a:r>
                        <a:rPr lang="en-US" sz="800" u="none" strike="noStrike">
                          <a:effectLst/>
                        </a:rPr>
                        <a:t>Capitol Hill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dirty="0">
                          <a:effectLst/>
                        </a:rPr>
                        <a:t>Portage Bay                   </a:t>
                      </a:r>
                      <a:endParaRPr lang="en-US" sz="800" b="0" i="0" u="none" strike="noStrike" dirty="0">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42</a:t>
                      </a:r>
                      <a:endParaRPr lang="en-US" sz="800" b="0" i="0" u="none" strike="noStrike" dirty="0">
                        <a:solidFill>
                          <a:srgbClr val="000000"/>
                        </a:solidFill>
                        <a:effectLst/>
                        <a:latin typeface="Calibri"/>
                      </a:endParaRPr>
                    </a:p>
                  </a:txBody>
                  <a:tcPr marL="7620" marR="7620" marT="7620" marB="0" anchor="ctr"/>
                </a:tc>
              </a:tr>
              <a:tr h="289361">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dirty="0">
                          <a:effectLst/>
                        </a:rPr>
                        <a:t>Capitol Hill                  </a:t>
                      </a:r>
                      <a:endParaRPr lang="en-US" sz="800" b="0" i="0" u="none" strike="noStrike" dirty="0">
                        <a:solidFill>
                          <a:srgbClr val="000000"/>
                        </a:solidFill>
                        <a:effectLst/>
                        <a:latin typeface="Calibri"/>
                      </a:endParaRPr>
                    </a:p>
                  </a:txBody>
                  <a:tcPr marL="7620" marR="7620" marT="7620" marB="0" anchor="ctr"/>
                </a:tc>
                <a:tc>
                  <a:txBody>
                    <a:bodyPr/>
                    <a:lstStyle/>
                    <a:p>
                      <a:pPr algn="l" rtl="0" fontAlgn="ctr"/>
                      <a:r>
                        <a:rPr lang="en-US" sz="800" u="none" strike="noStrike">
                          <a:effectLst/>
                        </a:rPr>
                        <a:t>Stevens*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614</a:t>
                      </a:r>
                      <a:endParaRPr lang="en-US" sz="800" b="0" i="0" u="none" strike="noStrike" dirty="0">
                        <a:solidFill>
                          <a:srgbClr val="000000"/>
                        </a:solidFill>
                        <a:effectLst/>
                        <a:latin typeface="Calibri"/>
                      </a:endParaRPr>
                    </a:p>
                  </a:txBody>
                  <a:tcPr marL="7620" marR="7620" marT="7620" marB="0" anchor="ctr"/>
                </a:tc>
              </a:tr>
              <a:tr h="289361">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gridSpan="2">
                  <a:txBody>
                    <a:bodyPr/>
                    <a:lstStyle/>
                    <a:p>
                      <a:pPr algn="l" rtl="0" fontAlgn="ctr"/>
                      <a:r>
                        <a:rPr lang="en-US" sz="800" u="none" strike="noStrike" dirty="0">
                          <a:effectLst/>
                        </a:rPr>
                        <a:t>Rainier Valley                </a:t>
                      </a:r>
                      <a:endParaRPr lang="en-US" sz="800" b="0" i="0" u="none" strike="noStrike" dirty="0">
                        <a:solidFill>
                          <a:srgbClr val="000000"/>
                        </a:solidFill>
                        <a:effectLst/>
                        <a:latin typeface="Calibri"/>
                      </a:endParaRPr>
                    </a:p>
                  </a:txBody>
                  <a:tcPr marL="7620" marR="7620" marT="7620" marB="0" anchor="ctr"/>
                </a:tc>
                <a:tc hMerge="1">
                  <a:txBody>
                    <a:bodyPr/>
                    <a:lstStyle/>
                    <a:p>
                      <a:endParaRPr lang="en-US"/>
                    </a:p>
                  </a:txBody>
                  <a:tcPr/>
                </a:tc>
                <a:tc>
                  <a:txBody>
                    <a:bodyPr/>
                    <a:lstStyle/>
                    <a:p>
                      <a:pPr algn="ctr" rtl="0" fontAlgn="ctr"/>
                      <a:r>
                        <a:rPr lang="en-US" sz="800" u="none" strike="noStrike" dirty="0">
                          <a:effectLst/>
                        </a:rPr>
                        <a:t>28</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dirty="0">
                          <a:effectLst/>
                        </a:rPr>
                        <a:t>Seattle</a:t>
                      </a:r>
                      <a:endParaRPr lang="en-US" sz="800" b="1" i="0" u="none" strike="noStrike" dirty="0">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Brighton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34</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Columbia City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138</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Dunlap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11</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Mount Baker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24</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a:effectLst/>
                        </a:rPr>
                        <a:t>Seattle</a:t>
                      </a:r>
                      <a:endParaRPr lang="en-US" sz="800" b="1" i="0" u="none" strike="noStrike">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dirty="0">
                          <a:effectLst/>
                        </a:rPr>
                        <a:t>Rainier Beach                 </a:t>
                      </a:r>
                      <a:endParaRPr lang="en-US" sz="800" b="0" i="0" u="none" strike="noStrike" dirty="0">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48</a:t>
                      </a:r>
                      <a:endParaRPr lang="en-US" sz="800" b="0" i="0" u="none" strike="noStrike" dirty="0">
                        <a:solidFill>
                          <a:srgbClr val="000000"/>
                        </a:solidFill>
                        <a:effectLst/>
                        <a:latin typeface="Calibri"/>
                      </a:endParaRPr>
                    </a:p>
                  </a:txBody>
                  <a:tcPr marL="7620" marR="7620" marT="7620" marB="0" anchor="ctr"/>
                </a:tc>
              </a:tr>
              <a:tr h="429909">
                <a:tc>
                  <a:txBody>
                    <a:bodyPr/>
                    <a:lstStyle/>
                    <a:p>
                      <a:pPr algn="ctr" rtl="0" fontAlgn="ctr"/>
                      <a:r>
                        <a:rPr lang="en-US" sz="800" u="none" strike="noStrike" dirty="0">
                          <a:effectLst/>
                        </a:rPr>
                        <a:t>Seattle</a:t>
                      </a:r>
                      <a:endParaRPr lang="en-US" sz="800" b="1" i="0" u="none" strike="noStrike" dirty="0">
                        <a:solidFill>
                          <a:srgbClr val="FFFFFF"/>
                        </a:solidFill>
                        <a:effectLst/>
                        <a:latin typeface="Calibri"/>
                      </a:endParaRPr>
                    </a:p>
                  </a:txBody>
                  <a:tcPr marL="7620" marR="7620" marT="7620" marB="0" anchor="ctr"/>
                </a:tc>
                <a:tc>
                  <a:txBody>
                    <a:bodyPr/>
                    <a:lstStyle/>
                    <a:p>
                      <a:pPr algn="l" rtl="0" fontAlgn="ctr"/>
                      <a:r>
                        <a:rPr lang="en-US" sz="800" u="none" strike="noStrike">
                          <a:effectLst/>
                        </a:rPr>
                        <a:t>Rainier Valley                </a:t>
                      </a:r>
                      <a:endParaRPr lang="en-US" sz="800" b="0" i="0" u="none" strike="noStrike">
                        <a:solidFill>
                          <a:srgbClr val="000000"/>
                        </a:solidFill>
                        <a:effectLst/>
                        <a:latin typeface="Calibri"/>
                      </a:endParaRPr>
                    </a:p>
                  </a:txBody>
                  <a:tcPr marL="7620" marR="7620" marT="7620" marB="0" anchor="ctr"/>
                </a:tc>
                <a:tc>
                  <a:txBody>
                    <a:bodyPr/>
                    <a:lstStyle/>
                    <a:p>
                      <a:pPr algn="l" rtl="0" fontAlgn="ctr"/>
                      <a:r>
                        <a:rPr lang="en-US" sz="800" u="none" strike="noStrike">
                          <a:effectLst/>
                        </a:rPr>
                        <a:t>Rainier View                  </a:t>
                      </a:r>
                      <a:endParaRPr lang="en-US" sz="800" b="0" i="0" u="none" strike="noStrike">
                        <a:solidFill>
                          <a:srgbClr val="000000"/>
                        </a:solidFill>
                        <a:effectLst/>
                        <a:latin typeface="Calibri"/>
                      </a:endParaRPr>
                    </a:p>
                  </a:txBody>
                  <a:tcPr marL="7620" marR="7620" marT="7620" marB="0" anchor="ctr"/>
                </a:tc>
                <a:tc>
                  <a:txBody>
                    <a:bodyPr/>
                    <a:lstStyle/>
                    <a:p>
                      <a:pPr algn="ctr" rtl="0" fontAlgn="ctr"/>
                      <a:r>
                        <a:rPr lang="en-US" sz="800" u="none" strike="noStrike" dirty="0">
                          <a:effectLst/>
                        </a:rPr>
                        <a:t>2</a:t>
                      </a:r>
                      <a:endParaRPr lang="en-US" sz="800" b="0" i="0" u="none" strike="noStrike" dirty="0">
                        <a:solidFill>
                          <a:srgbClr val="000000"/>
                        </a:solidFill>
                        <a:effectLst/>
                        <a:latin typeface="Calibri"/>
                      </a:endParaRPr>
                    </a:p>
                  </a:txBody>
                  <a:tcPr marL="7620" marR="7620" marT="7620" marB="0" anchor="ctr"/>
                </a:tc>
              </a:tr>
              <a:tr h="289361">
                <a:tc>
                  <a:txBody>
                    <a:bodyPr/>
                    <a:lstStyle/>
                    <a:p>
                      <a:pPr algn="ctr" rtl="0" fontAlgn="ctr"/>
                      <a:r>
                        <a:rPr lang="en-US" sz="800" u="none" strike="noStrike" dirty="0">
                          <a:effectLst/>
                        </a:rPr>
                        <a:t>Seattle</a:t>
                      </a:r>
                      <a:endParaRPr lang="en-US" sz="800" b="1" i="0" u="none" strike="noStrike" dirty="0">
                        <a:solidFill>
                          <a:srgbClr val="FFFFFF"/>
                        </a:solidFill>
                        <a:effectLst/>
                        <a:latin typeface="Calibri"/>
                      </a:endParaRPr>
                    </a:p>
                  </a:txBody>
                  <a:tcPr marL="7620" marR="7620" marT="7620" marB="0" anchor="ctr"/>
                </a:tc>
                <a:tc gridSpan="2">
                  <a:txBody>
                    <a:bodyPr/>
                    <a:lstStyle/>
                    <a:p>
                      <a:pPr algn="l" rtl="0" fontAlgn="ctr"/>
                      <a:r>
                        <a:rPr lang="en-US" sz="800" u="none" strike="noStrike" dirty="0">
                          <a:effectLst/>
                        </a:rPr>
                        <a:t>Wallingford                   </a:t>
                      </a:r>
                      <a:endParaRPr lang="en-US" sz="800" b="0" i="0" u="none" strike="noStrike" dirty="0">
                        <a:solidFill>
                          <a:srgbClr val="000000"/>
                        </a:solidFill>
                        <a:effectLst/>
                        <a:latin typeface="Calibri"/>
                      </a:endParaRPr>
                    </a:p>
                  </a:txBody>
                  <a:tcPr marL="7620" marR="7620" marT="7620" marB="0" anchor="ctr"/>
                </a:tc>
                <a:tc hMerge="1">
                  <a:txBody>
                    <a:bodyPr/>
                    <a:lstStyle/>
                    <a:p>
                      <a:endParaRPr lang="en-US"/>
                    </a:p>
                  </a:txBody>
                  <a:tcPr/>
                </a:tc>
                <a:tc>
                  <a:txBody>
                    <a:bodyPr/>
                    <a:lstStyle/>
                    <a:p>
                      <a:pPr algn="ctr" rtl="0" fontAlgn="ctr"/>
                      <a:r>
                        <a:rPr lang="en-US" sz="800" u="none" strike="noStrike" dirty="0">
                          <a:effectLst/>
                        </a:rPr>
                        <a:t>332</a:t>
                      </a:r>
                      <a:endParaRPr lang="en-US" sz="800" b="0" i="0" u="none" strike="noStrike" dirty="0">
                        <a:solidFill>
                          <a:srgbClr val="000000"/>
                        </a:solidFill>
                        <a:effectLst/>
                        <a:latin typeface="Calibri"/>
                      </a:endParaRPr>
                    </a:p>
                  </a:txBody>
                  <a:tcPr marL="7620" marR="7620" marT="7620" marB="0" anchor="ctr"/>
                </a:tc>
              </a:tr>
            </a:tbl>
          </a:graphicData>
        </a:graphic>
      </p:graphicFrame>
      <p:cxnSp>
        <p:nvCxnSpPr>
          <p:cNvPr id="10" name="Straight Connector 9"/>
          <p:cNvCxnSpPr/>
          <p:nvPr/>
        </p:nvCxnSpPr>
        <p:spPr>
          <a:xfrm>
            <a:off x="8229600" y="1118484"/>
            <a:ext cx="228600" cy="1676400"/>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6" idx="1"/>
          </p:cNvCxnSpPr>
          <p:nvPr/>
        </p:nvCxnSpPr>
        <p:spPr>
          <a:xfrm flipV="1">
            <a:off x="8229600" y="3200403"/>
            <a:ext cx="228600" cy="2971804"/>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358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C:\Dropbox\nt\hcic2012\grid.plot.1col.aug10-nov1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6163" b="50525"/>
          <a:stretch/>
        </p:blipFill>
        <p:spPr bwMode="auto">
          <a:xfrm>
            <a:off x="1219200" y="2057400"/>
            <a:ext cx="6868128" cy="2350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1981200"/>
            <a:ext cx="1638300" cy="343620"/>
          </a:xfrm>
          <a:prstGeom prst="rect">
            <a:avLst/>
          </a:prstGeom>
          <a:noFill/>
        </p:spPr>
        <p:txBody>
          <a:bodyPr wrap="square" lIns="91330" tIns="45667" rIns="91330" bIns="45667" rtlCol="0">
            <a:spAutoFit/>
          </a:bodyPr>
          <a:lstStyle/>
          <a:p>
            <a:pPr defTabSz="913264" fontAlgn="auto">
              <a:spcBef>
                <a:spcPts val="0"/>
              </a:spcBef>
              <a:spcAft>
                <a:spcPts val="0"/>
              </a:spcAft>
            </a:pPr>
            <a:r>
              <a:rPr lang="en-US" sz="1600" dirty="0">
                <a:solidFill>
                  <a:prstClr val="black"/>
                </a:solidFill>
                <a:latin typeface="Calibri"/>
              </a:rPr>
              <a:t>Tweets</a:t>
            </a:r>
          </a:p>
        </p:txBody>
      </p:sp>
      <p:sp>
        <p:nvSpPr>
          <p:cNvPr id="3" name="Title 2"/>
          <p:cNvSpPr>
            <a:spLocks noGrp="1"/>
          </p:cNvSpPr>
          <p:nvPr>
            <p:ph type="title"/>
          </p:nvPr>
        </p:nvSpPr>
        <p:spPr/>
        <p:txBody>
          <a:bodyPr/>
          <a:lstStyle/>
          <a:p>
            <a:r>
              <a:rPr lang="en-US" dirty="0" smtClean="0"/>
              <a:t>Tweet Stream Events</a:t>
            </a:r>
            <a:endParaRPr lang="en-US" dirty="0"/>
          </a:p>
        </p:txBody>
      </p:sp>
    </p:spTree>
    <p:extLst>
      <p:ext uri="{BB962C8B-B14F-4D97-AF65-F5344CB8AC3E}">
        <p14:creationId xmlns:p14="http://schemas.microsoft.com/office/powerpoint/2010/main" val="38241224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0333416c-92f8-4b2e-9bcc-abf3eb0309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D0E6BBA968D546A8E1EAAF6A986710" ma:contentTypeVersion="1" ma:contentTypeDescription="Create a new document." ma:contentTypeScope="" ma:versionID="70b5ef45cdad2f6176c6b71dee1d274e">
  <xsd:schema xmlns:xsd="http://www.w3.org/2001/XMLSchema" xmlns:xs="http://www.w3.org/2001/XMLSchema" xmlns:p="http://schemas.microsoft.com/office/2006/metadata/properties" xmlns:ns2="0333416c-92f8-4b2e-9bcc-abf3eb030992" targetNamespace="http://schemas.microsoft.com/office/2006/metadata/properties" ma:root="true" ma:fieldsID="88b8ad447c796cd6218293b6f9c10c85" ns2:_="">
    <xsd:import namespace="0333416c-92f8-4b2e-9bcc-abf3eb030992"/>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3416c-92f8-4b2e-9bcc-abf3eb030992"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FEF05E-3454-42DA-AE1E-F57281F2781B}">
  <ds:schemaRefs>
    <ds:schemaRef ds:uri="0333416c-92f8-4b2e-9bcc-abf3eb03099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5CFAABC-3223-4744-99FA-E8CF37612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33416c-92f8-4b2e-9bcc-abf3eb0309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C5ECE5-D8EE-4A1C-A9EB-CDA793DE2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1245</TotalTime>
  <Words>1904</Words>
  <Application>Microsoft Office PowerPoint</Application>
  <PresentationFormat>On-screen Show (4:3)</PresentationFormat>
  <Paragraphs>912</Paragraphs>
  <Slides>40</Slides>
  <Notes>17</Notes>
  <HiddenSlides>17</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6_Office Theme</vt:lpstr>
      <vt:lpstr>12_Office Theme</vt:lpstr>
      <vt:lpstr>Office Theme</vt:lpstr>
      <vt:lpstr>PowerPoint Presentation</vt:lpstr>
      <vt:lpstr>PowerPoint Presentation</vt:lpstr>
      <vt:lpstr>Current Research Areas</vt:lpstr>
      <vt:lpstr>                     Twigg</vt:lpstr>
      <vt:lpstr>Real-time Social Data </vt:lpstr>
      <vt:lpstr>Social Search</vt:lpstr>
      <vt:lpstr>Mobility &amp; Location: Project Monterrey Hyper-local social media for  improved civic engagement &amp; collective action     </vt:lpstr>
      <vt:lpstr>Current Seattle Twitter Data 6% of all messages mention Seattle/Seattle area</vt:lpstr>
      <vt:lpstr>Tweet Stream Events</vt:lpstr>
      <vt:lpstr>Event detection on Tweets</vt:lpstr>
      <vt:lpstr>PowerPoint Presentation</vt:lpstr>
      <vt:lpstr>PowerPoint Presentation</vt:lpstr>
      <vt:lpstr>My Content/Files:  Docs.com</vt:lpstr>
      <vt:lpstr>DOCS EXPERIENCE</vt:lpstr>
      <vt:lpstr>DOCS EXPERIENCE</vt:lpstr>
      <vt:lpstr>DOCS EXPERIENCE</vt:lpstr>
      <vt:lpstr>DOCS EXPERIENCE</vt:lpstr>
      <vt:lpstr>DOCS EXPERIENCE</vt:lpstr>
      <vt:lpstr>Usage: File Type and Content</vt:lpstr>
      <vt:lpstr>Usage:  Sharing, Traffic, Reach</vt:lpstr>
      <vt:lpstr>Authoring Social Data:  Montage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Users</vt:lpstr>
      <vt:lpstr>Predictors of Coming Back</vt:lpstr>
      <vt:lpstr>SO.CL Research Dataset Project</vt:lpstr>
      <vt:lpstr>Student and Research Outreach</vt:lpstr>
      <vt:lpstr>Social Data</vt:lpstr>
      <vt:lpstr>Questions?</vt:lpstr>
    </vt:vector>
  </TitlesOfParts>
  <Company>Wolfram Research,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Perardi</dc:creator>
  <cp:lastModifiedBy>wolfram</cp:lastModifiedBy>
  <cp:revision>38</cp:revision>
  <dcterms:created xsi:type="dcterms:W3CDTF">2011-07-14T19:59:58Z</dcterms:created>
  <dcterms:modified xsi:type="dcterms:W3CDTF">2012-09-06T17:43:32Z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0x010100F0D0E6BBA968D546A8E1EAAF6A986710</vt:lpwstr>
  </property>
  <property fmtid="{D5CDD505-2E9C-101B-9397-08002B2CF9AE}" pid="3" name="TaxKeywordTaxHTField">
    <vt:lpwstr/>
  </property>
  <property fmtid="{D5CDD505-2E9C-101B-9397-08002B2CF9AE}" pid="4" name="TaxKeyword">
    <vt:lpwstr/>
  </property>
  <property fmtid="{D5CDD505-2E9C-101B-9397-08002B2CF9AE}" pid="5" name="Confidentiality">
    <vt:lpwstr>5;#Microsoft confidential|461efa83-0283-486a-a8d5-943328f3693f</vt:lpwstr>
  </property>
  <property fmtid="{D5CDD505-2E9C-101B-9397-08002B2CF9AE}" pid="6" name="ConfidentialityTaxHTField0">
    <vt:lpwstr>Microsoft confidential|461efa83-0283-486a-a8d5-943328f3693f</vt:lpwstr>
  </property>
  <property fmtid="{D5CDD505-2E9C-101B-9397-08002B2CF9AE}" pid="7" name="TaxCatchAll">
    <vt:lpwstr>5;#Microsoft confidential|461efa83-0283-486a-a8d5-943328f3693f</vt:lpwstr>
  </property>
</Properties>
</file>