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60" r:id="rId4"/>
    <p:sldId id="262" r:id="rId5"/>
    <p:sldId id="263" r:id="rId6"/>
    <p:sldId id="264" r:id="rId7"/>
    <p:sldId id="265" r:id="rId8"/>
    <p:sldId id="280" r:id="rId9"/>
    <p:sldId id="284" r:id="rId10"/>
    <p:sldId id="267" r:id="rId11"/>
    <p:sldId id="283" r:id="rId12"/>
    <p:sldId id="285" r:id="rId13"/>
    <p:sldId id="286" r:id="rId14"/>
    <p:sldId id="269" r:id="rId15"/>
    <p:sldId id="271" r:id="rId16"/>
    <p:sldId id="276" r:id="rId17"/>
    <p:sldId id="274" r:id="rId18"/>
    <p:sldId id="273" r:id="rId19"/>
    <p:sldId id="272" r:id="rId20"/>
    <p:sldId id="278" r:id="rId21"/>
    <p:sldId id="279" r:id="rId22"/>
    <p:sldId id="28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97" autoAdjust="0"/>
  </p:normalViewPr>
  <p:slideViewPr>
    <p:cSldViewPr>
      <p:cViewPr varScale="1">
        <p:scale>
          <a:sx n="54" d="100"/>
          <a:sy n="54" d="100"/>
        </p:scale>
        <p:origin x="-87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image" Target="../media/image34.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image" Target="../media/image34.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35458-4E15-4958-AE95-D1AB09808D0C}" type="doc">
      <dgm:prSet loTypeId="urn:microsoft.com/office/officeart/2005/8/layout/cycle8" loCatId="cycle" qsTypeId="urn:microsoft.com/office/officeart/2005/8/quickstyle/3d2" qsCatId="3D" csTypeId="urn:microsoft.com/office/officeart/2005/8/colors/colorful5" csCatId="colorful" phldr="1"/>
      <dgm:spPr/>
      <dgm:t>
        <a:bodyPr/>
        <a:lstStyle/>
        <a:p>
          <a:endParaRPr lang="en-US"/>
        </a:p>
      </dgm:t>
    </dgm:pt>
    <dgm:pt modelId="{DC16F883-FF5F-4780-8A15-EF947B98F6AC}">
      <dgm:prSet phldrT="[Text]"/>
      <dgm:spPr/>
      <dgm:t>
        <a:bodyPr/>
        <a:lstStyle/>
        <a:p>
          <a:r>
            <a:rPr lang="en-US" dirty="0" smtClean="0"/>
            <a:t>Sense</a:t>
          </a:r>
          <a:endParaRPr lang="en-US" dirty="0"/>
        </a:p>
      </dgm:t>
    </dgm:pt>
    <dgm:pt modelId="{6E41B1BB-A8B9-4408-BCC4-1762325B3EAA}" type="parTrans" cxnId="{66C582DB-C08E-4992-B2F9-BF6FCDE23CC5}">
      <dgm:prSet/>
      <dgm:spPr/>
      <dgm:t>
        <a:bodyPr/>
        <a:lstStyle/>
        <a:p>
          <a:endParaRPr lang="en-US"/>
        </a:p>
      </dgm:t>
    </dgm:pt>
    <dgm:pt modelId="{E233C5C5-5549-42D6-A5B8-B7B7F2B8A485}" type="sibTrans" cxnId="{66C582DB-C08E-4992-B2F9-BF6FCDE23CC5}">
      <dgm:prSet/>
      <dgm:spPr/>
      <dgm:t>
        <a:bodyPr/>
        <a:lstStyle/>
        <a:p>
          <a:endParaRPr lang="en-US"/>
        </a:p>
      </dgm:t>
    </dgm:pt>
    <dgm:pt modelId="{5A020A4B-052D-46F1-9F99-C26E1C1AA5EE}">
      <dgm:prSet phldrT="[Text]"/>
      <dgm:spPr/>
      <dgm:t>
        <a:bodyPr/>
        <a:lstStyle/>
        <a:p>
          <a:r>
            <a:rPr lang="en-US" dirty="0"/>
            <a:t>Assess</a:t>
          </a:r>
        </a:p>
      </dgm:t>
    </dgm:pt>
    <dgm:pt modelId="{6DB78947-1D2B-4E9C-BBEC-C695D95DB43C}" type="parTrans" cxnId="{A0190BB0-63F3-478E-8588-A49D6290523E}">
      <dgm:prSet/>
      <dgm:spPr/>
      <dgm:t>
        <a:bodyPr/>
        <a:lstStyle/>
        <a:p>
          <a:endParaRPr lang="en-US"/>
        </a:p>
      </dgm:t>
    </dgm:pt>
    <dgm:pt modelId="{25653472-8656-4E66-9CA9-A18D82CADF17}" type="sibTrans" cxnId="{A0190BB0-63F3-478E-8588-A49D6290523E}">
      <dgm:prSet/>
      <dgm:spPr/>
      <dgm:t>
        <a:bodyPr/>
        <a:lstStyle/>
        <a:p>
          <a:endParaRPr lang="en-US"/>
        </a:p>
      </dgm:t>
    </dgm:pt>
    <dgm:pt modelId="{5F0B79D8-CE64-4361-A1DF-32E519365F5D}">
      <dgm:prSet phldrT="[Text]"/>
      <dgm:spPr/>
      <dgm:t>
        <a:bodyPr/>
        <a:lstStyle/>
        <a:p>
          <a:r>
            <a:rPr lang="en-US" dirty="0"/>
            <a:t>Intervene</a:t>
          </a:r>
        </a:p>
      </dgm:t>
    </dgm:pt>
    <dgm:pt modelId="{F2EF3CDE-091F-4671-AA4F-AC0E7D648006}" type="parTrans" cxnId="{E23BA818-1C02-4FB5-81CA-7B5E4EBC6624}">
      <dgm:prSet/>
      <dgm:spPr/>
      <dgm:t>
        <a:bodyPr/>
        <a:lstStyle/>
        <a:p>
          <a:endParaRPr lang="en-US"/>
        </a:p>
      </dgm:t>
    </dgm:pt>
    <dgm:pt modelId="{92414575-B308-4C31-8EE0-607992E14859}" type="sibTrans" cxnId="{E23BA818-1C02-4FB5-81CA-7B5E4EBC6624}">
      <dgm:prSet/>
      <dgm:spPr/>
      <dgm:t>
        <a:bodyPr/>
        <a:lstStyle/>
        <a:p>
          <a:endParaRPr lang="en-US"/>
        </a:p>
      </dgm:t>
    </dgm:pt>
    <dgm:pt modelId="{6B538B0A-5DBC-4CE9-AC8A-44AFC3FE202D}">
      <dgm:prSet phldrT="[Text]"/>
      <dgm:spPr/>
      <dgm:t>
        <a:bodyPr/>
        <a:lstStyle/>
        <a:p>
          <a:r>
            <a:rPr lang="en-US" dirty="0"/>
            <a:t>Evaluate</a:t>
          </a:r>
        </a:p>
      </dgm:t>
    </dgm:pt>
    <dgm:pt modelId="{7B55535D-4A5D-465E-9DAD-CA2015476CC5}" type="parTrans" cxnId="{73146E40-763C-4473-81C0-55393BF825A4}">
      <dgm:prSet/>
      <dgm:spPr/>
      <dgm:t>
        <a:bodyPr/>
        <a:lstStyle/>
        <a:p>
          <a:endParaRPr lang="en-US"/>
        </a:p>
      </dgm:t>
    </dgm:pt>
    <dgm:pt modelId="{F73797F4-146C-4899-9B5C-9D83F94F5BA7}" type="sibTrans" cxnId="{73146E40-763C-4473-81C0-55393BF825A4}">
      <dgm:prSet/>
      <dgm:spPr/>
      <dgm:t>
        <a:bodyPr/>
        <a:lstStyle/>
        <a:p>
          <a:endParaRPr lang="en-US"/>
        </a:p>
      </dgm:t>
    </dgm:pt>
    <dgm:pt modelId="{8F78C4B7-0D95-46EF-907D-21A98568E865}">
      <dgm:prSet phldrT="[Text]"/>
      <dgm:spPr/>
      <dgm:t>
        <a:bodyPr/>
        <a:lstStyle/>
        <a:p>
          <a:r>
            <a:rPr lang="en-US" dirty="0" smtClean="0"/>
            <a:t>Identify</a:t>
          </a:r>
          <a:endParaRPr lang="en-US" dirty="0"/>
        </a:p>
      </dgm:t>
    </dgm:pt>
    <dgm:pt modelId="{9954ADE1-E0EE-4E05-8A3B-A8C8950EE1B4}" type="sibTrans" cxnId="{E5015FC1-5EB9-4423-BABA-6AA094E26F35}">
      <dgm:prSet/>
      <dgm:spPr/>
      <dgm:t>
        <a:bodyPr/>
        <a:lstStyle/>
        <a:p>
          <a:endParaRPr lang="en-US"/>
        </a:p>
      </dgm:t>
    </dgm:pt>
    <dgm:pt modelId="{744BB683-D704-42D0-904A-D9A5CD3B7809}" type="parTrans" cxnId="{E5015FC1-5EB9-4423-BABA-6AA094E26F35}">
      <dgm:prSet/>
      <dgm:spPr/>
      <dgm:t>
        <a:bodyPr/>
        <a:lstStyle/>
        <a:p>
          <a:endParaRPr lang="en-US"/>
        </a:p>
      </dgm:t>
    </dgm:pt>
    <dgm:pt modelId="{5D2D67B1-4BDF-4B56-B90E-2BEA38488B3F}" type="pres">
      <dgm:prSet presAssocID="{86135458-4E15-4958-AE95-D1AB09808D0C}" presName="compositeShape" presStyleCnt="0">
        <dgm:presLayoutVars>
          <dgm:chMax val="7"/>
          <dgm:dir/>
          <dgm:resizeHandles val="exact"/>
        </dgm:presLayoutVars>
      </dgm:prSet>
      <dgm:spPr/>
      <dgm:t>
        <a:bodyPr/>
        <a:lstStyle/>
        <a:p>
          <a:endParaRPr lang="en-US"/>
        </a:p>
      </dgm:t>
    </dgm:pt>
    <dgm:pt modelId="{D1EF8B2B-AA1C-4685-90E2-36A533E62309}" type="pres">
      <dgm:prSet presAssocID="{86135458-4E15-4958-AE95-D1AB09808D0C}" presName="wedge1" presStyleLbl="node1" presStyleIdx="0" presStyleCnt="5"/>
      <dgm:spPr/>
      <dgm:t>
        <a:bodyPr/>
        <a:lstStyle/>
        <a:p>
          <a:endParaRPr lang="en-US"/>
        </a:p>
      </dgm:t>
    </dgm:pt>
    <dgm:pt modelId="{6CB9F566-2185-47AD-9FD2-4ADE60751EB7}" type="pres">
      <dgm:prSet presAssocID="{86135458-4E15-4958-AE95-D1AB09808D0C}" presName="dummy1a" presStyleCnt="0"/>
      <dgm:spPr/>
      <dgm:t>
        <a:bodyPr/>
        <a:lstStyle/>
        <a:p>
          <a:endParaRPr lang="en-US"/>
        </a:p>
      </dgm:t>
    </dgm:pt>
    <dgm:pt modelId="{9F188B8E-6833-4758-B9EE-AB440A541C04}" type="pres">
      <dgm:prSet presAssocID="{86135458-4E15-4958-AE95-D1AB09808D0C}" presName="dummy1b" presStyleCnt="0"/>
      <dgm:spPr/>
      <dgm:t>
        <a:bodyPr/>
        <a:lstStyle/>
        <a:p>
          <a:endParaRPr lang="en-US"/>
        </a:p>
      </dgm:t>
    </dgm:pt>
    <dgm:pt modelId="{25E263DF-1580-4E67-9189-07FBCFCC7460}" type="pres">
      <dgm:prSet presAssocID="{86135458-4E15-4958-AE95-D1AB09808D0C}" presName="wedge1Tx" presStyleLbl="node1" presStyleIdx="0" presStyleCnt="5">
        <dgm:presLayoutVars>
          <dgm:chMax val="0"/>
          <dgm:chPref val="0"/>
          <dgm:bulletEnabled val="1"/>
        </dgm:presLayoutVars>
      </dgm:prSet>
      <dgm:spPr/>
      <dgm:t>
        <a:bodyPr/>
        <a:lstStyle/>
        <a:p>
          <a:endParaRPr lang="en-US"/>
        </a:p>
      </dgm:t>
    </dgm:pt>
    <dgm:pt modelId="{A48EED44-29AB-4702-B6EB-6D4479475251}" type="pres">
      <dgm:prSet presAssocID="{86135458-4E15-4958-AE95-D1AB09808D0C}" presName="wedge2" presStyleLbl="node1" presStyleIdx="1" presStyleCnt="5" custLinFactNeighborX="1487" custLinFactNeighborY="2829"/>
      <dgm:spPr/>
      <dgm:t>
        <a:bodyPr/>
        <a:lstStyle/>
        <a:p>
          <a:endParaRPr lang="en-US"/>
        </a:p>
      </dgm:t>
    </dgm:pt>
    <dgm:pt modelId="{DF502250-B764-4C15-AC38-90DE0D407476}" type="pres">
      <dgm:prSet presAssocID="{86135458-4E15-4958-AE95-D1AB09808D0C}" presName="dummy2a" presStyleCnt="0"/>
      <dgm:spPr/>
      <dgm:t>
        <a:bodyPr/>
        <a:lstStyle/>
        <a:p>
          <a:endParaRPr lang="en-US"/>
        </a:p>
      </dgm:t>
    </dgm:pt>
    <dgm:pt modelId="{A71DE297-54CE-40A6-A0DF-B06DAA11BF8B}" type="pres">
      <dgm:prSet presAssocID="{86135458-4E15-4958-AE95-D1AB09808D0C}" presName="dummy2b" presStyleCnt="0"/>
      <dgm:spPr/>
      <dgm:t>
        <a:bodyPr/>
        <a:lstStyle/>
        <a:p>
          <a:endParaRPr lang="en-US"/>
        </a:p>
      </dgm:t>
    </dgm:pt>
    <dgm:pt modelId="{1E3D1DEC-EEF7-4FA2-96CC-BBDA81DC53BB}" type="pres">
      <dgm:prSet presAssocID="{86135458-4E15-4958-AE95-D1AB09808D0C}" presName="wedge2Tx" presStyleLbl="node1" presStyleIdx="1" presStyleCnt="5">
        <dgm:presLayoutVars>
          <dgm:chMax val="0"/>
          <dgm:chPref val="0"/>
          <dgm:bulletEnabled val="1"/>
        </dgm:presLayoutVars>
      </dgm:prSet>
      <dgm:spPr/>
      <dgm:t>
        <a:bodyPr/>
        <a:lstStyle/>
        <a:p>
          <a:endParaRPr lang="en-US"/>
        </a:p>
      </dgm:t>
    </dgm:pt>
    <dgm:pt modelId="{F545817D-72DA-4A1D-A154-A46031DB2CBE}" type="pres">
      <dgm:prSet presAssocID="{86135458-4E15-4958-AE95-D1AB09808D0C}" presName="wedge3" presStyleLbl="node1" presStyleIdx="2" presStyleCnt="5" custLinFactNeighborX="-539" custLinFactNeighborY="1186"/>
      <dgm:spPr/>
      <dgm:t>
        <a:bodyPr/>
        <a:lstStyle/>
        <a:p>
          <a:endParaRPr lang="en-US"/>
        </a:p>
      </dgm:t>
    </dgm:pt>
    <dgm:pt modelId="{60984FE2-99EF-424F-9583-4E9163EBD764}" type="pres">
      <dgm:prSet presAssocID="{86135458-4E15-4958-AE95-D1AB09808D0C}" presName="dummy3a" presStyleCnt="0"/>
      <dgm:spPr/>
      <dgm:t>
        <a:bodyPr/>
        <a:lstStyle/>
        <a:p>
          <a:endParaRPr lang="en-US"/>
        </a:p>
      </dgm:t>
    </dgm:pt>
    <dgm:pt modelId="{A46041A1-2353-4902-B894-CB96AE8D33BF}" type="pres">
      <dgm:prSet presAssocID="{86135458-4E15-4958-AE95-D1AB09808D0C}" presName="dummy3b" presStyleCnt="0"/>
      <dgm:spPr/>
      <dgm:t>
        <a:bodyPr/>
        <a:lstStyle/>
        <a:p>
          <a:endParaRPr lang="en-US"/>
        </a:p>
      </dgm:t>
    </dgm:pt>
    <dgm:pt modelId="{17D7ADF5-1646-407B-831D-C97AEEFCC3EE}" type="pres">
      <dgm:prSet presAssocID="{86135458-4E15-4958-AE95-D1AB09808D0C}" presName="wedge3Tx" presStyleLbl="node1" presStyleIdx="2" presStyleCnt="5">
        <dgm:presLayoutVars>
          <dgm:chMax val="0"/>
          <dgm:chPref val="0"/>
          <dgm:bulletEnabled val="1"/>
        </dgm:presLayoutVars>
      </dgm:prSet>
      <dgm:spPr/>
      <dgm:t>
        <a:bodyPr/>
        <a:lstStyle/>
        <a:p>
          <a:endParaRPr lang="en-US"/>
        </a:p>
      </dgm:t>
    </dgm:pt>
    <dgm:pt modelId="{93782A14-9F12-476C-878C-0E3436B582A0}" type="pres">
      <dgm:prSet presAssocID="{86135458-4E15-4958-AE95-D1AB09808D0C}" presName="wedge4" presStyleLbl="node1" presStyleIdx="3" presStyleCnt="5"/>
      <dgm:spPr/>
      <dgm:t>
        <a:bodyPr/>
        <a:lstStyle/>
        <a:p>
          <a:endParaRPr lang="en-US"/>
        </a:p>
      </dgm:t>
    </dgm:pt>
    <dgm:pt modelId="{8B0C8EE9-9ACF-444E-B990-56B9713B270E}" type="pres">
      <dgm:prSet presAssocID="{86135458-4E15-4958-AE95-D1AB09808D0C}" presName="dummy4a" presStyleCnt="0"/>
      <dgm:spPr/>
      <dgm:t>
        <a:bodyPr/>
        <a:lstStyle/>
        <a:p>
          <a:endParaRPr lang="en-US"/>
        </a:p>
      </dgm:t>
    </dgm:pt>
    <dgm:pt modelId="{68F0F908-46C9-4118-8FD8-4C09E4F532E9}" type="pres">
      <dgm:prSet presAssocID="{86135458-4E15-4958-AE95-D1AB09808D0C}" presName="dummy4b" presStyleCnt="0"/>
      <dgm:spPr/>
      <dgm:t>
        <a:bodyPr/>
        <a:lstStyle/>
        <a:p>
          <a:endParaRPr lang="en-US"/>
        </a:p>
      </dgm:t>
    </dgm:pt>
    <dgm:pt modelId="{B24F4711-23FF-4C11-BE50-2CCFAF9AF367}" type="pres">
      <dgm:prSet presAssocID="{86135458-4E15-4958-AE95-D1AB09808D0C}" presName="wedge4Tx" presStyleLbl="node1" presStyleIdx="3" presStyleCnt="5">
        <dgm:presLayoutVars>
          <dgm:chMax val="0"/>
          <dgm:chPref val="0"/>
          <dgm:bulletEnabled val="1"/>
        </dgm:presLayoutVars>
      </dgm:prSet>
      <dgm:spPr/>
      <dgm:t>
        <a:bodyPr/>
        <a:lstStyle/>
        <a:p>
          <a:endParaRPr lang="en-US"/>
        </a:p>
      </dgm:t>
    </dgm:pt>
    <dgm:pt modelId="{A6ED5238-FD1A-4BCE-A23A-E7115B40C546}" type="pres">
      <dgm:prSet presAssocID="{86135458-4E15-4958-AE95-D1AB09808D0C}" presName="wedge5" presStyleLbl="node1" presStyleIdx="4" presStyleCnt="5" custLinFactNeighborX="-1747" custLinFactNeighborY="-1619"/>
      <dgm:spPr/>
      <dgm:t>
        <a:bodyPr/>
        <a:lstStyle/>
        <a:p>
          <a:endParaRPr lang="en-US"/>
        </a:p>
      </dgm:t>
    </dgm:pt>
    <dgm:pt modelId="{8FA3A342-303B-49E2-A6E8-4C41656B411D}" type="pres">
      <dgm:prSet presAssocID="{86135458-4E15-4958-AE95-D1AB09808D0C}" presName="dummy5a" presStyleCnt="0"/>
      <dgm:spPr/>
      <dgm:t>
        <a:bodyPr/>
        <a:lstStyle/>
        <a:p>
          <a:endParaRPr lang="en-US"/>
        </a:p>
      </dgm:t>
    </dgm:pt>
    <dgm:pt modelId="{76D2B148-9EB7-4C79-A4D9-5DC07BDBC116}" type="pres">
      <dgm:prSet presAssocID="{86135458-4E15-4958-AE95-D1AB09808D0C}" presName="dummy5b" presStyleCnt="0"/>
      <dgm:spPr/>
      <dgm:t>
        <a:bodyPr/>
        <a:lstStyle/>
        <a:p>
          <a:endParaRPr lang="en-US"/>
        </a:p>
      </dgm:t>
    </dgm:pt>
    <dgm:pt modelId="{EB0D8253-7F07-4CAF-9340-53347B301531}" type="pres">
      <dgm:prSet presAssocID="{86135458-4E15-4958-AE95-D1AB09808D0C}" presName="wedge5Tx" presStyleLbl="node1" presStyleIdx="4" presStyleCnt="5">
        <dgm:presLayoutVars>
          <dgm:chMax val="0"/>
          <dgm:chPref val="0"/>
          <dgm:bulletEnabled val="1"/>
        </dgm:presLayoutVars>
      </dgm:prSet>
      <dgm:spPr/>
      <dgm:t>
        <a:bodyPr/>
        <a:lstStyle/>
        <a:p>
          <a:endParaRPr lang="en-US"/>
        </a:p>
      </dgm:t>
    </dgm:pt>
    <dgm:pt modelId="{BAD8E410-7671-4970-8CBC-02892104242B}" type="pres">
      <dgm:prSet presAssocID="{E233C5C5-5549-42D6-A5B8-B7B7F2B8A485}" presName="arrowWedge1" presStyleLbl="fgSibTrans2D1" presStyleIdx="0" presStyleCnt="5"/>
      <dgm:spPr/>
      <dgm:t>
        <a:bodyPr/>
        <a:lstStyle/>
        <a:p>
          <a:endParaRPr lang="en-US"/>
        </a:p>
      </dgm:t>
    </dgm:pt>
    <dgm:pt modelId="{86AB31A1-1B42-465C-B571-D61242A888BD}" type="pres">
      <dgm:prSet presAssocID="{9954ADE1-E0EE-4E05-8A3B-A8C8950EE1B4}" presName="arrowWedge2" presStyleLbl="fgSibTrans2D1" presStyleIdx="1" presStyleCnt="5"/>
      <dgm:spPr/>
      <dgm:t>
        <a:bodyPr/>
        <a:lstStyle/>
        <a:p>
          <a:endParaRPr lang="en-US"/>
        </a:p>
      </dgm:t>
    </dgm:pt>
    <dgm:pt modelId="{D424A09A-EAB1-4E89-A801-92097279A82B}" type="pres">
      <dgm:prSet presAssocID="{25653472-8656-4E66-9CA9-A18D82CADF17}" presName="arrowWedge3" presStyleLbl="fgSibTrans2D1" presStyleIdx="2" presStyleCnt="5"/>
      <dgm:spPr/>
      <dgm:t>
        <a:bodyPr/>
        <a:lstStyle/>
        <a:p>
          <a:endParaRPr lang="en-US"/>
        </a:p>
      </dgm:t>
    </dgm:pt>
    <dgm:pt modelId="{561574DE-40A7-4324-AC83-F47EA76ADD89}" type="pres">
      <dgm:prSet presAssocID="{92414575-B308-4C31-8EE0-607992E14859}" presName="arrowWedge4" presStyleLbl="fgSibTrans2D1" presStyleIdx="3" presStyleCnt="5"/>
      <dgm:spPr/>
      <dgm:t>
        <a:bodyPr/>
        <a:lstStyle/>
        <a:p>
          <a:endParaRPr lang="en-US"/>
        </a:p>
      </dgm:t>
    </dgm:pt>
    <dgm:pt modelId="{C263241A-BA3E-4459-8E3D-0B73EF1919A9}" type="pres">
      <dgm:prSet presAssocID="{F73797F4-146C-4899-9B5C-9D83F94F5BA7}" presName="arrowWedge5" presStyleLbl="fgSibTrans2D1" presStyleIdx="4" presStyleCnt="5"/>
      <dgm:spPr/>
      <dgm:t>
        <a:bodyPr/>
        <a:lstStyle/>
        <a:p>
          <a:endParaRPr lang="en-US"/>
        </a:p>
      </dgm:t>
    </dgm:pt>
  </dgm:ptLst>
  <dgm:cxnLst>
    <dgm:cxn modelId="{E5015FC1-5EB9-4423-BABA-6AA094E26F35}" srcId="{86135458-4E15-4958-AE95-D1AB09808D0C}" destId="{8F78C4B7-0D95-46EF-907D-21A98568E865}" srcOrd="1" destOrd="0" parTransId="{744BB683-D704-42D0-904A-D9A5CD3B7809}" sibTransId="{9954ADE1-E0EE-4E05-8A3B-A8C8950EE1B4}"/>
    <dgm:cxn modelId="{A0190BB0-63F3-478E-8588-A49D6290523E}" srcId="{86135458-4E15-4958-AE95-D1AB09808D0C}" destId="{5A020A4B-052D-46F1-9F99-C26E1C1AA5EE}" srcOrd="2" destOrd="0" parTransId="{6DB78947-1D2B-4E9C-BBEC-C695D95DB43C}" sibTransId="{25653472-8656-4E66-9CA9-A18D82CADF17}"/>
    <dgm:cxn modelId="{1998326F-0C9B-420F-BF50-9D0148540100}" type="presOf" srcId="{DC16F883-FF5F-4780-8A15-EF947B98F6AC}" destId="{D1EF8B2B-AA1C-4685-90E2-36A533E62309}" srcOrd="0" destOrd="0" presId="urn:microsoft.com/office/officeart/2005/8/layout/cycle8"/>
    <dgm:cxn modelId="{73146E40-763C-4473-81C0-55393BF825A4}" srcId="{86135458-4E15-4958-AE95-D1AB09808D0C}" destId="{6B538B0A-5DBC-4CE9-AC8A-44AFC3FE202D}" srcOrd="4" destOrd="0" parTransId="{7B55535D-4A5D-465E-9DAD-CA2015476CC5}" sibTransId="{F73797F4-146C-4899-9B5C-9D83F94F5BA7}"/>
    <dgm:cxn modelId="{68F6B764-39D3-4E1E-8848-8A20A7E7D8DF}" type="presOf" srcId="{5F0B79D8-CE64-4361-A1DF-32E519365F5D}" destId="{B24F4711-23FF-4C11-BE50-2CCFAF9AF367}" srcOrd="1" destOrd="0" presId="urn:microsoft.com/office/officeart/2005/8/layout/cycle8"/>
    <dgm:cxn modelId="{052BB9ED-5A5F-45A8-9ED1-4E34B7FD0AF7}" type="presOf" srcId="{6B538B0A-5DBC-4CE9-AC8A-44AFC3FE202D}" destId="{A6ED5238-FD1A-4BCE-A23A-E7115B40C546}" srcOrd="0" destOrd="0" presId="urn:microsoft.com/office/officeart/2005/8/layout/cycle8"/>
    <dgm:cxn modelId="{6583755D-1417-4012-AD53-9ED4D2A34A08}" type="presOf" srcId="{DC16F883-FF5F-4780-8A15-EF947B98F6AC}" destId="{25E263DF-1580-4E67-9189-07FBCFCC7460}" srcOrd="1" destOrd="0" presId="urn:microsoft.com/office/officeart/2005/8/layout/cycle8"/>
    <dgm:cxn modelId="{8645A243-94D2-4431-ABBF-684A84E5FBD2}" type="presOf" srcId="{8F78C4B7-0D95-46EF-907D-21A98568E865}" destId="{1E3D1DEC-EEF7-4FA2-96CC-BBDA81DC53BB}" srcOrd="1" destOrd="0" presId="urn:microsoft.com/office/officeart/2005/8/layout/cycle8"/>
    <dgm:cxn modelId="{5315E3A7-8E14-44A3-9C4B-AF4992A8B0FE}" type="presOf" srcId="{5A020A4B-052D-46F1-9F99-C26E1C1AA5EE}" destId="{17D7ADF5-1646-407B-831D-C97AEEFCC3EE}" srcOrd="1" destOrd="0" presId="urn:microsoft.com/office/officeart/2005/8/layout/cycle8"/>
    <dgm:cxn modelId="{E23BA818-1C02-4FB5-81CA-7B5E4EBC6624}" srcId="{86135458-4E15-4958-AE95-D1AB09808D0C}" destId="{5F0B79D8-CE64-4361-A1DF-32E519365F5D}" srcOrd="3" destOrd="0" parTransId="{F2EF3CDE-091F-4671-AA4F-AC0E7D648006}" sibTransId="{92414575-B308-4C31-8EE0-607992E14859}"/>
    <dgm:cxn modelId="{DDA0EA1D-9130-4346-B979-4AEB358418D2}" type="presOf" srcId="{5A020A4B-052D-46F1-9F99-C26E1C1AA5EE}" destId="{F545817D-72DA-4A1D-A154-A46031DB2CBE}" srcOrd="0" destOrd="0" presId="urn:microsoft.com/office/officeart/2005/8/layout/cycle8"/>
    <dgm:cxn modelId="{CC574B8F-5076-4D97-BF2B-239DB92CDB51}" type="presOf" srcId="{5F0B79D8-CE64-4361-A1DF-32E519365F5D}" destId="{93782A14-9F12-476C-878C-0E3436B582A0}" srcOrd="0" destOrd="0" presId="urn:microsoft.com/office/officeart/2005/8/layout/cycle8"/>
    <dgm:cxn modelId="{3F4CA8FD-0266-4973-BCB6-CE21A2623934}" type="presOf" srcId="{86135458-4E15-4958-AE95-D1AB09808D0C}" destId="{5D2D67B1-4BDF-4B56-B90E-2BEA38488B3F}" srcOrd="0" destOrd="0" presId="urn:microsoft.com/office/officeart/2005/8/layout/cycle8"/>
    <dgm:cxn modelId="{66C582DB-C08E-4992-B2F9-BF6FCDE23CC5}" srcId="{86135458-4E15-4958-AE95-D1AB09808D0C}" destId="{DC16F883-FF5F-4780-8A15-EF947B98F6AC}" srcOrd="0" destOrd="0" parTransId="{6E41B1BB-A8B9-4408-BCC4-1762325B3EAA}" sibTransId="{E233C5C5-5549-42D6-A5B8-B7B7F2B8A485}"/>
    <dgm:cxn modelId="{DB115871-2E0D-480E-9A19-37D831683E51}" type="presOf" srcId="{8F78C4B7-0D95-46EF-907D-21A98568E865}" destId="{A48EED44-29AB-4702-B6EB-6D4479475251}" srcOrd="0" destOrd="0" presId="urn:microsoft.com/office/officeart/2005/8/layout/cycle8"/>
    <dgm:cxn modelId="{CBFD1CE0-9265-4B77-9F24-946CB11E5788}" type="presOf" srcId="{6B538B0A-5DBC-4CE9-AC8A-44AFC3FE202D}" destId="{EB0D8253-7F07-4CAF-9340-53347B301531}" srcOrd="1" destOrd="0" presId="urn:microsoft.com/office/officeart/2005/8/layout/cycle8"/>
    <dgm:cxn modelId="{653150C5-182D-4D2D-80B4-1DC09151C444}" type="presParOf" srcId="{5D2D67B1-4BDF-4B56-B90E-2BEA38488B3F}" destId="{D1EF8B2B-AA1C-4685-90E2-36A533E62309}" srcOrd="0" destOrd="0" presId="urn:microsoft.com/office/officeart/2005/8/layout/cycle8"/>
    <dgm:cxn modelId="{0CDCDE9E-E8BE-477E-A0B0-1EC32E98D114}" type="presParOf" srcId="{5D2D67B1-4BDF-4B56-B90E-2BEA38488B3F}" destId="{6CB9F566-2185-47AD-9FD2-4ADE60751EB7}" srcOrd="1" destOrd="0" presId="urn:microsoft.com/office/officeart/2005/8/layout/cycle8"/>
    <dgm:cxn modelId="{9D1E9D06-2425-40FB-8B3C-ACB46EB29C18}" type="presParOf" srcId="{5D2D67B1-4BDF-4B56-B90E-2BEA38488B3F}" destId="{9F188B8E-6833-4758-B9EE-AB440A541C04}" srcOrd="2" destOrd="0" presId="urn:microsoft.com/office/officeart/2005/8/layout/cycle8"/>
    <dgm:cxn modelId="{F33C48DA-FA6B-4AB5-B039-DCA1D6322B63}" type="presParOf" srcId="{5D2D67B1-4BDF-4B56-B90E-2BEA38488B3F}" destId="{25E263DF-1580-4E67-9189-07FBCFCC7460}" srcOrd="3" destOrd="0" presId="urn:microsoft.com/office/officeart/2005/8/layout/cycle8"/>
    <dgm:cxn modelId="{965F8E07-10A2-47D7-8338-30E6FFC11FA1}" type="presParOf" srcId="{5D2D67B1-4BDF-4B56-B90E-2BEA38488B3F}" destId="{A48EED44-29AB-4702-B6EB-6D4479475251}" srcOrd="4" destOrd="0" presId="urn:microsoft.com/office/officeart/2005/8/layout/cycle8"/>
    <dgm:cxn modelId="{8D95598C-9307-48A6-92C1-751C7C3CA0F2}" type="presParOf" srcId="{5D2D67B1-4BDF-4B56-B90E-2BEA38488B3F}" destId="{DF502250-B764-4C15-AC38-90DE0D407476}" srcOrd="5" destOrd="0" presId="urn:microsoft.com/office/officeart/2005/8/layout/cycle8"/>
    <dgm:cxn modelId="{52C5F6D2-A2A0-4AFD-A95F-3AECBA2348A8}" type="presParOf" srcId="{5D2D67B1-4BDF-4B56-B90E-2BEA38488B3F}" destId="{A71DE297-54CE-40A6-A0DF-B06DAA11BF8B}" srcOrd="6" destOrd="0" presId="urn:microsoft.com/office/officeart/2005/8/layout/cycle8"/>
    <dgm:cxn modelId="{B62FB6EA-B9F3-4FC7-A19C-D9DADD060257}" type="presParOf" srcId="{5D2D67B1-4BDF-4B56-B90E-2BEA38488B3F}" destId="{1E3D1DEC-EEF7-4FA2-96CC-BBDA81DC53BB}" srcOrd="7" destOrd="0" presId="urn:microsoft.com/office/officeart/2005/8/layout/cycle8"/>
    <dgm:cxn modelId="{98BD60A1-69B1-4087-B98C-696D40BBF4B7}" type="presParOf" srcId="{5D2D67B1-4BDF-4B56-B90E-2BEA38488B3F}" destId="{F545817D-72DA-4A1D-A154-A46031DB2CBE}" srcOrd="8" destOrd="0" presId="urn:microsoft.com/office/officeart/2005/8/layout/cycle8"/>
    <dgm:cxn modelId="{29B04266-E977-4F6A-94BE-C3898473BB05}" type="presParOf" srcId="{5D2D67B1-4BDF-4B56-B90E-2BEA38488B3F}" destId="{60984FE2-99EF-424F-9583-4E9163EBD764}" srcOrd="9" destOrd="0" presId="urn:microsoft.com/office/officeart/2005/8/layout/cycle8"/>
    <dgm:cxn modelId="{6927DD93-E010-4948-BCCD-DBE1874139E3}" type="presParOf" srcId="{5D2D67B1-4BDF-4B56-B90E-2BEA38488B3F}" destId="{A46041A1-2353-4902-B894-CB96AE8D33BF}" srcOrd="10" destOrd="0" presId="urn:microsoft.com/office/officeart/2005/8/layout/cycle8"/>
    <dgm:cxn modelId="{230833BF-5E37-467A-A985-ADC06246C371}" type="presParOf" srcId="{5D2D67B1-4BDF-4B56-B90E-2BEA38488B3F}" destId="{17D7ADF5-1646-407B-831D-C97AEEFCC3EE}" srcOrd="11" destOrd="0" presId="urn:microsoft.com/office/officeart/2005/8/layout/cycle8"/>
    <dgm:cxn modelId="{4E8BDA83-040B-43DA-94B8-765B77DB39F7}" type="presParOf" srcId="{5D2D67B1-4BDF-4B56-B90E-2BEA38488B3F}" destId="{93782A14-9F12-476C-878C-0E3436B582A0}" srcOrd="12" destOrd="0" presId="urn:microsoft.com/office/officeart/2005/8/layout/cycle8"/>
    <dgm:cxn modelId="{3C91FFEF-E52F-4218-BF1D-6CA886F8FFE3}" type="presParOf" srcId="{5D2D67B1-4BDF-4B56-B90E-2BEA38488B3F}" destId="{8B0C8EE9-9ACF-444E-B990-56B9713B270E}" srcOrd="13" destOrd="0" presId="urn:microsoft.com/office/officeart/2005/8/layout/cycle8"/>
    <dgm:cxn modelId="{38FF8DFE-B05E-4206-8554-AC93A436FDC8}" type="presParOf" srcId="{5D2D67B1-4BDF-4B56-B90E-2BEA38488B3F}" destId="{68F0F908-46C9-4118-8FD8-4C09E4F532E9}" srcOrd="14" destOrd="0" presId="urn:microsoft.com/office/officeart/2005/8/layout/cycle8"/>
    <dgm:cxn modelId="{74AE3FC8-677A-4F3E-829F-01E44DC9B61D}" type="presParOf" srcId="{5D2D67B1-4BDF-4B56-B90E-2BEA38488B3F}" destId="{B24F4711-23FF-4C11-BE50-2CCFAF9AF367}" srcOrd="15" destOrd="0" presId="urn:microsoft.com/office/officeart/2005/8/layout/cycle8"/>
    <dgm:cxn modelId="{0E995051-8BF4-4ACF-9EA2-5A2C794980BF}" type="presParOf" srcId="{5D2D67B1-4BDF-4B56-B90E-2BEA38488B3F}" destId="{A6ED5238-FD1A-4BCE-A23A-E7115B40C546}" srcOrd="16" destOrd="0" presId="urn:microsoft.com/office/officeart/2005/8/layout/cycle8"/>
    <dgm:cxn modelId="{0EB70037-575A-4FDE-B9A9-AC09D8712CC1}" type="presParOf" srcId="{5D2D67B1-4BDF-4B56-B90E-2BEA38488B3F}" destId="{8FA3A342-303B-49E2-A6E8-4C41656B411D}" srcOrd="17" destOrd="0" presId="urn:microsoft.com/office/officeart/2005/8/layout/cycle8"/>
    <dgm:cxn modelId="{351E87C3-FEA3-47FC-BBA3-FA64BFFFEC81}" type="presParOf" srcId="{5D2D67B1-4BDF-4B56-B90E-2BEA38488B3F}" destId="{76D2B148-9EB7-4C79-A4D9-5DC07BDBC116}" srcOrd="18" destOrd="0" presId="urn:microsoft.com/office/officeart/2005/8/layout/cycle8"/>
    <dgm:cxn modelId="{000E453B-E9E1-4D05-9377-AA4F7767B1DA}" type="presParOf" srcId="{5D2D67B1-4BDF-4B56-B90E-2BEA38488B3F}" destId="{EB0D8253-7F07-4CAF-9340-53347B301531}" srcOrd="19" destOrd="0" presId="urn:microsoft.com/office/officeart/2005/8/layout/cycle8"/>
    <dgm:cxn modelId="{6786BBFB-29BC-4718-A3F8-C02B94530776}" type="presParOf" srcId="{5D2D67B1-4BDF-4B56-B90E-2BEA38488B3F}" destId="{BAD8E410-7671-4970-8CBC-02892104242B}" srcOrd="20" destOrd="0" presId="urn:microsoft.com/office/officeart/2005/8/layout/cycle8"/>
    <dgm:cxn modelId="{AB3894CD-2646-4C9F-9B42-91B1D76F5E4F}" type="presParOf" srcId="{5D2D67B1-4BDF-4B56-B90E-2BEA38488B3F}" destId="{86AB31A1-1B42-465C-B571-D61242A888BD}" srcOrd="21" destOrd="0" presId="urn:microsoft.com/office/officeart/2005/8/layout/cycle8"/>
    <dgm:cxn modelId="{C9A46587-3B7F-4D9A-BDD3-E9C98874CCE6}" type="presParOf" srcId="{5D2D67B1-4BDF-4B56-B90E-2BEA38488B3F}" destId="{D424A09A-EAB1-4E89-A801-92097279A82B}" srcOrd="22" destOrd="0" presId="urn:microsoft.com/office/officeart/2005/8/layout/cycle8"/>
    <dgm:cxn modelId="{F81CC512-3207-4E63-947D-170ABE0727A2}" type="presParOf" srcId="{5D2D67B1-4BDF-4B56-B90E-2BEA38488B3F}" destId="{561574DE-40A7-4324-AC83-F47EA76ADD89}" srcOrd="23" destOrd="0" presId="urn:microsoft.com/office/officeart/2005/8/layout/cycle8"/>
    <dgm:cxn modelId="{CCC691D3-1F89-4179-B027-8B1B5C8F611A}" type="presParOf" srcId="{5D2D67B1-4BDF-4B56-B90E-2BEA38488B3F}" destId="{C263241A-BA3E-4459-8E3D-0B73EF1919A9}" srcOrd="24" destOrd="0" presId="urn:microsoft.com/office/officeart/2005/8/layout/cycle8"/>
  </dgm:cxnLst>
  <dgm:bg/>
  <dgm:whole/>
  <dgm:extLst>
    <a:ext uri="http://schemas.microsoft.com/office/drawing/2008/diagram">
      <dsp:dataModelExt xmlns:dsp="http://schemas.microsoft.com/office/drawing/2008/diagram" xmlns="" relId="rId2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62217C-A74D-AE4E-BAA6-F3DAAE8C9000}" type="doc">
      <dgm:prSet loTypeId="urn:microsoft.com/office/officeart/2005/8/layout/pList1#1" loCatId="" qsTypeId="urn:microsoft.com/office/officeart/2005/8/quickstyle/simple3" qsCatId="simple" csTypeId="urn:microsoft.com/office/officeart/2005/8/colors/accent1_2" csCatId="accent1" phldr="1"/>
      <dgm:spPr/>
      <dgm:t>
        <a:bodyPr/>
        <a:lstStyle/>
        <a:p>
          <a:endParaRPr lang="en-US"/>
        </a:p>
      </dgm:t>
    </dgm:pt>
    <dgm:pt modelId="{FD4C3927-CAAD-FA47-A046-E7C0A788F367}">
      <dgm:prSet phldrT="[Text]"/>
      <dgm:spPr/>
      <dgm:t>
        <a:bodyPr/>
        <a:lstStyle/>
        <a:p>
          <a:r>
            <a:rPr lang="en-US" b="1" dirty="0" smtClean="0"/>
            <a:t>Secure Cyberspace</a:t>
          </a:r>
          <a:endParaRPr lang="en-US" b="1" dirty="0"/>
        </a:p>
      </dgm:t>
    </dgm:pt>
    <dgm:pt modelId="{29CF0072-FD8B-2841-BB8C-252BBF599DE4}" type="parTrans" cxnId="{B2339718-B4FD-2F49-B9BE-94EC23C53C11}">
      <dgm:prSet/>
      <dgm:spPr/>
      <dgm:t>
        <a:bodyPr/>
        <a:lstStyle/>
        <a:p>
          <a:endParaRPr lang="en-US"/>
        </a:p>
      </dgm:t>
    </dgm:pt>
    <dgm:pt modelId="{EDDC5D3A-7829-234E-9880-93CA8F8E871F}" type="sibTrans" cxnId="{B2339718-B4FD-2F49-B9BE-94EC23C53C11}">
      <dgm:prSet/>
      <dgm:spPr/>
      <dgm:t>
        <a:bodyPr/>
        <a:lstStyle/>
        <a:p>
          <a:endParaRPr lang="en-US"/>
        </a:p>
      </dgm:t>
    </dgm:pt>
    <dgm:pt modelId="{8D8F13C4-6879-B34E-AEE5-E4B2C6AF4E50}">
      <dgm:prSet phldrT="[Text]"/>
      <dgm:spPr/>
      <dgm:t>
        <a:bodyPr/>
        <a:lstStyle/>
        <a:p>
          <a:r>
            <a:rPr lang="en-US" b="1" dirty="0" smtClean="0"/>
            <a:t>Health &amp; Wellbeing</a:t>
          </a:r>
          <a:endParaRPr lang="en-US" b="1" dirty="0"/>
        </a:p>
      </dgm:t>
    </dgm:pt>
    <dgm:pt modelId="{4A4BFE35-7F01-7C40-9E02-17FE75BA496B}" type="parTrans" cxnId="{3085D157-14FD-764A-BDF2-0CEC5C972F7F}">
      <dgm:prSet/>
      <dgm:spPr/>
      <dgm:t>
        <a:bodyPr/>
        <a:lstStyle/>
        <a:p>
          <a:endParaRPr lang="en-US"/>
        </a:p>
      </dgm:t>
    </dgm:pt>
    <dgm:pt modelId="{0754AB58-DAF2-8646-BD23-77295324FDE5}" type="sibTrans" cxnId="{3085D157-14FD-764A-BDF2-0CEC5C972F7F}">
      <dgm:prSet/>
      <dgm:spPr/>
      <dgm:t>
        <a:bodyPr/>
        <a:lstStyle/>
        <a:p>
          <a:endParaRPr lang="en-US"/>
        </a:p>
      </dgm:t>
    </dgm:pt>
    <dgm:pt modelId="{0CA2FFEA-ABAD-FA4A-B39E-552EA157E850}">
      <dgm:prSet phldrT="[Text]"/>
      <dgm:spPr/>
      <dgm:t>
        <a:bodyPr/>
        <a:lstStyle/>
        <a:p>
          <a:r>
            <a:rPr lang="en-US" b="1" dirty="0" smtClean="0"/>
            <a:t>Transportation &amp; Energy</a:t>
          </a:r>
          <a:endParaRPr lang="en-US" b="1" dirty="0"/>
        </a:p>
      </dgm:t>
    </dgm:pt>
    <dgm:pt modelId="{D75C3758-FF72-C64A-A782-206A98079599}" type="parTrans" cxnId="{E6BEB04C-B566-C94F-82FA-5647A87D9E98}">
      <dgm:prSet/>
      <dgm:spPr/>
      <dgm:t>
        <a:bodyPr/>
        <a:lstStyle/>
        <a:p>
          <a:endParaRPr lang="en-US"/>
        </a:p>
      </dgm:t>
    </dgm:pt>
    <dgm:pt modelId="{73B1C05E-CD21-BB4D-9871-835565412355}" type="sibTrans" cxnId="{E6BEB04C-B566-C94F-82FA-5647A87D9E98}">
      <dgm:prSet/>
      <dgm:spPr/>
      <dgm:t>
        <a:bodyPr/>
        <a:lstStyle/>
        <a:p>
          <a:endParaRPr lang="en-US"/>
        </a:p>
      </dgm:t>
    </dgm:pt>
    <dgm:pt modelId="{64E389C1-3834-BF4F-A70C-8F0DB108F2B8}">
      <dgm:prSet phldrT="[Text]"/>
      <dgm:spPr/>
      <dgm:t>
        <a:bodyPr/>
        <a:lstStyle/>
        <a:p>
          <a:r>
            <a:rPr lang="en-US" b="1" dirty="0" smtClean="0"/>
            <a:t>Education and Workforce Development</a:t>
          </a:r>
          <a:endParaRPr lang="en-US" b="1" dirty="0"/>
        </a:p>
      </dgm:t>
    </dgm:pt>
    <dgm:pt modelId="{3B15C03A-8FDF-2C4E-BFE3-8C5605FBA8F6}" type="parTrans" cxnId="{5B2D25E3-8876-4046-A51B-C4417AF3FD49}">
      <dgm:prSet/>
      <dgm:spPr/>
      <dgm:t>
        <a:bodyPr/>
        <a:lstStyle/>
        <a:p>
          <a:endParaRPr lang="en-US"/>
        </a:p>
      </dgm:t>
    </dgm:pt>
    <dgm:pt modelId="{67DA6ACC-B1EE-A846-A99C-6CD095AFBB04}" type="sibTrans" cxnId="{5B2D25E3-8876-4046-A51B-C4417AF3FD49}">
      <dgm:prSet/>
      <dgm:spPr/>
      <dgm:t>
        <a:bodyPr/>
        <a:lstStyle/>
        <a:p>
          <a:endParaRPr lang="en-US"/>
        </a:p>
      </dgm:t>
    </dgm:pt>
    <dgm:pt modelId="{8B0DDE80-E2B9-9640-85F1-7642092DA8D6}">
      <dgm:prSet phldrT="[Text]"/>
      <dgm:spPr/>
      <dgm:t>
        <a:bodyPr/>
        <a:lstStyle/>
        <a:p>
          <a:r>
            <a:rPr lang="en-US" b="1" dirty="0" smtClean="0"/>
            <a:t>Environment &amp; Sustainability</a:t>
          </a:r>
          <a:endParaRPr lang="en-US" b="1" dirty="0"/>
        </a:p>
      </dgm:t>
    </dgm:pt>
    <dgm:pt modelId="{32C6B1DF-CA96-BF42-B984-17D0C8E3F61E}" type="parTrans" cxnId="{7293A930-4D6E-1446-A48F-69C4A76D5355}">
      <dgm:prSet/>
      <dgm:spPr/>
      <dgm:t>
        <a:bodyPr/>
        <a:lstStyle/>
        <a:p>
          <a:endParaRPr lang="en-US"/>
        </a:p>
      </dgm:t>
    </dgm:pt>
    <dgm:pt modelId="{D869DCC0-B45D-8A49-89A1-4528BB290C64}" type="sibTrans" cxnId="{7293A930-4D6E-1446-A48F-69C4A76D5355}">
      <dgm:prSet/>
      <dgm:spPr/>
      <dgm:t>
        <a:bodyPr/>
        <a:lstStyle/>
        <a:p>
          <a:endParaRPr lang="en-US"/>
        </a:p>
      </dgm:t>
    </dgm:pt>
    <dgm:pt modelId="{B12E24B7-4070-6D44-BB32-6EA9A3785B3B}">
      <dgm:prSet phldrT="[Text]"/>
      <dgm:spPr/>
      <dgm:t>
        <a:bodyPr/>
        <a:lstStyle/>
        <a:p>
          <a:r>
            <a:rPr lang="en-US" b="1" dirty="0" smtClean="0"/>
            <a:t>Manufacturing, Robotics, &amp; Smart Systems</a:t>
          </a:r>
          <a:endParaRPr lang="en-US" b="1" dirty="0"/>
        </a:p>
      </dgm:t>
    </dgm:pt>
    <dgm:pt modelId="{21A7E278-6203-F440-83E4-6023F98A0B60}" type="parTrans" cxnId="{5C590954-8304-0140-882B-064C8E8C3F97}">
      <dgm:prSet/>
      <dgm:spPr/>
      <dgm:t>
        <a:bodyPr/>
        <a:lstStyle/>
        <a:p>
          <a:endParaRPr lang="en-US"/>
        </a:p>
      </dgm:t>
    </dgm:pt>
    <dgm:pt modelId="{7A996B06-699B-3A48-9FC5-C0E6D9FB8F2F}" type="sibTrans" cxnId="{5C590954-8304-0140-882B-064C8E8C3F97}">
      <dgm:prSet/>
      <dgm:spPr/>
      <dgm:t>
        <a:bodyPr/>
        <a:lstStyle/>
        <a:p>
          <a:endParaRPr lang="en-US"/>
        </a:p>
      </dgm:t>
    </dgm:pt>
    <dgm:pt modelId="{45CD29F9-5425-3944-9297-9D6CD8767A1F}">
      <dgm:prSet phldrT="[Text]"/>
      <dgm:spPr/>
      <dgm:t>
        <a:bodyPr/>
        <a:lstStyle/>
        <a:p>
          <a:r>
            <a:rPr lang="en-US" b="1" dirty="0" smtClean="0"/>
            <a:t>Emergency Response &amp; Disaster Resiliency</a:t>
          </a:r>
          <a:endParaRPr lang="en-US" b="1" dirty="0"/>
        </a:p>
      </dgm:t>
    </dgm:pt>
    <dgm:pt modelId="{BDC12504-335D-B94C-8F26-D3D9B00559C5}" type="parTrans" cxnId="{720E1A3E-13EA-1543-A967-BC63FAC8C9F1}">
      <dgm:prSet/>
      <dgm:spPr/>
      <dgm:t>
        <a:bodyPr/>
        <a:lstStyle/>
        <a:p>
          <a:endParaRPr lang="en-US"/>
        </a:p>
      </dgm:t>
    </dgm:pt>
    <dgm:pt modelId="{7380690D-CD0F-CF4D-8417-99BF17FD7152}" type="sibTrans" cxnId="{720E1A3E-13EA-1543-A967-BC63FAC8C9F1}">
      <dgm:prSet/>
      <dgm:spPr/>
      <dgm:t>
        <a:bodyPr/>
        <a:lstStyle/>
        <a:p>
          <a:endParaRPr lang="en-US"/>
        </a:p>
      </dgm:t>
    </dgm:pt>
    <dgm:pt modelId="{D0524863-3A09-0749-B8A8-DF8A075FF87B}" type="pres">
      <dgm:prSet presAssocID="{9262217C-A74D-AE4E-BAA6-F3DAAE8C9000}" presName="Name0" presStyleCnt="0">
        <dgm:presLayoutVars>
          <dgm:dir/>
          <dgm:resizeHandles val="exact"/>
        </dgm:presLayoutVars>
      </dgm:prSet>
      <dgm:spPr/>
      <dgm:t>
        <a:bodyPr/>
        <a:lstStyle/>
        <a:p>
          <a:endParaRPr lang="en-US"/>
        </a:p>
      </dgm:t>
    </dgm:pt>
    <dgm:pt modelId="{A0F00D43-8BE2-3442-A6AB-8A069C9CBA71}" type="pres">
      <dgm:prSet presAssocID="{8D8F13C4-6879-B34E-AEE5-E4B2C6AF4E50}" presName="compNode" presStyleCnt="0"/>
      <dgm:spPr/>
      <dgm:t>
        <a:bodyPr/>
        <a:lstStyle/>
        <a:p>
          <a:endParaRPr lang="en-US"/>
        </a:p>
      </dgm:t>
    </dgm:pt>
    <dgm:pt modelId="{65FC8123-349C-5E4B-B200-C45996CD1187}" type="pres">
      <dgm:prSet presAssocID="{8D8F13C4-6879-B34E-AEE5-E4B2C6AF4E50}" presName="pictRect" presStyleLbl="node1" presStyleIdx="0" presStyleCnt="7"/>
      <dgm:spPr>
        <a:blipFill dpi="0" rotWithShape="1">
          <a:blip xmlns:r="http://schemas.openxmlformats.org/officeDocument/2006/relationships" r:embed="rId1">
            <a:extLst>
              <a:ext uri="{28A0092B-C50C-407E-A947-70E740481C1C}">
                <a14:useLocalDpi xmlns="" xmlns:a14="http://schemas.microsoft.com/office/drawing/2010/main" val="0"/>
              </a:ext>
            </a:extLst>
          </a:blip>
          <a:srcRect/>
          <a:stretch>
            <a:fillRect l="-18046" t="-8018" r="-18046" b="-8018"/>
          </a:stretch>
        </a:blipFill>
      </dgm:spPr>
      <dgm:t>
        <a:bodyPr/>
        <a:lstStyle/>
        <a:p>
          <a:endParaRPr lang="en-US"/>
        </a:p>
      </dgm:t>
    </dgm:pt>
    <dgm:pt modelId="{30676B20-FD32-6943-B81A-7915624FAB9C}" type="pres">
      <dgm:prSet presAssocID="{8D8F13C4-6879-B34E-AEE5-E4B2C6AF4E50}" presName="textRect" presStyleLbl="revTx" presStyleIdx="0" presStyleCnt="7">
        <dgm:presLayoutVars>
          <dgm:bulletEnabled val="1"/>
        </dgm:presLayoutVars>
      </dgm:prSet>
      <dgm:spPr/>
      <dgm:t>
        <a:bodyPr/>
        <a:lstStyle/>
        <a:p>
          <a:endParaRPr lang="en-US"/>
        </a:p>
      </dgm:t>
    </dgm:pt>
    <dgm:pt modelId="{1BDCF623-FFB2-784F-A503-9696DDF01978}" type="pres">
      <dgm:prSet presAssocID="{0754AB58-DAF2-8646-BD23-77295324FDE5}" presName="sibTrans" presStyleLbl="sibTrans2D1" presStyleIdx="0" presStyleCnt="0"/>
      <dgm:spPr/>
      <dgm:t>
        <a:bodyPr/>
        <a:lstStyle/>
        <a:p>
          <a:endParaRPr lang="en-US"/>
        </a:p>
      </dgm:t>
    </dgm:pt>
    <dgm:pt modelId="{24419F70-AA1A-E041-AFB0-182B4B2BBF5D}" type="pres">
      <dgm:prSet presAssocID="{8B0DDE80-E2B9-9640-85F1-7642092DA8D6}" presName="compNode" presStyleCnt="0"/>
      <dgm:spPr/>
      <dgm:t>
        <a:bodyPr/>
        <a:lstStyle/>
        <a:p>
          <a:endParaRPr lang="en-US"/>
        </a:p>
      </dgm:t>
    </dgm:pt>
    <dgm:pt modelId="{0EA8282A-7023-A94E-B689-F0E07423BA79}" type="pres">
      <dgm:prSet presAssocID="{8B0DDE80-E2B9-9640-85F1-7642092DA8D6}" presName="pictRect" presStyleLbl="node1" presStyleIdx="1" presStyleCnt="7"/>
      <dgm:spPr>
        <a:blipFill rotWithShape="1">
          <a:blip xmlns:r="http://schemas.openxmlformats.org/officeDocument/2006/relationships" r:embed="rId2"/>
          <a:stretch>
            <a:fillRect/>
          </a:stretch>
        </a:blipFill>
      </dgm:spPr>
      <dgm:t>
        <a:bodyPr/>
        <a:lstStyle/>
        <a:p>
          <a:endParaRPr lang="en-US"/>
        </a:p>
      </dgm:t>
    </dgm:pt>
    <dgm:pt modelId="{67D776BD-34FE-2143-8780-F80360DDCCDE}" type="pres">
      <dgm:prSet presAssocID="{8B0DDE80-E2B9-9640-85F1-7642092DA8D6}" presName="textRect" presStyleLbl="revTx" presStyleIdx="1" presStyleCnt="7">
        <dgm:presLayoutVars>
          <dgm:bulletEnabled val="1"/>
        </dgm:presLayoutVars>
      </dgm:prSet>
      <dgm:spPr/>
      <dgm:t>
        <a:bodyPr/>
        <a:lstStyle/>
        <a:p>
          <a:endParaRPr lang="en-US"/>
        </a:p>
      </dgm:t>
    </dgm:pt>
    <dgm:pt modelId="{79521460-5B3D-5E42-AC7C-EB9114AFAB37}" type="pres">
      <dgm:prSet presAssocID="{D869DCC0-B45D-8A49-89A1-4528BB290C64}" presName="sibTrans" presStyleLbl="sibTrans2D1" presStyleIdx="0" presStyleCnt="0"/>
      <dgm:spPr/>
      <dgm:t>
        <a:bodyPr/>
        <a:lstStyle/>
        <a:p>
          <a:endParaRPr lang="en-US"/>
        </a:p>
      </dgm:t>
    </dgm:pt>
    <dgm:pt modelId="{23EC5309-713D-0548-93E5-F0212CBF2919}" type="pres">
      <dgm:prSet presAssocID="{45CD29F9-5425-3944-9297-9D6CD8767A1F}" presName="compNode" presStyleCnt="0"/>
      <dgm:spPr/>
      <dgm:t>
        <a:bodyPr/>
        <a:lstStyle/>
        <a:p>
          <a:endParaRPr lang="en-US"/>
        </a:p>
      </dgm:t>
    </dgm:pt>
    <dgm:pt modelId="{542AB756-A0A7-E941-910D-54E40676146B}" type="pres">
      <dgm:prSet presAssocID="{45CD29F9-5425-3944-9297-9D6CD8767A1F}" presName="pictRect" presStyleLbl="node1" presStyleIdx="2" presStyleCnt="7"/>
      <dgm:spPr>
        <a:blipFill>
          <a:blip xmlns:r="http://schemas.openxmlformats.org/officeDocument/2006/relationships" r:embed="rId3">
            <a:extLst>
              <a:ext uri="{28A0092B-C50C-407E-A947-70E740481C1C}">
                <a14:useLocalDpi xmlns="" xmlns:a14="http://schemas.microsoft.com/office/drawing/2010/main" val="0"/>
              </a:ext>
            </a:extLst>
          </a:blip>
          <a:srcRect/>
          <a:stretch>
            <a:fillRect l="-1000" r="-1000"/>
          </a:stretch>
        </a:blipFill>
      </dgm:spPr>
      <dgm:t>
        <a:bodyPr/>
        <a:lstStyle/>
        <a:p>
          <a:endParaRPr lang="en-US"/>
        </a:p>
      </dgm:t>
    </dgm:pt>
    <dgm:pt modelId="{4E6C5D18-853B-7742-9F61-264B31F0DFC4}" type="pres">
      <dgm:prSet presAssocID="{45CD29F9-5425-3944-9297-9D6CD8767A1F}" presName="textRect" presStyleLbl="revTx" presStyleIdx="2" presStyleCnt="7">
        <dgm:presLayoutVars>
          <dgm:bulletEnabled val="1"/>
        </dgm:presLayoutVars>
      </dgm:prSet>
      <dgm:spPr/>
      <dgm:t>
        <a:bodyPr/>
        <a:lstStyle/>
        <a:p>
          <a:endParaRPr lang="en-US"/>
        </a:p>
      </dgm:t>
    </dgm:pt>
    <dgm:pt modelId="{0742BFBE-9BA9-D24F-BE0F-1673D22D6393}" type="pres">
      <dgm:prSet presAssocID="{7380690D-CD0F-CF4D-8417-99BF17FD7152}" presName="sibTrans" presStyleLbl="sibTrans2D1" presStyleIdx="0" presStyleCnt="0"/>
      <dgm:spPr/>
      <dgm:t>
        <a:bodyPr/>
        <a:lstStyle/>
        <a:p>
          <a:endParaRPr lang="en-US"/>
        </a:p>
      </dgm:t>
    </dgm:pt>
    <dgm:pt modelId="{11C6490A-D89E-5A49-AB04-2B141D3F6A57}" type="pres">
      <dgm:prSet presAssocID="{B12E24B7-4070-6D44-BB32-6EA9A3785B3B}" presName="compNode" presStyleCnt="0"/>
      <dgm:spPr/>
      <dgm:t>
        <a:bodyPr/>
        <a:lstStyle/>
        <a:p>
          <a:endParaRPr lang="en-US"/>
        </a:p>
      </dgm:t>
    </dgm:pt>
    <dgm:pt modelId="{7563F98E-106F-AC4D-BCEF-756FD04A8471}" type="pres">
      <dgm:prSet presAssocID="{B12E24B7-4070-6D44-BB32-6EA9A3785B3B}" presName="pictRect" presStyleLbl="node1" presStyleIdx="3" presStyleCnt="7"/>
      <dgm:spPr>
        <a:blipFill rotWithShape="1">
          <a:blip xmlns:r="http://schemas.openxmlformats.org/officeDocument/2006/relationships" r:embed="rId4"/>
          <a:stretch>
            <a:fillRect/>
          </a:stretch>
        </a:blipFill>
      </dgm:spPr>
      <dgm:t>
        <a:bodyPr/>
        <a:lstStyle/>
        <a:p>
          <a:endParaRPr lang="en-US"/>
        </a:p>
      </dgm:t>
    </dgm:pt>
    <dgm:pt modelId="{14BECE1F-9742-D143-8869-BA6BAD73F256}" type="pres">
      <dgm:prSet presAssocID="{B12E24B7-4070-6D44-BB32-6EA9A3785B3B}" presName="textRect" presStyleLbl="revTx" presStyleIdx="3" presStyleCnt="7">
        <dgm:presLayoutVars>
          <dgm:bulletEnabled val="1"/>
        </dgm:presLayoutVars>
      </dgm:prSet>
      <dgm:spPr/>
      <dgm:t>
        <a:bodyPr/>
        <a:lstStyle/>
        <a:p>
          <a:endParaRPr lang="en-US"/>
        </a:p>
      </dgm:t>
    </dgm:pt>
    <dgm:pt modelId="{44476FB5-48AC-4441-A506-71A259449E46}" type="pres">
      <dgm:prSet presAssocID="{7A996B06-699B-3A48-9FC5-C0E6D9FB8F2F}" presName="sibTrans" presStyleLbl="sibTrans2D1" presStyleIdx="0" presStyleCnt="0"/>
      <dgm:spPr/>
      <dgm:t>
        <a:bodyPr/>
        <a:lstStyle/>
        <a:p>
          <a:endParaRPr lang="en-US"/>
        </a:p>
      </dgm:t>
    </dgm:pt>
    <dgm:pt modelId="{18FF8FFE-405D-DB4A-B121-0CC987E46B3C}" type="pres">
      <dgm:prSet presAssocID="{FD4C3927-CAAD-FA47-A046-E7C0A788F367}" presName="compNode" presStyleCnt="0"/>
      <dgm:spPr/>
      <dgm:t>
        <a:bodyPr/>
        <a:lstStyle/>
        <a:p>
          <a:endParaRPr lang="en-US"/>
        </a:p>
      </dgm:t>
    </dgm:pt>
    <dgm:pt modelId="{6718F282-CDB4-2845-91C2-11868162989D}" type="pres">
      <dgm:prSet presAssocID="{FD4C3927-CAAD-FA47-A046-E7C0A788F367}" presName="pictRect" presStyleLbl="node1" presStyleIdx="4" presStyleCnt="7"/>
      <dgm:spPr>
        <a:blipFill>
          <a:blip xmlns:r="http://schemas.openxmlformats.org/officeDocument/2006/relationships" r:embed="rId5">
            <a:extLst>
              <a:ext uri="{28A0092B-C50C-407E-A947-70E740481C1C}">
                <a14:useLocalDpi xmlns="" xmlns:a14="http://schemas.microsoft.com/office/drawing/2010/main" val="0"/>
              </a:ext>
            </a:extLst>
          </a:blip>
          <a:srcRect/>
          <a:stretch>
            <a:fillRect l="-2000" r="-2000"/>
          </a:stretch>
        </a:blipFill>
      </dgm:spPr>
      <dgm:t>
        <a:bodyPr/>
        <a:lstStyle/>
        <a:p>
          <a:endParaRPr lang="en-US"/>
        </a:p>
      </dgm:t>
    </dgm:pt>
    <dgm:pt modelId="{193024C1-3E78-5C4E-984C-3E61D9CBB85F}" type="pres">
      <dgm:prSet presAssocID="{FD4C3927-CAAD-FA47-A046-E7C0A788F367}" presName="textRect" presStyleLbl="revTx" presStyleIdx="4" presStyleCnt="7">
        <dgm:presLayoutVars>
          <dgm:bulletEnabled val="1"/>
        </dgm:presLayoutVars>
      </dgm:prSet>
      <dgm:spPr/>
      <dgm:t>
        <a:bodyPr/>
        <a:lstStyle/>
        <a:p>
          <a:endParaRPr lang="en-US"/>
        </a:p>
      </dgm:t>
    </dgm:pt>
    <dgm:pt modelId="{FBBFF256-5B4A-3E48-952E-F636BC4CD8FD}" type="pres">
      <dgm:prSet presAssocID="{EDDC5D3A-7829-234E-9880-93CA8F8E871F}" presName="sibTrans" presStyleLbl="sibTrans2D1" presStyleIdx="0" presStyleCnt="0"/>
      <dgm:spPr/>
      <dgm:t>
        <a:bodyPr/>
        <a:lstStyle/>
        <a:p>
          <a:endParaRPr lang="en-US"/>
        </a:p>
      </dgm:t>
    </dgm:pt>
    <dgm:pt modelId="{E00E55DC-8F7A-054F-BA9B-2406987B89F9}" type="pres">
      <dgm:prSet presAssocID="{0CA2FFEA-ABAD-FA4A-B39E-552EA157E850}" presName="compNode" presStyleCnt="0"/>
      <dgm:spPr/>
      <dgm:t>
        <a:bodyPr/>
        <a:lstStyle/>
        <a:p>
          <a:endParaRPr lang="en-US"/>
        </a:p>
      </dgm:t>
    </dgm:pt>
    <dgm:pt modelId="{95733AE1-7AB0-814F-898D-F817E1BB9AF8}" type="pres">
      <dgm:prSet presAssocID="{0CA2FFEA-ABAD-FA4A-B39E-552EA157E850}" presName="pictRect" presStyleLbl="node1" presStyleIdx="5" presStyleCnt="7"/>
      <dgm:spPr>
        <a:blipFill>
          <a:blip xmlns:r="http://schemas.openxmlformats.org/officeDocument/2006/relationships" r:embed="rId6">
            <a:extLst>
              <a:ext uri="{28A0092B-C50C-407E-A947-70E740481C1C}">
                <a14:useLocalDpi xmlns="" xmlns:a14="http://schemas.microsoft.com/office/drawing/2010/main" val="0"/>
              </a:ext>
            </a:extLst>
          </a:blip>
          <a:srcRect/>
          <a:stretch>
            <a:fillRect l="-12000" r="-12000"/>
          </a:stretch>
        </a:blipFill>
      </dgm:spPr>
      <dgm:t>
        <a:bodyPr/>
        <a:lstStyle/>
        <a:p>
          <a:endParaRPr lang="en-US"/>
        </a:p>
      </dgm:t>
    </dgm:pt>
    <dgm:pt modelId="{AA58B757-DF42-AC46-AEF4-2B13C06AED97}" type="pres">
      <dgm:prSet presAssocID="{0CA2FFEA-ABAD-FA4A-B39E-552EA157E850}" presName="textRect" presStyleLbl="revTx" presStyleIdx="5" presStyleCnt="7">
        <dgm:presLayoutVars>
          <dgm:bulletEnabled val="1"/>
        </dgm:presLayoutVars>
      </dgm:prSet>
      <dgm:spPr/>
      <dgm:t>
        <a:bodyPr/>
        <a:lstStyle/>
        <a:p>
          <a:endParaRPr lang="en-US"/>
        </a:p>
      </dgm:t>
    </dgm:pt>
    <dgm:pt modelId="{7AB8A1C0-61E6-7943-820A-9F22D43B3587}" type="pres">
      <dgm:prSet presAssocID="{73B1C05E-CD21-BB4D-9871-835565412355}" presName="sibTrans" presStyleLbl="sibTrans2D1" presStyleIdx="0" presStyleCnt="0"/>
      <dgm:spPr/>
      <dgm:t>
        <a:bodyPr/>
        <a:lstStyle/>
        <a:p>
          <a:endParaRPr lang="en-US"/>
        </a:p>
      </dgm:t>
    </dgm:pt>
    <dgm:pt modelId="{19DF3B1C-5FE3-C74A-8E34-8AB9D4885DEF}" type="pres">
      <dgm:prSet presAssocID="{64E389C1-3834-BF4F-A70C-8F0DB108F2B8}" presName="compNode" presStyleCnt="0"/>
      <dgm:spPr/>
      <dgm:t>
        <a:bodyPr/>
        <a:lstStyle/>
        <a:p>
          <a:endParaRPr lang="en-US"/>
        </a:p>
      </dgm:t>
    </dgm:pt>
    <dgm:pt modelId="{4A34C453-FD77-AF4A-9B1B-B280831E34CB}" type="pres">
      <dgm:prSet presAssocID="{64E389C1-3834-BF4F-A70C-8F0DB108F2B8}" presName="pictRect" presStyleLbl="node1" presStyleIdx="6" presStyleCnt="7"/>
      <dgm:spPr>
        <a:blipFill dpi="0" rotWithShape="1">
          <a:blip xmlns:r="http://schemas.openxmlformats.org/officeDocument/2006/relationships" r:embed="rId7" cstate="print">
            <a:extLst>
              <a:ext uri="{28A0092B-C50C-407E-A947-70E740481C1C}">
                <a14:useLocalDpi xmlns="" xmlns:a14="http://schemas.microsoft.com/office/drawing/2010/main" val="0"/>
              </a:ext>
            </a:extLst>
          </a:blip>
          <a:srcRect/>
          <a:stretch>
            <a:fillRect l="4412" t="-8018" r="4412" b="-8018"/>
          </a:stretch>
        </a:blipFill>
      </dgm:spPr>
      <dgm:t>
        <a:bodyPr/>
        <a:lstStyle/>
        <a:p>
          <a:endParaRPr lang="en-US"/>
        </a:p>
      </dgm:t>
    </dgm:pt>
    <dgm:pt modelId="{203D7713-D10E-1846-810E-FE1736E4938C}" type="pres">
      <dgm:prSet presAssocID="{64E389C1-3834-BF4F-A70C-8F0DB108F2B8}" presName="textRect" presStyleLbl="revTx" presStyleIdx="6" presStyleCnt="7">
        <dgm:presLayoutVars>
          <dgm:bulletEnabled val="1"/>
        </dgm:presLayoutVars>
      </dgm:prSet>
      <dgm:spPr/>
      <dgm:t>
        <a:bodyPr/>
        <a:lstStyle/>
        <a:p>
          <a:endParaRPr lang="en-US"/>
        </a:p>
      </dgm:t>
    </dgm:pt>
  </dgm:ptLst>
  <dgm:cxnLst>
    <dgm:cxn modelId="{6746423D-8381-49A6-A3D1-627798CC94A5}" type="presOf" srcId="{D869DCC0-B45D-8A49-89A1-4528BB290C64}" destId="{79521460-5B3D-5E42-AC7C-EB9114AFAB37}" srcOrd="0" destOrd="0" presId="urn:microsoft.com/office/officeart/2005/8/layout/pList1#1"/>
    <dgm:cxn modelId="{2D3EAACC-7C35-4177-908D-039B5F7435FA}" type="presOf" srcId="{8D8F13C4-6879-B34E-AEE5-E4B2C6AF4E50}" destId="{30676B20-FD32-6943-B81A-7915624FAB9C}" srcOrd="0" destOrd="0" presId="urn:microsoft.com/office/officeart/2005/8/layout/pList1#1"/>
    <dgm:cxn modelId="{82E80641-65BF-47D8-B993-27BD8503BC4A}" type="presOf" srcId="{B12E24B7-4070-6D44-BB32-6EA9A3785B3B}" destId="{14BECE1F-9742-D143-8869-BA6BAD73F256}" srcOrd="0" destOrd="0" presId="urn:microsoft.com/office/officeart/2005/8/layout/pList1#1"/>
    <dgm:cxn modelId="{3BAC4C8A-01A2-4E55-9C98-40A42D700DB6}" type="presOf" srcId="{9262217C-A74D-AE4E-BAA6-F3DAAE8C9000}" destId="{D0524863-3A09-0749-B8A8-DF8A075FF87B}" srcOrd="0" destOrd="0" presId="urn:microsoft.com/office/officeart/2005/8/layout/pList1#1"/>
    <dgm:cxn modelId="{84E4DF9D-847E-43AF-AB91-65A2844E3619}" type="presOf" srcId="{FD4C3927-CAAD-FA47-A046-E7C0A788F367}" destId="{193024C1-3E78-5C4E-984C-3E61D9CBB85F}" srcOrd="0" destOrd="0" presId="urn:microsoft.com/office/officeart/2005/8/layout/pList1#1"/>
    <dgm:cxn modelId="{7293A930-4D6E-1446-A48F-69C4A76D5355}" srcId="{9262217C-A74D-AE4E-BAA6-F3DAAE8C9000}" destId="{8B0DDE80-E2B9-9640-85F1-7642092DA8D6}" srcOrd="1" destOrd="0" parTransId="{32C6B1DF-CA96-BF42-B984-17D0C8E3F61E}" sibTransId="{D869DCC0-B45D-8A49-89A1-4528BB290C64}"/>
    <dgm:cxn modelId="{264E3803-8EA5-4752-A680-4A772FCE3F29}" type="presOf" srcId="{64E389C1-3834-BF4F-A70C-8F0DB108F2B8}" destId="{203D7713-D10E-1846-810E-FE1736E4938C}" srcOrd="0" destOrd="0" presId="urn:microsoft.com/office/officeart/2005/8/layout/pList1#1"/>
    <dgm:cxn modelId="{720E1A3E-13EA-1543-A967-BC63FAC8C9F1}" srcId="{9262217C-A74D-AE4E-BAA6-F3DAAE8C9000}" destId="{45CD29F9-5425-3944-9297-9D6CD8767A1F}" srcOrd="2" destOrd="0" parTransId="{BDC12504-335D-B94C-8F26-D3D9B00559C5}" sibTransId="{7380690D-CD0F-CF4D-8417-99BF17FD7152}"/>
    <dgm:cxn modelId="{5C590954-8304-0140-882B-064C8E8C3F97}" srcId="{9262217C-A74D-AE4E-BAA6-F3DAAE8C9000}" destId="{B12E24B7-4070-6D44-BB32-6EA9A3785B3B}" srcOrd="3" destOrd="0" parTransId="{21A7E278-6203-F440-83E4-6023F98A0B60}" sibTransId="{7A996B06-699B-3A48-9FC5-C0E6D9FB8F2F}"/>
    <dgm:cxn modelId="{E84029B2-F01C-4840-91FE-B054B85B5748}" type="presOf" srcId="{45CD29F9-5425-3944-9297-9D6CD8767A1F}" destId="{4E6C5D18-853B-7742-9F61-264B31F0DFC4}" srcOrd="0" destOrd="0" presId="urn:microsoft.com/office/officeart/2005/8/layout/pList1#1"/>
    <dgm:cxn modelId="{5B2D25E3-8876-4046-A51B-C4417AF3FD49}" srcId="{9262217C-A74D-AE4E-BAA6-F3DAAE8C9000}" destId="{64E389C1-3834-BF4F-A70C-8F0DB108F2B8}" srcOrd="6" destOrd="0" parTransId="{3B15C03A-8FDF-2C4E-BFE3-8C5605FBA8F6}" sibTransId="{67DA6ACC-B1EE-A846-A99C-6CD095AFBB04}"/>
    <dgm:cxn modelId="{77B3DA19-0B56-4FD6-8D63-240B7E4EBABD}" type="presOf" srcId="{EDDC5D3A-7829-234E-9880-93CA8F8E871F}" destId="{FBBFF256-5B4A-3E48-952E-F636BC4CD8FD}" srcOrd="0" destOrd="0" presId="urn:microsoft.com/office/officeart/2005/8/layout/pList1#1"/>
    <dgm:cxn modelId="{3085D157-14FD-764A-BDF2-0CEC5C972F7F}" srcId="{9262217C-A74D-AE4E-BAA6-F3DAAE8C9000}" destId="{8D8F13C4-6879-B34E-AEE5-E4B2C6AF4E50}" srcOrd="0" destOrd="0" parTransId="{4A4BFE35-7F01-7C40-9E02-17FE75BA496B}" sibTransId="{0754AB58-DAF2-8646-BD23-77295324FDE5}"/>
    <dgm:cxn modelId="{42301530-DE0D-448F-8DFD-61A066FAA6A6}" type="presOf" srcId="{0CA2FFEA-ABAD-FA4A-B39E-552EA157E850}" destId="{AA58B757-DF42-AC46-AEF4-2B13C06AED97}" srcOrd="0" destOrd="0" presId="urn:microsoft.com/office/officeart/2005/8/layout/pList1#1"/>
    <dgm:cxn modelId="{E6BEB04C-B566-C94F-82FA-5647A87D9E98}" srcId="{9262217C-A74D-AE4E-BAA6-F3DAAE8C9000}" destId="{0CA2FFEA-ABAD-FA4A-B39E-552EA157E850}" srcOrd="5" destOrd="0" parTransId="{D75C3758-FF72-C64A-A782-206A98079599}" sibTransId="{73B1C05E-CD21-BB4D-9871-835565412355}"/>
    <dgm:cxn modelId="{8E07E7D9-C0F5-40B8-B5E1-89B3D1E55EF8}" type="presOf" srcId="{7A996B06-699B-3A48-9FC5-C0E6D9FB8F2F}" destId="{44476FB5-48AC-4441-A506-71A259449E46}" srcOrd="0" destOrd="0" presId="urn:microsoft.com/office/officeart/2005/8/layout/pList1#1"/>
    <dgm:cxn modelId="{CF4B9840-0BD5-4AC0-BC4C-738616A989E9}" type="presOf" srcId="{7380690D-CD0F-CF4D-8417-99BF17FD7152}" destId="{0742BFBE-9BA9-D24F-BE0F-1673D22D6393}" srcOrd="0" destOrd="0" presId="urn:microsoft.com/office/officeart/2005/8/layout/pList1#1"/>
    <dgm:cxn modelId="{B2339718-B4FD-2F49-B9BE-94EC23C53C11}" srcId="{9262217C-A74D-AE4E-BAA6-F3DAAE8C9000}" destId="{FD4C3927-CAAD-FA47-A046-E7C0A788F367}" srcOrd="4" destOrd="0" parTransId="{29CF0072-FD8B-2841-BB8C-252BBF599DE4}" sibTransId="{EDDC5D3A-7829-234E-9880-93CA8F8E871F}"/>
    <dgm:cxn modelId="{028D64E8-D73A-40F8-A38C-EABCE840802C}" type="presOf" srcId="{73B1C05E-CD21-BB4D-9871-835565412355}" destId="{7AB8A1C0-61E6-7943-820A-9F22D43B3587}" srcOrd="0" destOrd="0" presId="urn:microsoft.com/office/officeart/2005/8/layout/pList1#1"/>
    <dgm:cxn modelId="{8B035727-18E1-4AF0-8FC9-98C670C1A84C}" type="presOf" srcId="{0754AB58-DAF2-8646-BD23-77295324FDE5}" destId="{1BDCF623-FFB2-784F-A503-9696DDF01978}" srcOrd="0" destOrd="0" presId="urn:microsoft.com/office/officeart/2005/8/layout/pList1#1"/>
    <dgm:cxn modelId="{4B8FA153-5860-45E8-A6BD-77D643241665}" type="presOf" srcId="{8B0DDE80-E2B9-9640-85F1-7642092DA8D6}" destId="{67D776BD-34FE-2143-8780-F80360DDCCDE}" srcOrd="0" destOrd="0" presId="urn:microsoft.com/office/officeart/2005/8/layout/pList1#1"/>
    <dgm:cxn modelId="{9F3D21D2-B124-4B6A-AA2B-8873A9ADA4D1}" type="presParOf" srcId="{D0524863-3A09-0749-B8A8-DF8A075FF87B}" destId="{A0F00D43-8BE2-3442-A6AB-8A069C9CBA71}" srcOrd="0" destOrd="0" presId="urn:microsoft.com/office/officeart/2005/8/layout/pList1#1"/>
    <dgm:cxn modelId="{DAAC21B1-FED9-4461-9B81-8A7ADD9561F6}" type="presParOf" srcId="{A0F00D43-8BE2-3442-A6AB-8A069C9CBA71}" destId="{65FC8123-349C-5E4B-B200-C45996CD1187}" srcOrd="0" destOrd="0" presId="urn:microsoft.com/office/officeart/2005/8/layout/pList1#1"/>
    <dgm:cxn modelId="{83BAFD20-CDF0-4C55-9F09-666FAEC3C7D3}" type="presParOf" srcId="{A0F00D43-8BE2-3442-A6AB-8A069C9CBA71}" destId="{30676B20-FD32-6943-B81A-7915624FAB9C}" srcOrd="1" destOrd="0" presId="urn:microsoft.com/office/officeart/2005/8/layout/pList1#1"/>
    <dgm:cxn modelId="{C464A508-8771-4A9C-99E9-0AE77BFA9E58}" type="presParOf" srcId="{D0524863-3A09-0749-B8A8-DF8A075FF87B}" destId="{1BDCF623-FFB2-784F-A503-9696DDF01978}" srcOrd="1" destOrd="0" presId="urn:microsoft.com/office/officeart/2005/8/layout/pList1#1"/>
    <dgm:cxn modelId="{0DA2E936-9EE7-4145-B769-5E1140E2E4EA}" type="presParOf" srcId="{D0524863-3A09-0749-B8A8-DF8A075FF87B}" destId="{24419F70-AA1A-E041-AFB0-182B4B2BBF5D}" srcOrd="2" destOrd="0" presId="urn:microsoft.com/office/officeart/2005/8/layout/pList1#1"/>
    <dgm:cxn modelId="{A97D1219-353C-4409-877D-AE2D1B38F210}" type="presParOf" srcId="{24419F70-AA1A-E041-AFB0-182B4B2BBF5D}" destId="{0EA8282A-7023-A94E-B689-F0E07423BA79}" srcOrd="0" destOrd="0" presId="urn:microsoft.com/office/officeart/2005/8/layout/pList1#1"/>
    <dgm:cxn modelId="{F8043391-77C1-4FDC-A247-D6E408B67E69}" type="presParOf" srcId="{24419F70-AA1A-E041-AFB0-182B4B2BBF5D}" destId="{67D776BD-34FE-2143-8780-F80360DDCCDE}" srcOrd="1" destOrd="0" presId="urn:microsoft.com/office/officeart/2005/8/layout/pList1#1"/>
    <dgm:cxn modelId="{3905C5FD-62A9-4514-B59A-842DB7158F27}" type="presParOf" srcId="{D0524863-3A09-0749-B8A8-DF8A075FF87B}" destId="{79521460-5B3D-5E42-AC7C-EB9114AFAB37}" srcOrd="3" destOrd="0" presId="urn:microsoft.com/office/officeart/2005/8/layout/pList1#1"/>
    <dgm:cxn modelId="{045EEBA6-A0D8-48D5-82F6-39CBFEBFDBC8}" type="presParOf" srcId="{D0524863-3A09-0749-B8A8-DF8A075FF87B}" destId="{23EC5309-713D-0548-93E5-F0212CBF2919}" srcOrd="4" destOrd="0" presId="urn:microsoft.com/office/officeart/2005/8/layout/pList1#1"/>
    <dgm:cxn modelId="{04B48C25-3FCC-45EC-BE5D-B37E99AE15F3}" type="presParOf" srcId="{23EC5309-713D-0548-93E5-F0212CBF2919}" destId="{542AB756-A0A7-E941-910D-54E40676146B}" srcOrd="0" destOrd="0" presId="urn:microsoft.com/office/officeart/2005/8/layout/pList1#1"/>
    <dgm:cxn modelId="{F8678695-E0A6-4E63-895D-2E585DD80351}" type="presParOf" srcId="{23EC5309-713D-0548-93E5-F0212CBF2919}" destId="{4E6C5D18-853B-7742-9F61-264B31F0DFC4}" srcOrd="1" destOrd="0" presId="urn:microsoft.com/office/officeart/2005/8/layout/pList1#1"/>
    <dgm:cxn modelId="{55BB57A3-322C-4A6A-8ABA-912857452FCF}" type="presParOf" srcId="{D0524863-3A09-0749-B8A8-DF8A075FF87B}" destId="{0742BFBE-9BA9-D24F-BE0F-1673D22D6393}" srcOrd="5" destOrd="0" presId="urn:microsoft.com/office/officeart/2005/8/layout/pList1#1"/>
    <dgm:cxn modelId="{9E7A0A15-9FE3-436A-AE25-4399932E75E6}" type="presParOf" srcId="{D0524863-3A09-0749-B8A8-DF8A075FF87B}" destId="{11C6490A-D89E-5A49-AB04-2B141D3F6A57}" srcOrd="6" destOrd="0" presId="urn:microsoft.com/office/officeart/2005/8/layout/pList1#1"/>
    <dgm:cxn modelId="{6D352A32-728A-4238-90D0-C9DC29BA346E}" type="presParOf" srcId="{11C6490A-D89E-5A49-AB04-2B141D3F6A57}" destId="{7563F98E-106F-AC4D-BCEF-756FD04A8471}" srcOrd="0" destOrd="0" presId="urn:microsoft.com/office/officeart/2005/8/layout/pList1#1"/>
    <dgm:cxn modelId="{3C68E17B-5AFD-4D65-A3F7-437021023C1B}" type="presParOf" srcId="{11C6490A-D89E-5A49-AB04-2B141D3F6A57}" destId="{14BECE1F-9742-D143-8869-BA6BAD73F256}" srcOrd="1" destOrd="0" presId="urn:microsoft.com/office/officeart/2005/8/layout/pList1#1"/>
    <dgm:cxn modelId="{382EFDBD-1EC4-48F3-B645-6C96BFE5BC10}" type="presParOf" srcId="{D0524863-3A09-0749-B8A8-DF8A075FF87B}" destId="{44476FB5-48AC-4441-A506-71A259449E46}" srcOrd="7" destOrd="0" presId="urn:microsoft.com/office/officeart/2005/8/layout/pList1#1"/>
    <dgm:cxn modelId="{013E5978-D0CF-44DF-9209-F6A8B435B66E}" type="presParOf" srcId="{D0524863-3A09-0749-B8A8-DF8A075FF87B}" destId="{18FF8FFE-405D-DB4A-B121-0CC987E46B3C}" srcOrd="8" destOrd="0" presId="urn:microsoft.com/office/officeart/2005/8/layout/pList1#1"/>
    <dgm:cxn modelId="{B93ED7C5-C5ED-417E-BD24-1404A4C66C1B}" type="presParOf" srcId="{18FF8FFE-405D-DB4A-B121-0CC987E46B3C}" destId="{6718F282-CDB4-2845-91C2-11868162989D}" srcOrd="0" destOrd="0" presId="urn:microsoft.com/office/officeart/2005/8/layout/pList1#1"/>
    <dgm:cxn modelId="{FEE52621-2453-4B1F-BA8F-CFB5933DEBC4}" type="presParOf" srcId="{18FF8FFE-405D-DB4A-B121-0CC987E46B3C}" destId="{193024C1-3E78-5C4E-984C-3E61D9CBB85F}" srcOrd="1" destOrd="0" presId="urn:microsoft.com/office/officeart/2005/8/layout/pList1#1"/>
    <dgm:cxn modelId="{27686963-A96D-4224-902C-80A951C0F406}" type="presParOf" srcId="{D0524863-3A09-0749-B8A8-DF8A075FF87B}" destId="{FBBFF256-5B4A-3E48-952E-F636BC4CD8FD}" srcOrd="9" destOrd="0" presId="urn:microsoft.com/office/officeart/2005/8/layout/pList1#1"/>
    <dgm:cxn modelId="{1837EA06-986F-47DE-978D-22B40D750339}" type="presParOf" srcId="{D0524863-3A09-0749-B8A8-DF8A075FF87B}" destId="{E00E55DC-8F7A-054F-BA9B-2406987B89F9}" srcOrd="10" destOrd="0" presId="urn:microsoft.com/office/officeart/2005/8/layout/pList1#1"/>
    <dgm:cxn modelId="{DCB6ADCA-C0E4-4927-91AE-1791FE2469DF}" type="presParOf" srcId="{E00E55DC-8F7A-054F-BA9B-2406987B89F9}" destId="{95733AE1-7AB0-814F-898D-F817E1BB9AF8}" srcOrd="0" destOrd="0" presId="urn:microsoft.com/office/officeart/2005/8/layout/pList1#1"/>
    <dgm:cxn modelId="{F5F6AC38-D4BD-4EE3-9289-71198C38B4BD}" type="presParOf" srcId="{E00E55DC-8F7A-054F-BA9B-2406987B89F9}" destId="{AA58B757-DF42-AC46-AEF4-2B13C06AED97}" srcOrd="1" destOrd="0" presId="urn:microsoft.com/office/officeart/2005/8/layout/pList1#1"/>
    <dgm:cxn modelId="{E4EED314-66F3-44CD-BAC2-3EDCA67ACF58}" type="presParOf" srcId="{D0524863-3A09-0749-B8A8-DF8A075FF87B}" destId="{7AB8A1C0-61E6-7943-820A-9F22D43B3587}" srcOrd="11" destOrd="0" presId="urn:microsoft.com/office/officeart/2005/8/layout/pList1#1"/>
    <dgm:cxn modelId="{EE81A410-633E-424A-86E8-5E02F7CD8052}" type="presParOf" srcId="{D0524863-3A09-0749-B8A8-DF8A075FF87B}" destId="{19DF3B1C-5FE3-C74A-8E34-8AB9D4885DEF}" srcOrd="12" destOrd="0" presId="urn:microsoft.com/office/officeart/2005/8/layout/pList1#1"/>
    <dgm:cxn modelId="{C80547F5-F6A7-41FA-A5C3-995ADA353CD4}" type="presParOf" srcId="{19DF3B1C-5FE3-C74A-8E34-8AB9D4885DEF}" destId="{4A34C453-FD77-AF4A-9B1B-B280831E34CB}" srcOrd="0" destOrd="0" presId="urn:microsoft.com/office/officeart/2005/8/layout/pList1#1"/>
    <dgm:cxn modelId="{3AF24961-006C-49B4-9F26-B8DBE3C21783}" type="presParOf" srcId="{19DF3B1C-5FE3-C74A-8E34-8AB9D4885DEF}" destId="{203D7713-D10E-1846-810E-FE1736E4938C}" srcOrd="1" destOrd="0" presId="urn:microsoft.com/office/officeart/2005/8/layout/p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EF8B2B-AA1C-4685-90E2-36A533E62309}">
      <dsp:nvSpPr>
        <dsp:cNvPr id="0" name=""/>
        <dsp:cNvSpPr/>
      </dsp:nvSpPr>
      <dsp:spPr>
        <a:xfrm>
          <a:off x="384078" y="92620"/>
          <a:ext cx="1256883" cy="1256883"/>
        </a:xfrm>
        <a:prstGeom prst="pie">
          <a:avLst>
            <a:gd name="adj1" fmla="val 16200000"/>
            <a:gd name="adj2" fmla="val 2052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t>Sense</a:t>
          </a:r>
          <a:endParaRPr lang="en-US" sz="700" kern="1200" dirty="0"/>
        </a:p>
      </dsp:txBody>
      <dsp:txXfrm>
        <a:off x="1039753" y="303896"/>
        <a:ext cx="403998" cy="269332"/>
      </dsp:txXfrm>
    </dsp:sp>
    <dsp:sp modelId="{A48EED44-29AB-4702-B6EB-6D4479475251}">
      <dsp:nvSpPr>
        <dsp:cNvPr id="0" name=""/>
        <dsp:cNvSpPr/>
      </dsp:nvSpPr>
      <dsp:spPr>
        <a:xfrm>
          <a:off x="413542" y="161694"/>
          <a:ext cx="1256883" cy="1256883"/>
        </a:xfrm>
        <a:prstGeom prst="pie">
          <a:avLst>
            <a:gd name="adj1" fmla="val 20520000"/>
            <a:gd name="adj2" fmla="val 324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t>Identify</a:t>
          </a:r>
          <a:endParaRPr lang="en-US" sz="700" kern="1200" dirty="0"/>
        </a:p>
      </dsp:txBody>
      <dsp:txXfrm>
        <a:off x="1223034" y="735970"/>
        <a:ext cx="374072" cy="299258"/>
      </dsp:txXfrm>
    </dsp:sp>
    <dsp:sp modelId="{F545817D-72DA-4A1D-A154-A46031DB2CBE}">
      <dsp:nvSpPr>
        <dsp:cNvPr id="0" name=""/>
        <dsp:cNvSpPr/>
      </dsp:nvSpPr>
      <dsp:spPr>
        <a:xfrm>
          <a:off x="359648" y="161692"/>
          <a:ext cx="1256883" cy="1256883"/>
        </a:xfrm>
        <a:prstGeom prst="pie">
          <a:avLst>
            <a:gd name="adj1" fmla="val 3240000"/>
            <a:gd name="adj2" fmla="val 756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Assess</a:t>
          </a:r>
        </a:p>
      </dsp:txBody>
      <dsp:txXfrm>
        <a:off x="808535" y="1044503"/>
        <a:ext cx="359109" cy="329183"/>
      </dsp:txXfrm>
    </dsp:sp>
    <dsp:sp modelId="{93782A14-9F12-476C-878C-0E3436B582A0}">
      <dsp:nvSpPr>
        <dsp:cNvPr id="0" name=""/>
        <dsp:cNvSpPr/>
      </dsp:nvSpPr>
      <dsp:spPr>
        <a:xfrm>
          <a:off x="337993" y="126137"/>
          <a:ext cx="1256883" cy="1256883"/>
        </a:xfrm>
        <a:prstGeom prst="pie">
          <a:avLst>
            <a:gd name="adj1" fmla="val 7560000"/>
            <a:gd name="adj2" fmla="val 1188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Intervene</a:t>
          </a:r>
        </a:p>
      </dsp:txBody>
      <dsp:txXfrm>
        <a:off x="411311" y="700413"/>
        <a:ext cx="374072" cy="299258"/>
      </dsp:txXfrm>
    </dsp:sp>
    <dsp:sp modelId="{A6ED5238-FD1A-4BCE-A23A-E7115B40C546}">
      <dsp:nvSpPr>
        <dsp:cNvPr id="0" name=""/>
        <dsp:cNvSpPr/>
      </dsp:nvSpPr>
      <dsp:spPr>
        <a:xfrm>
          <a:off x="326808" y="72271"/>
          <a:ext cx="1256883" cy="1256883"/>
        </a:xfrm>
        <a:prstGeom prst="pie">
          <a:avLst>
            <a:gd name="adj1" fmla="val 1188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Evaluate</a:t>
          </a:r>
        </a:p>
      </dsp:txBody>
      <dsp:txXfrm>
        <a:off x="524019" y="283547"/>
        <a:ext cx="403998" cy="269332"/>
      </dsp:txXfrm>
    </dsp:sp>
    <dsp:sp modelId="{BAD8E410-7671-4970-8CBC-02892104242B}">
      <dsp:nvSpPr>
        <dsp:cNvPr id="0" name=""/>
        <dsp:cNvSpPr/>
      </dsp:nvSpPr>
      <dsp:spPr>
        <a:xfrm>
          <a:off x="306212" y="14813"/>
          <a:ext cx="1412497" cy="1412497"/>
        </a:xfrm>
        <a:prstGeom prst="circularArrow">
          <a:avLst>
            <a:gd name="adj1" fmla="val 5085"/>
            <a:gd name="adj2" fmla="val 327528"/>
            <a:gd name="adj3" fmla="val 20192361"/>
            <a:gd name="adj4" fmla="val 16200324"/>
            <a:gd name="adj5" fmla="val 5932"/>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AB31A1-1B42-465C-B571-D61242A888BD}">
      <dsp:nvSpPr>
        <dsp:cNvPr id="0" name=""/>
        <dsp:cNvSpPr/>
      </dsp:nvSpPr>
      <dsp:spPr>
        <a:xfrm>
          <a:off x="335821" y="83876"/>
          <a:ext cx="1412497" cy="1412497"/>
        </a:xfrm>
        <a:prstGeom prst="circularArrow">
          <a:avLst>
            <a:gd name="adj1" fmla="val 5085"/>
            <a:gd name="adj2" fmla="val 327528"/>
            <a:gd name="adj3" fmla="val 2912753"/>
            <a:gd name="adj4" fmla="val 20519953"/>
            <a:gd name="adj5" fmla="val 5932"/>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24A09A-EAB1-4E89-A801-92097279A82B}">
      <dsp:nvSpPr>
        <dsp:cNvPr id="0" name=""/>
        <dsp:cNvSpPr/>
      </dsp:nvSpPr>
      <dsp:spPr>
        <a:xfrm>
          <a:off x="281840" y="83937"/>
          <a:ext cx="1412497" cy="1412497"/>
        </a:xfrm>
        <a:prstGeom prst="circularArrow">
          <a:avLst>
            <a:gd name="adj1" fmla="val 5085"/>
            <a:gd name="adj2" fmla="val 327528"/>
            <a:gd name="adj3" fmla="val 7232777"/>
            <a:gd name="adj4" fmla="val 3239695"/>
            <a:gd name="adj5" fmla="val 5932"/>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61574DE-40A7-4324-AC83-F47EA76ADD89}">
      <dsp:nvSpPr>
        <dsp:cNvPr id="0" name=""/>
        <dsp:cNvSpPr/>
      </dsp:nvSpPr>
      <dsp:spPr>
        <a:xfrm>
          <a:off x="260099" y="48319"/>
          <a:ext cx="1412497" cy="1412497"/>
        </a:xfrm>
        <a:prstGeom prst="circularArrow">
          <a:avLst>
            <a:gd name="adj1" fmla="val 5085"/>
            <a:gd name="adj2" fmla="val 327528"/>
            <a:gd name="adj3" fmla="val 11552519"/>
            <a:gd name="adj4" fmla="val 7559718"/>
            <a:gd name="adj5" fmla="val 5932"/>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263241A-BA3E-4459-8E3D-0B73EF1919A9}">
      <dsp:nvSpPr>
        <dsp:cNvPr id="0" name=""/>
        <dsp:cNvSpPr/>
      </dsp:nvSpPr>
      <dsp:spPr>
        <a:xfrm>
          <a:off x="249060" y="-5535"/>
          <a:ext cx="1412497" cy="1412497"/>
        </a:xfrm>
        <a:prstGeom prst="circularArrow">
          <a:avLst>
            <a:gd name="adj1" fmla="val 5085"/>
            <a:gd name="adj2" fmla="val 327528"/>
            <a:gd name="adj3" fmla="val 15872148"/>
            <a:gd name="adj4" fmla="val 11880111"/>
            <a:gd name="adj5" fmla="val 5932"/>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FC8123-349C-5E4B-B200-C45996CD1187}">
      <dsp:nvSpPr>
        <dsp:cNvPr id="0" name=""/>
        <dsp:cNvSpPr/>
      </dsp:nvSpPr>
      <dsp:spPr>
        <a:xfrm>
          <a:off x="4278" y="1004098"/>
          <a:ext cx="2035857" cy="1402705"/>
        </a:xfrm>
        <a:prstGeom prst="roundRect">
          <a:avLst/>
        </a:prstGeom>
        <a:blipFill dpi="0" rotWithShape="1">
          <a:blip xmlns:r="http://schemas.openxmlformats.org/officeDocument/2006/relationships" r:embed="rId1">
            <a:extLst>
              <a:ext uri="{28A0092B-C50C-407E-A947-70E740481C1C}">
                <a14:useLocalDpi xmlns="" xmlns:a14="http://schemas.microsoft.com/office/drawing/2010/main" val="0"/>
              </a:ext>
            </a:extLst>
          </a:blip>
          <a:srcRect/>
          <a:stretch>
            <a:fillRect l="-18046" t="-8018" r="-18046" b="-8018"/>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676B20-FD32-6943-B81A-7915624FAB9C}">
      <dsp:nvSpPr>
        <dsp:cNvPr id="0" name=""/>
        <dsp:cNvSpPr/>
      </dsp:nvSpPr>
      <dsp:spPr>
        <a:xfrm>
          <a:off x="4278"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Health &amp; Wellbeing</a:t>
          </a:r>
          <a:endParaRPr lang="en-US" sz="1500" b="1" kern="1200" dirty="0"/>
        </a:p>
      </dsp:txBody>
      <dsp:txXfrm>
        <a:off x="4278" y="2406804"/>
        <a:ext cx="2035857" cy="755303"/>
      </dsp:txXfrm>
    </dsp:sp>
    <dsp:sp modelId="{0EA8282A-7023-A94E-B689-F0E07423BA79}">
      <dsp:nvSpPr>
        <dsp:cNvPr id="0" name=""/>
        <dsp:cNvSpPr/>
      </dsp:nvSpPr>
      <dsp:spPr>
        <a:xfrm>
          <a:off x="2243806" y="1004098"/>
          <a:ext cx="2035857" cy="1402705"/>
        </a:xfrm>
        <a:prstGeom prst="round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D776BD-34FE-2143-8780-F80360DDCCDE}">
      <dsp:nvSpPr>
        <dsp:cNvPr id="0" name=""/>
        <dsp:cNvSpPr/>
      </dsp:nvSpPr>
      <dsp:spPr>
        <a:xfrm>
          <a:off x="2243806"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Environment &amp; Sustainability</a:t>
          </a:r>
          <a:endParaRPr lang="en-US" sz="1500" b="1" kern="1200" dirty="0"/>
        </a:p>
      </dsp:txBody>
      <dsp:txXfrm>
        <a:off x="2243806" y="2406804"/>
        <a:ext cx="2035857" cy="755303"/>
      </dsp:txXfrm>
    </dsp:sp>
    <dsp:sp modelId="{542AB756-A0A7-E941-910D-54E40676146B}">
      <dsp:nvSpPr>
        <dsp:cNvPr id="0" name=""/>
        <dsp:cNvSpPr/>
      </dsp:nvSpPr>
      <dsp:spPr>
        <a:xfrm>
          <a:off x="4483335" y="1004098"/>
          <a:ext cx="2035857" cy="1402705"/>
        </a:xfrm>
        <a:prstGeom prst="roundRect">
          <a:avLst/>
        </a:prstGeom>
        <a:blipFill>
          <a:blip xmlns:r="http://schemas.openxmlformats.org/officeDocument/2006/relationships" r:embed="rId3">
            <a:extLst>
              <a:ext uri="{28A0092B-C50C-407E-A947-70E740481C1C}">
                <a14:useLocalDpi xmlns="" xmlns:a14="http://schemas.microsoft.com/office/drawing/2010/main" val="0"/>
              </a:ext>
            </a:extLst>
          </a:blip>
          <a:srcRect/>
          <a:stretch>
            <a:fillRect l="-1000" r="-1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6C5D18-853B-7742-9F61-264B31F0DFC4}">
      <dsp:nvSpPr>
        <dsp:cNvPr id="0" name=""/>
        <dsp:cNvSpPr/>
      </dsp:nvSpPr>
      <dsp:spPr>
        <a:xfrm>
          <a:off x="4483335"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Emergency Response &amp; Disaster Resiliency</a:t>
          </a:r>
          <a:endParaRPr lang="en-US" sz="1500" b="1" kern="1200" dirty="0"/>
        </a:p>
      </dsp:txBody>
      <dsp:txXfrm>
        <a:off x="4483335" y="2406804"/>
        <a:ext cx="2035857" cy="755303"/>
      </dsp:txXfrm>
    </dsp:sp>
    <dsp:sp modelId="{7563F98E-106F-AC4D-BCEF-756FD04A8471}">
      <dsp:nvSpPr>
        <dsp:cNvPr id="0" name=""/>
        <dsp:cNvSpPr/>
      </dsp:nvSpPr>
      <dsp:spPr>
        <a:xfrm>
          <a:off x="6722864" y="1004098"/>
          <a:ext cx="2035857" cy="1402705"/>
        </a:xfrm>
        <a:prstGeom prst="roundRect">
          <a:avLst/>
        </a:prstGeom>
        <a:blipFill rotWithShape="1">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BECE1F-9742-D143-8869-BA6BAD73F256}">
      <dsp:nvSpPr>
        <dsp:cNvPr id="0" name=""/>
        <dsp:cNvSpPr/>
      </dsp:nvSpPr>
      <dsp:spPr>
        <a:xfrm>
          <a:off x="6722864"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Manufacturing, Robotics, &amp; Smart Systems</a:t>
          </a:r>
          <a:endParaRPr lang="en-US" sz="1500" b="1" kern="1200" dirty="0"/>
        </a:p>
      </dsp:txBody>
      <dsp:txXfrm>
        <a:off x="6722864" y="2406804"/>
        <a:ext cx="2035857" cy="755303"/>
      </dsp:txXfrm>
    </dsp:sp>
    <dsp:sp modelId="{6718F282-CDB4-2845-91C2-11868162989D}">
      <dsp:nvSpPr>
        <dsp:cNvPr id="0" name=""/>
        <dsp:cNvSpPr/>
      </dsp:nvSpPr>
      <dsp:spPr>
        <a:xfrm>
          <a:off x="1124042" y="3365692"/>
          <a:ext cx="2035857" cy="1402705"/>
        </a:xfrm>
        <a:prstGeom prst="roundRect">
          <a:avLst/>
        </a:prstGeom>
        <a:blipFill>
          <a:blip xmlns:r="http://schemas.openxmlformats.org/officeDocument/2006/relationships" r:embed="rId5">
            <a:extLst>
              <a:ext uri="{28A0092B-C50C-407E-A947-70E740481C1C}">
                <a14:useLocalDpi xmlns="" xmlns:a14="http://schemas.microsoft.com/office/drawing/2010/main" val="0"/>
              </a:ext>
            </a:extLst>
          </a:blip>
          <a:srcRect/>
          <a:stretch>
            <a:fillRect l="-2000" r="-2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3024C1-3E78-5C4E-984C-3E61D9CBB85F}">
      <dsp:nvSpPr>
        <dsp:cNvPr id="0" name=""/>
        <dsp:cNvSpPr/>
      </dsp:nvSpPr>
      <dsp:spPr>
        <a:xfrm>
          <a:off x="1124042"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Secure Cyberspace</a:t>
          </a:r>
          <a:endParaRPr lang="en-US" sz="1500" b="1" kern="1200" dirty="0"/>
        </a:p>
      </dsp:txBody>
      <dsp:txXfrm>
        <a:off x="1124042" y="4768398"/>
        <a:ext cx="2035857" cy="755303"/>
      </dsp:txXfrm>
    </dsp:sp>
    <dsp:sp modelId="{95733AE1-7AB0-814F-898D-F817E1BB9AF8}">
      <dsp:nvSpPr>
        <dsp:cNvPr id="0" name=""/>
        <dsp:cNvSpPr/>
      </dsp:nvSpPr>
      <dsp:spPr>
        <a:xfrm>
          <a:off x="3363571" y="3365692"/>
          <a:ext cx="2035857" cy="1402705"/>
        </a:xfrm>
        <a:prstGeom prst="roundRect">
          <a:avLst/>
        </a:prstGeom>
        <a:blipFill>
          <a:blip xmlns:r="http://schemas.openxmlformats.org/officeDocument/2006/relationships" r:embed="rId6">
            <a:extLst>
              <a:ext uri="{28A0092B-C50C-407E-A947-70E740481C1C}">
                <a14:useLocalDpi xmlns="" xmlns:a14="http://schemas.microsoft.com/office/drawing/2010/main" val="0"/>
              </a:ext>
            </a:extLst>
          </a:blip>
          <a:srcRect/>
          <a:stretch>
            <a:fillRect l="-12000" r="-12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B757-DF42-AC46-AEF4-2B13C06AED97}">
      <dsp:nvSpPr>
        <dsp:cNvPr id="0" name=""/>
        <dsp:cNvSpPr/>
      </dsp:nvSpPr>
      <dsp:spPr>
        <a:xfrm>
          <a:off x="3363571"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Transportation &amp; Energy</a:t>
          </a:r>
          <a:endParaRPr lang="en-US" sz="1500" b="1" kern="1200" dirty="0"/>
        </a:p>
      </dsp:txBody>
      <dsp:txXfrm>
        <a:off x="3363571" y="4768398"/>
        <a:ext cx="2035857" cy="755303"/>
      </dsp:txXfrm>
    </dsp:sp>
    <dsp:sp modelId="{4A34C453-FD77-AF4A-9B1B-B280831E34CB}">
      <dsp:nvSpPr>
        <dsp:cNvPr id="0" name=""/>
        <dsp:cNvSpPr/>
      </dsp:nvSpPr>
      <dsp:spPr>
        <a:xfrm>
          <a:off x="5603100" y="3365692"/>
          <a:ext cx="2035857" cy="1402705"/>
        </a:xfrm>
        <a:prstGeom prst="roundRect">
          <a:avLst/>
        </a:prstGeom>
        <a:blipFill dpi="0" rotWithShape="1">
          <a:blip xmlns:r="http://schemas.openxmlformats.org/officeDocument/2006/relationships" r:embed="rId7" cstate="print">
            <a:extLst>
              <a:ext uri="{28A0092B-C50C-407E-A947-70E740481C1C}">
                <a14:useLocalDpi xmlns="" xmlns:a14="http://schemas.microsoft.com/office/drawing/2010/main" val="0"/>
              </a:ext>
            </a:extLst>
          </a:blip>
          <a:srcRect/>
          <a:stretch>
            <a:fillRect l="4412" t="-8018" r="4412" b="-8018"/>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3D7713-D10E-1846-810E-FE1736E4938C}">
      <dsp:nvSpPr>
        <dsp:cNvPr id="0" name=""/>
        <dsp:cNvSpPr/>
      </dsp:nvSpPr>
      <dsp:spPr>
        <a:xfrm>
          <a:off x="5603100"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Education and Workforce Development</a:t>
          </a:r>
          <a:endParaRPr lang="en-US" sz="1500" b="1" kern="1200" dirty="0"/>
        </a:p>
      </dsp:txBody>
      <dsp:txXfrm>
        <a:off x="5603100" y="4768398"/>
        <a:ext cx="2035857" cy="75530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4FCEDC-A797-4905-A483-B4B65610487D}" type="datetimeFigureOut">
              <a:rPr lang="en-US" smtClean="0"/>
              <a:pPr/>
              <a:t>09/05/2012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2D544-3B51-428C-A0A3-5805D73BAB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457200" rtl="0" eaLnBrk="1" fontAlgn="auto" latinLnBrk="0" hangingPunct="1">
              <a:lnSpc>
                <a:spcPct val="90000"/>
              </a:lnSpc>
              <a:spcBef>
                <a:spcPct val="0"/>
              </a:spcBef>
              <a:spcAft>
                <a:spcPts val="0"/>
              </a:spcAft>
              <a:buClrTx/>
              <a:buSzTx/>
              <a:buFontTx/>
              <a:buNone/>
              <a:tabLst/>
              <a:defRPr/>
            </a:pPr>
            <a:r>
              <a:rPr lang="en-US" sz="1200" b="0" i="0" dirty="0" smtClean="0">
                <a:solidFill>
                  <a:schemeClr val="tx1"/>
                </a:solidFill>
              </a:rPr>
              <a:t>Advances in information technologies are transforming the fabric of our society and data represents a transformative new currency for science, engineering, education and commerce. </a:t>
            </a:r>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0D36EE-FD65-0A46-9D35-35CC30A642C0}" type="slidenum">
              <a:rPr lang="en-US"/>
              <a:pPr eaLnBrk="1" hangingPunct="1"/>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a:t>
            </a:r>
            <a:r>
              <a:rPr lang="en-US" sz="1400" baseline="0" dirty="0" smtClean="0"/>
              <a:t> efforts of that group were announced during the Administration’s Big Data R&amp;D Initiative Launch on Mar 29.  </a:t>
            </a:r>
          </a:p>
          <a:p>
            <a:r>
              <a:rPr lang="en-US" sz="1400" baseline="0" dirty="0" smtClean="0"/>
              <a:t>The event included federal announcements by…</a:t>
            </a:r>
          </a:p>
          <a:p>
            <a:r>
              <a:rPr lang="en-US" sz="1400" baseline="0" dirty="0" smtClean="0"/>
              <a:t>And a panel discussion, moderated by Steve </a:t>
            </a:r>
            <a:r>
              <a:rPr lang="en-US" sz="1400" baseline="0" dirty="0" err="1" smtClean="0"/>
              <a:t>Lohr</a:t>
            </a:r>
            <a:r>
              <a:rPr lang="en-US" sz="1400" baseline="0" dirty="0" smtClean="0"/>
              <a:t> of </a:t>
            </a:r>
            <a:r>
              <a:rPr lang="en-US" sz="1400" baseline="0" dirty="0" err="1" smtClean="0"/>
              <a:t>NYTimes</a:t>
            </a:r>
            <a:r>
              <a:rPr lang="en-US" sz="1400" baseline="0" dirty="0" smtClean="0"/>
              <a:t>, with thought leaders in big data from industry and academia</a:t>
            </a:r>
            <a:endParaRPr lang="en-US" sz="14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13</a:t>
            </a:fld>
            <a:endParaRPr lang="en-US" dirty="0"/>
          </a:p>
        </p:txBody>
      </p:sp>
    </p:spTree>
    <p:extLst>
      <p:ext uri="{BB962C8B-B14F-4D97-AF65-F5344CB8AC3E}">
        <p14:creationId xmlns:p14="http://schemas.microsoft.com/office/powerpoint/2010/main" xmlns="" val="328890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The first round of awards for </a:t>
            </a:r>
            <a:r>
              <a:rPr lang="en-US" sz="1400" b="1" i="0" u="none" strike="noStrike" kern="1200" baseline="0" dirty="0" err="1" smtClean="0">
                <a:solidFill>
                  <a:schemeClr val="tx1"/>
                </a:solidFill>
                <a:latin typeface="+mn-lt"/>
                <a:ea typeface="+mn-ea"/>
                <a:cs typeface="+mn-cs"/>
              </a:rPr>
              <a:t>Earthcube</a:t>
            </a:r>
            <a:r>
              <a:rPr lang="en-US" sz="1400" b="0" i="0" u="none" strike="noStrike" kern="1200" baseline="0" dirty="0" smtClean="0">
                <a:solidFill>
                  <a:schemeClr val="tx1"/>
                </a:solidFill>
                <a:latin typeface="+mn-lt"/>
                <a:ea typeface="+mn-ea"/>
                <a:cs typeface="+mn-cs"/>
              </a:rPr>
              <a:t>, were announced, laying the first step in the foundation to integrate data into a framework that will expedite the delivery of geoscience knowledge. </a:t>
            </a:r>
          </a:p>
          <a:p>
            <a:endParaRPr lang="en-US" sz="1400" b="0" i="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14</a:t>
            </a:fld>
            <a:endParaRPr lang="en-US" dirty="0"/>
          </a:p>
        </p:txBody>
      </p:sp>
    </p:spTree>
    <p:extLst>
      <p:ext uri="{BB962C8B-B14F-4D97-AF65-F5344CB8AC3E}">
        <p14:creationId xmlns="" xmlns:p14="http://schemas.microsoft.com/office/powerpoint/2010/main" val="243896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0EAD98-BB73-452A-9A42-2279D3D83EB2}"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NSF policy updates appear annually in October. This was announced in the Federal Register together with a request for comment</a:t>
            </a:r>
          </a:p>
          <a:p>
            <a:r>
              <a:rPr lang="en-US" dirty="0" smtClean="0"/>
              <a:t>We’re already thinking about the 2013 announcement</a:t>
            </a:r>
          </a:p>
          <a:p>
            <a:r>
              <a:rPr lang="en-US" dirty="0" smtClean="0"/>
              <a:t>And we intend to follow this with more, because the field of information dissemination from research is evolving rapidly and </a:t>
            </a:r>
          </a:p>
          <a:p>
            <a:r>
              <a:rPr lang="en-US" dirty="0" smtClean="0"/>
              <a:t>Becoming more involved (as the change from publications to products shows) </a:t>
            </a: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B06C6466-4322-49A8-A99F-5ACBEFB6E5BE}"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64931" eaLnBrk="0" fontAlgn="base" hangingPunct="0">
              <a:spcBef>
                <a:spcPct val="30000"/>
              </a:spcBef>
              <a:spcAft>
                <a:spcPct val="0"/>
              </a:spcAft>
              <a:defRPr/>
            </a:pPr>
            <a:r>
              <a:rPr lang="en-US" sz="1100" dirty="0" smtClean="0"/>
              <a:t>I’ve been talking about data and infrastructure, but data-related activities represent only part of the SBE budget.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The remainder goes to extramural research administered through the Social and Economic Sciences Division,  the Behavioral and Cognitive Sciences Division, and the SBE Office of Multidisciplinary Activities.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The research divisions and SMA support programs that advance SBE’s mission to study human characteristics and human behaviors across temporal and spatial dimensions and multiple levels of analysis -- from studying the human brain to implications of decision making in a fragmented yet dynamic and interconnected world.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This is very diverse research – SBE researchers appear in something on the order of 25 different academic departments.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And we embrace diversity with frightening gusto – herders in the Cameroons, pest control in Louisiana, datasets of international treaties, animal studies, controlled laboratory experiments, genetics, and much more.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In reality, much of the research is driven by a handful of basic questions about change, inequality, conflict and cooperation, incentives and rewards, decision-making, and fundamental questions about human development. </a:t>
            </a:r>
          </a:p>
          <a:p>
            <a:pPr defTabSz="864931" eaLnBrk="0" fontAlgn="base" hangingPunct="0">
              <a:spcBef>
                <a:spcPct val="30000"/>
              </a:spcBef>
              <a:spcAft>
                <a:spcPct val="0"/>
              </a:spcAft>
              <a:defRPr/>
            </a:pPr>
            <a:endParaRPr lang="en-US" sz="1100" dirty="0" smtClean="0"/>
          </a:p>
          <a:p>
            <a:pPr defTabSz="864931" eaLnBrk="0" fontAlgn="base" hangingPunct="0">
              <a:spcBef>
                <a:spcPct val="30000"/>
              </a:spcBef>
              <a:spcAft>
                <a:spcPct val="0"/>
              </a:spcAft>
              <a:defRPr/>
            </a:pPr>
            <a:r>
              <a:rPr lang="en-US" sz="1100" dirty="0" smtClean="0"/>
              <a:t>So next I want to talk about these topics, and going to start by talking about groups – individuals come after that. </a:t>
            </a:r>
            <a:endParaRPr lang="en-US" dirty="0"/>
          </a:p>
        </p:txBody>
      </p:sp>
      <p:sp>
        <p:nvSpPr>
          <p:cNvPr id="4" name="Slide Number Placeholder 3"/>
          <p:cNvSpPr>
            <a:spLocks noGrp="1"/>
          </p:cNvSpPr>
          <p:nvPr>
            <p:ph type="sldNum" sz="quarter" idx="10"/>
          </p:nvPr>
        </p:nvSpPr>
        <p:spPr/>
        <p:txBody>
          <a:bodyPr/>
          <a:lstStyle/>
          <a:p>
            <a:fld id="{2CE0CA74-4BFB-41CB-BFF7-8AAA84FBBF76}"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3"/>
          <p:cNvSpPr txBox="1">
            <a:spLocks noGrp="1" noChangeArrowheads="1"/>
          </p:cNvSpPr>
          <p:nvPr/>
        </p:nvSpPr>
        <p:spPr bwMode="auto">
          <a:xfrm>
            <a:off x="3885411" y="8688050"/>
            <a:ext cx="2972591" cy="455951"/>
          </a:xfrm>
          <a:prstGeom prst="rect">
            <a:avLst/>
          </a:prstGeom>
          <a:noFill/>
          <a:ln w="9525">
            <a:noFill/>
            <a:miter lim="800000"/>
            <a:headEnd/>
            <a:tailEnd/>
          </a:ln>
        </p:spPr>
        <p:txBody>
          <a:bodyPr lIns="90643" tIns="45320" rIns="90643" bIns="45320" anchor="b"/>
          <a:lstStyle/>
          <a:p>
            <a:pPr algn="r" defTabSz="905165" eaLnBrk="0" hangingPunct="0"/>
            <a:fld id="{7CA5EF4B-91CC-42CE-B532-C79AF4CD7397}" type="slidenum">
              <a:rPr lang="zh-CN" altLang="en-US" sz="1200">
                <a:solidFill>
                  <a:srgbClr val="000000"/>
                </a:solidFill>
                <a:latin typeface="Times New Roman" pitchFamily="18" charset="0"/>
              </a:rPr>
              <a:pPr algn="r" defTabSz="905165" eaLnBrk="0" hangingPunct="0"/>
              <a:t>3</a:t>
            </a:fld>
            <a:endParaRPr lang="en-US" altLang="zh-CN" sz="1200" dirty="0">
              <a:solidFill>
                <a:srgbClr val="000000"/>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ln/>
        </p:spPr>
        <p:txBody>
          <a:bodyPr>
            <a:normAutofit/>
          </a:bodyPr>
          <a:lstStyle/>
          <a:p>
            <a:pPr lvl="0"/>
            <a:r>
              <a:rPr lang="en-US" sz="1400" kern="1200" dirty="0" smtClean="0">
                <a:solidFill>
                  <a:schemeClr val="tx1"/>
                </a:solidFill>
                <a:effectLst/>
                <a:latin typeface="+mn-lt"/>
                <a:ea typeface="+mn-ea"/>
                <a:cs typeface="+mn-cs"/>
              </a:rPr>
              <a:t>This explosive growth in the size, complexity, and rate of digital data is generated/produced/created by:</a:t>
            </a:r>
          </a:p>
          <a:p>
            <a:pPr lvl="1"/>
            <a:r>
              <a:rPr lang="en-US" sz="1400" kern="1200" dirty="0" smtClean="0">
                <a:solidFill>
                  <a:schemeClr val="tx1"/>
                </a:solidFill>
                <a:effectLst/>
                <a:latin typeface="+mn-lt"/>
                <a:ea typeface="+mn-ea"/>
                <a:cs typeface="+mn-cs"/>
              </a:rPr>
              <a:t>modern experimental methods and observational (</a:t>
            </a:r>
            <a:r>
              <a:rPr lang="en-US" sz="1400" b="1" kern="1200" dirty="0" smtClean="0">
                <a:solidFill>
                  <a:schemeClr val="tx1"/>
                </a:solidFill>
                <a:effectLst/>
                <a:latin typeface="+mn-lt"/>
                <a:ea typeface="+mn-ea"/>
                <a:cs typeface="+mn-cs"/>
              </a:rPr>
              <a:t>longitudinal) </a:t>
            </a:r>
            <a:r>
              <a:rPr lang="en-US" sz="1400" kern="1200" dirty="0" smtClean="0">
                <a:solidFill>
                  <a:schemeClr val="tx1"/>
                </a:solidFill>
                <a:effectLst/>
                <a:latin typeface="+mn-lt"/>
                <a:ea typeface="+mn-ea"/>
                <a:cs typeface="+mn-cs"/>
              </a:rPr>
              <a:t>studies, </a:t>
            </a:r>
          </a:p>
          <a:p>
            <a:pPr lvl="1"/>
            <a:r>
              <a:rPr lang="en-US" sz="1400" kern="1200" dirty="0" smtClean="0">
                <a:solidFill>
                  <a:schemeClr val="tx1"/>
                </a:solidFill>
                <a:effectLst/>
                <a:latin typeface="+mn-lt"/>
                <a:ea typeface="+mn-ea"/>
                <a:cs typeface="+mn-cs"/>
              </a:rPr>
              <a:t>large-scale simulations, </a:t>
            </a:r>
          </a:p>
          <a:p>
            <a:pPr lvl="1"/>
            <a:r>
              <a:rPr lang="en-US" sz="1400" kern="1200" dirty="0" smtClean="0">
                <a:solidFill>
                  <a:schemeClr val="tx1"/>
                </a:solidFill>
                <a:effectLst/>
                <a:latin typeface="+mn-lt"/>
                <a:ea typeface="+mn-ea"/>
                <a:cs typeface="+mn-cs"/>
              </a:rPr>
              <a:t>scientific instruments such as telescopes and particle accelerators, </a:t>
            </a:r>
          </a:p>
          <a:p>
            <a:pPr lvl="1"/>
            <a:r>
              <a:rPr lang="en-US" sz="1400" kern="1200" dirty="0" smtClean="0">
                <a:solidFill>
                  <a:schemeClr val="tx1"/>
                </a:solidFill>
                <a:effectLst/>
                <a:latin typeface="+mn-lt"/>
                <a:ea typeface="+mn-ea"/>
                <a:cs typeface="+mn-cs"/>
              </a:rPr>
              <a:t>Internet transactions, </a:t>
            </a:r>
          </a:p>
          <a:p>
            <a:pPr lvl="1"/>
            <a:r>
              <a:rPr lang="en-US" sz="1400" kern="1200" dirty="0" smtClean="0">
                <a:solidFill>
                  <a:schemeClr val="tx1"/>
                </a:solidFill>
                <a:effectLst/>
                <a:latin typeface="+mn-lt"/>
                <a:ea typeface="+mn-ea"/>
                <a:cs typeface="+mn-cs"/>
              </a:rPr>
              <a:t>email, videos, images, click streams… </a:t>
            </a:r>
          </a:p>
          <a:p>
            <a:pPr lvl="1"/>
            <a:r>
              <a:rPr lang="en-US" sz="1400" kern="1200" dirty="0" smtClean="0">
                <a:solidFill>
                  <a:schemeClr val="tx1"/>
                </a:solidFill>
                <a:effectLst/>
                <a:latin typeface="+mn-lt"/>
                <a:ea typeface="+mn-ea"/>
                <a:cs typeface="+mn-cs"/>
              </a:rPr>
              <a:t>Not to mention … ubiquitous widespread deployment of </a:t>
            </a:r>
            <a:r>
              <a:rPr lang="en-US" sz="1400" b="1" kern="1200" dirty="0" smtClean="0">
                <a:solidFill>
                  <a:schemeClr val="tx1"/>
                </a:solidFill>
                <a:effectLst/>
                <a:latin typeface="+mn-lt"/>
                <a:ea typeface="+mn-ea"/>
                <a:cs typeface="+mn-cs"/>
              </a:rPr>
              <a:t>sensors</a:t>
            </a:r>
            <a:r>
              <a:rPr lang="en-US" sz="1400" kern="1200" dirty="0" smtClean="0">
                <a:solidFill>
                  <a:schemeClr val="tx1"/>
                </a:solidFill>
                <a:effectLst/>
                <a:latin typeface="+mn-lt"/>
                <a:ea typeface="+mn-ea"/>
                <a:cs typeface="+mn-cs"/>
              </a:rPr>
              <a:t> all around us:</a:t>
            </a:r>
          </a:p>
          <a:p>
            <a:pPr lvl="2"/>
            <a:r>
              <a:rPr lang="en-US" sz="1400" kern="1200" dirty="0" smtClean="0">
                <a:solidFill>
                  <a:schemeClr val="tx1"/>
                </a:solidFill>
                <a:effectLst/>
                <a:latin typeface="+mn-lt"/>
                <a:ea typeface="+mn-ea"/>
                <a:cs typeface="+mn-cs"/>
              </a:rPr>
              <a:t>in the environment, </a:t>
            </a:r>
          </a:p>
          <a:p>
            <a:pPr lvl="2"/>
            <a:r>
              <a:rPr lang="en-US" sz="1400" kern="1200" dirty="0" smtClean="0">
                <a:solidFill>
                  <a:schemeClr val="tx1"/>
                </a:solidFill>
                <a:effectLst/>
                <a:latin typeface="+mn-lt"/>
                <a:ea typeface="+mn-ea"/>
                <a:cs typeface="+mn-cs"/>
              </a:rPr>
              <a:t>in our critical infrastructure such as bridges and smart grids, </a:t>
            </a:r>
          </a:p>
          <a:p>
            <a:pPr lvl="2"/>
            <a:r>
              <a:rPr lang="en-US" sz="1400" kern="1200" dirty="0" smtClean="0">
                <a:solidFill>
                  <a:schemeClr val="tx1"/>
                </a:solidFill>
                <a:effectLst/>
                <a:latin typeface="+mn-lt"/>
                <a:ea typeface="+mn-ea"/>
                <a:cs typeface="+mn-cs"/>
              </a:rPr>
              <a:t>in our homes, and even on our clothing!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smtClean="0">
                <a:solidFill>
                  <a:schemeClr val="tx1"/>
                </a:solidFill>
                <a:effectLst/>
                <a:latin typeface="+mn-lt"/>
                <a:ea typeface="+mn-ea"/>
                <a:cs typeface="+mn-cs"/>
              </a:rPr>
              <a:t>Why is Big Data Important?</a:t>
            </a:r>
          </a:p>
          <a:p>
            <a:pPr lvl="0"/>
            <a:endParaRPr lang="en-US"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First, insights and more accurate predictions from large and complex collections of data have important implications for the economy.  </a:t>
            </a:r>
            <a:endParaRPr lang="en-US" sz="1000" dirty="0" smtClean="0">
              <a:effectLst/>
            </a:endParaRPr>
          </a:p>
          <a:p>
            <a:pPr lvl="1"/>
            <a:r>
              <a:rPr lang="en-US" sz="1000" kern="1200" dirty="0" smtClean="0">
                <a:solidFill>
                  <a:schemeClr val="tx1"/>
                </a:solidFill>
                <a:effectLst/>
                <a:latin typeface="+mn-lt"/>
                <a:ea typeface="+mn-ea"/>
                <a:cs typeface="+mn-cs"/>
              </a:rPr>
              <a:t>Access to information is transforming traditional businesses and is creating opportunities in new markets.</a:t>
            </a:r>
          </a:p>
          <a:p>
            <a:pPr lvl="1"/>
            <a:r>
              <a:rPr lang="en-US" sz="1000" kern="1200" dirty="0" smtClean="0">
                <a:solidFill>
                  <a:schemeClr val="tx1"/>
                </a:solidFill>
                <a:effectLst/>
                <a:latin typeface="+mn-lt"/>
                <a:ea typeface="+mn-ea"/>
                <a:cs typeface="+mn-cs"/>
              </a:rPr>
              <a:t>Big Data is driving the creation of new IT products and services based on business intelligence and data analytics, and … is boosting the productivity of firms that use it to make better decisions and identify new business trends.</a:t>
            </a:r>
          </a:p>
          <a:p>
            <a:r>
              <a:rPr lang="en-US" sz="1000" kern="1200" dirty="0" smtClean="0">
                <a:solidFill>
                  <a:schemeClr val="tx1"/>
                </a:solidFill>
                <a:effectLst/>
                <a:latin typeface="+mn-lt"/>
                <a:ea typeface="+mn-ea"/>
                <a:cs typeface="+mn-cs"/>
              </a:rPr>
              <a:t> </a:t>
            </a:r>
            <a:endParaRPr lang="en-US" sz="1000" dirty="0" smtClean="0">
              <a:effectLst/>
            </a:endParaRPr>
          </a:p>
          <a:p>
            <a:r>
              <a:rPr lang="en-US" sz="1000" kern="1200" dirty="0" smtClean="0">
                <a:solidFill>
                  <a:schemeClr val="tx1"/>
                </a:solidFill>
                <a:effectLst/>
                <a:latin typeface="+mn-lt"/>
                <a:ea typeface="+mn-ea"/>
                <a:cs typeface="+mn-cs"/>
              </a:rPr>
              <a:t>Second, Big Data also has the potential to solve some of the Nation’s most pressing challenges -- in science, education, environment and sustainability, [government,] medicine (OR healthcare), commerce, and cyber and national security -- with enormous societal benefit and laying the foundations for U.S. competitiveness for many decades to come.</a:t>
            </a:r>
            <a:r>
              <a:rPr lang="en-US" sz="1000" dirty="0" smtClean="0">
                <a:effectLst/>
              </a:rPr>
              <a:t> </a:t>
            </a:r>
          </a:p>
          <a:p>
            <a:endParaRPr lang="en-US" sz="1000" dirty="0" smtClean="0">
              <a:effectLst/>
            </a:endParaRPr>
          </a:p>
          <a:p>
            <a:pPr lvl="0"/>
            <a:r>
              <a:rPr lang="en-US" sz="1000" dirty="0" smtClean="0">
                <a:effectLst/>
              </a:rPr>
              <a:t>Third, </a:t>
            </a:r>
            <a:r>
              <a:rPr lang="en-US" sz="1000" kern="1200" dirty="0" smtClean="0">
                <a:solidFill>
                  <a:schemeClr val="tx1"/>
                </a:solidFill>
                <a:effectLst/>
                <a:latin typeface="+mn-lt"/>
                <a:ea typeface="+mn-ea"/>
                <a:cs typeface="+mn-cs"/>
              </a:rPr>
              <a:t>advances in Big Data are critical to accelerate the pace of discovery in almost every science and engineering discipline.  From new insights about protein structure, biomedical research and clinical decision-making, and climate modeling, to new ways to mitigate and respond to natural disasters, and develop new strategies for effective learning and education – there are enormous opportunities for data-driven discovery!</a:t>
            </a:r>
            <a:endParaRPr lang="en-US" sz="1000" dirty="0" smtClean="0">
              <a:effectLst/>
            </a:endParaRPr>
          </a:p>
          <a:p>
            <a:r>
              <a:rPr lang="en-US" sz="1000" kern="1200" dirty="0" smtClean="0">
                <a:solidFill>
                  <a:schemeClr val="tx1"/>
                </a:solidFill>
                <a:effectLst/>
                <a:latin typeface="+mn-lt"/>
                <a:ea typeface="+mn-ea"/>
                <a:cs typeface="+mn-cs"/>
              </a:rPr>
              <a:t> </a:t>
            </a:r>
          </a:p>
          <a:p>
            <a:pPr lvl="0"/>
            <a:r>
              <a:rPr lang="en-US" sz="1000" kern="1200" dirty="0" smtClean="0">
                <a:solidFill>
                  <a:schemeClr val="tx1"/>
                </a:solidFill>
                <a:effectLst/>
                <a:latin typeface="+mn-lt"/>
                <a:ea typeface="+mn-ea"/>
                <a:cs typeface="+mn-cs"/>
              </a:rPr>
              <a:t>Data access and analysis is already having enormous impact.  You can imagine a day when:</a:t>
            </a:r>
            <a:endParaRPr lang="en-US" sz="1000" dirty="0" smtClean="0">
              <a:effectLst/>
            </a:endParaRPr>
          </a:p>
          <a:p>
            <a:pPr lvl="1"/>
            <a:r>
              <a:rPr lang="en-US" sz="1000" kern="1200" dirty="0" smtClean="0">
                <a:solidFill>
                  <a:schemeClr val="tx1"/>
                </a:solidFill>
                <a:effectLst/>
                <a:latin typeface="+mn-lt"/>
                <a:ea typeface="+mn-ea"/>
                <a:cs typeface="+mn-cs"/>
              </a:rPr>
              <a:t>Complete health/disease/genome/environmental knowledge bases enable biomedical discovery, and patient-centered therapy.</a:t>
            </a:r>
          </a:p>
          <a:p>
            <a:r>
              <a:rPr lang="en-US" sz="1000" kern="1200" dirty="0" smtClean="0">
                <a:solidFill>
                  <a:schemeClr val="tx1"/>
                </a:solidFill>
                <a:effectLst/>
                <a:latin typeface="+mn-lt"/>
                <a:ea typeface="+mn-ea"/>
                <a:cs typeface="+mn-cs"/>
              </a:rPr>
              <a:t>	The data can be mined to spot unwanted drug 	interactions, or predict onset of diseases.</a:t>
            </a:r>
            <a:endParaRPr lang="en-US" sz="1000" dirty="0" smtClean="0">
              <a:effectLst/>
            </a:endParaRPr>
          </a:p>
          <a:p>
            <a:pPr lvl="1"/>
            <a:r>
              <a:rPr lang="en-US" sz="1000" kern="1200" dirty="0" smtClean="0">
                <a:solidFill>
                  <a:schemeClr val="tx1"/>
                </a:solidFill>
                <a:effectLst/>
                <a:latin typeface="+mn-lt"/>
                <a:ea typeface="+mn-ea"/>
                <a:cs typeface="+mn-cs"/>
              </a:rPr>
              <a:t>By linking together finance, human resources, supply chain, customer management systems, companies can use data mining techniques to get a complete picture of their operations – identify new business trends, operate more efficiently, and improve forecasting.</a:t>
            </a:r>
          </a:p>
          <a:p>
            <a:pPr lvl="1"/>
            <a:r>
              <a:rPr lang="en-US" sz="1000" kern="1200" dirty="0" smtClean="0">
                <a:solidFill>
                  <a:schemeClr val="tx1"/>
                </a:solidFill>
                <a:effectLst/>
                <a:latin typeface="+mn-lt"/>
                <a:ea typeface="+mn-ea"/>
                <a:cs typeface="+mn-cs"/>
              </a:rPr>
              <a:t>Accurate high-resolution models support forecasting and management of increasingly stressed watersheds and ecosystems;</a:t>
            </a:r>
            <a:r>
              <a:rPr lang="en-US" sz="1000" dirty="0" smtClean="0">
                <a:effectLst/>
              </a:rPr>
              <a:t> </a:t>
            </a:r>
            <a:r>
              <a:rPr lang="en-US" sz="1000" kern="1200" dirty="0" smtClean="0">
                <a:solidFill>
                  <a:schemeClr val="tx1"/>
                </a:solidFill>
                <a:effectLst/>
                <a:latin typeface="+mn-lt"/>
                <a:ea typeface="+mn-ea"/>
                <a:cs typeface="+mn-cs"/>
              </a:rPr>
              <a:t>Consumers have the information they need to make optimal energy consumption decisions in their homes and cars;</a:t>
            </a:r>
          </a:p>
          <a:p>
            <a:pPr lvl="1"/>
            <a:r>
              <a:rPr lang="en-US" sz="1000" kern="1200" dirty="0" smtClean="0">
                <a:solidFill>
                  <a:schemeClr val="tx1"/>
                </a:solidFill>
                <a:effectLst/>
                <a:latin typeface="+mn-lt"/>
                <a:ea typeface="+mn-ea"/>
                <a:cs typeface="+mn-cs"/>
              </a:rPr>
              <a:t>Accurate predictions of natural disasters, such as earthquakes, hurricanes, and tornadoes, enable life-saving and cost-saving preventative actions; </a:t>
            </a:r>
          </a:p>
          <a:p>
            <a:pPr lvl="1"/>
            <a:r>
              <a:rPr lang="en-US" sz="1000" kern="1200" dirty="0" smtClean="0">
                <a:solidFill>
                  <a:schemeClr val="tx1"/>
                </a:solidFill>
                <a:effectLst/>
                <a:latin typeface="+mn-lt"/>
                <a:ea typeface="+mn-ea"/>
                <a:cs typeface="+mn-cs"/>
              </a:rPr>
              <a:t>Our cyber-enabled world is safe, secure, and private, enabling assured use of our critical infrastructure and on-line commerce; and</a:t>
            </a:r>
          </a:p>
          <a:p>
            <a:pPr lvl="1"/>
            <a:r>
              <a:rPr lang="en-US" sz="1000" kern="1200" dirty="0" smtClean="0">
                <a:solidFill>
                  <a:schemeClr val="tx1"/>
                </a:solidFill>
                <a:effectLst/>
                <a:latin typeface="+mn-lt"/>
                <a:ea typeface="+mn-ea"/>
                <a:cs typeface="+mn-cs"/>
              </a:rPr>
              <a:t>… why it’s transformative for education and WFD:</a:t>
            </a:r>
          </a:p>
          <a:p>
            <a:pPr lvl="1"/>
            <a:r>
              <a:rPr lang="en-US" sz="1000" kern="1200" dirty="0" smtClean="0">
                <a:solidFill>
                  <a:schemeClr val="tx1"/>
                </a:solidFill>
                <a:effectLst/>
                <a:latin typeface="+mn-lt"/>
                <a:ea typeface="+mn-ea"/>
                <a:cs typeface="+mn-cs"/>
              </a:rPr>
              <a:t>Students and researchers have access to intuitive tools to view, understand, and learn from publicly-available, large scientific</a:t>
            </a:r>
            <a:r>
              <a:rPr lang="en-US" sz="1000" b="1" i="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data sets on everything from genome sequences to astronomical star surveys, from public health databases to particle accelerator simulations, and our teachers and educators use student performance analytics to improve learning and enhance assessment.</a:t>
            </a:r>
          </a:p>
          <a:p>
            <a:endParaRPr lang="en-US" sz="100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smtClean="0"/>
              <a:t>(From </a:t>
            </a:r>
            <a:r>
              <a:rPr lang="en-US" sz="1000" kern="1200" dirty="0" smtClean="0">
                <a:solidFill>
                  <a:schemeClr val="tx1"/>
                </a:solidFill>
                <a:effectLst/>
                <a:latin typeface="+mn-lt"/>
                <a:ea typeface="+mn-ea"/>
                <a:cs typeface="+mn-cs"/>
              </a:rPr>
              <a:t>FROM TECH AMRERICA</a:t>
            </a:r>
            <a:r>
              <a:rPr lang="en-US" sz="1000" kern="1200" baseline="0" dirty="0" smtClean="0">
                <a:solidFill>
                  <a:schemeClr val="tx1"/>
                </a:solidFill>
                <a:effectLst/>
                <a:latin typeface="+mn-lt"/>
                <a:ea typeface="+mn-ea"/>
                <a:cs typeface="+mn-cs"/>
              </a:rPr>
              <a:t> SPEECH)</a:t>
            </a:r>
            <a:endParaRPr lang="en-US"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CF619A-5FF1-4B4D-AC94-681618F671C7}" type="slidenum">
              <a:rPr lang="en-US" smtClean="0"/>
              <a:pPr/>
              <a:t>4</a:t>
            </a:fld>
            <a:endParaRPr lang="en-US"/>
          </a:p>
        </p:txBody>
      </p:sp>
    </p:spTree>
    <p:extLst>
      <p:ext uri="{BB962C8B-B14F-4D97-AF65-F5344CB8AC3E}">
        <p14:creationId xmlns="" xmlns:p14="http://schemas.microsoft.com/office/powerpoint/2010/main" val="3800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588213-C9BD-4B49-8C02-CE3A150A7A30}" type="slidenum">
              <a:rPr lang="en-US" smtClean="0"/>
              <a:pPr fontAlgn="base">
                <a:spcBef>
                  <a:spcPct val="0"/>
                </a:spcBef>
                <a:spcAft>
                  <a:spcPct val="0"/>
                </a:spcAft>
                <a:defRPr/>
              </a:pPr>
              <a:t>5</a:t>
            </a:fld>
            <a:endParaRPr lang="en-US" dirty="0"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normAutofit fontScale="77500" lnSpcReduction="20000"/>
          </a:bodyPr>
          <a:lstStyle/>
          <a:p>
            <a:r>
              <a:rPr lang="en-US" sz="1400" b="0" dirty="0"/>
              <a:t>1</a:t>
            </a:r>
            <a:r>
              <a:rPr lang="en-US" sz="1400" b="0" dirty="0" smtClean="0"/>
              <a:t>) Today</a:t>
            </a:r>
            <a:r>
              <a:rPr lang="en-US" sz="1400" b="0" dirty="0"/>
              <a:t>, science gathers data at an ever-increasing rate across all scales and complexities of natural phenomena. We need to store, integrate, and extract meaning and information from all of these raw numbers and data points.  </a:t>
            </a:r>
          </a:p>
          <a:p>
            <a:r>
              <a:rPr lang="en-US" sz="1400" b="0" dirty="0"/>
              <a:t> </a:t>
            </a:r>
          </a:p>
          <a:p>
            <a:r>
              <a:rPr lang="en-US" sz="1400" b="0" dirty="0" smtClean="0"/>
              <a:t>The </a:t>
            </a:r>
            <a:r>
              <a:rPr lang="en-US" sz="1400" b="0" dirty="0"/>
              <a:t>explosive growth of scientific and social data:</a:t>
            </a:r>
          </a:p>
          <a:p>
            <a:pPr lvl="0"/>
            <a:endParaRPr lang="en-US" sz="1400" b="0" dirty="0"/>
          </a:p>
          <a:p>
            <a:pPr lvl="0"/>
            <a:r>
              <a:rPr lang="en-US" sz="1400" b="0" dirty="0" smtClean="0"/>
              <a:t>2) Creates </a:t>
            </a:r>
            <a:r>
              <a:rPr lang="en-US" sz="1400" b="0" dirty="0"/>
              <a:t>enormous opportunities in harnessing large-scale data, turning it into information and extracting knowledge from it.</a:t>
            </a:r>
          </a:p>
          <a:p>
            <a:pPr lvl="0"/>
            <a:endParaRPr lang="en-US" sz="1400" b="0" dirty="0" smtClean="0"/>
          </a:p>
          <a:p>
            <a:pPr lvl="0"/>
            <a:r>
              <a:rPr lang="en-US" sz="1400" b="0" dirty="0" smtClean="0"/>
              <a:t>In </a:t>
            </a:r>
            <a:r>
              <a:rPr lang="en-US" sz="1400" b="0" dirty="0"/>
              <a:t>other words, storage and accessing data is just the beginning. We need to go from Data </a:t>
            </a:r>
            <a:r>
              <a:rPr lang="en-US" sz="1400" b="0" dirty="0">
                <a:sym typeface="Wingdings"/>
              </a:rPr>
              <a:t></a:t>
            </a:r>
            <a:r>
              <a:rPr lang="en-US" sz="1400" b="0" dirty="0"/>
              <a:t> Predictive Models </a:t>
            </a:r>
            <a:r>
              <a:rPr lang="en-US" sz="1400" b="0" dirty="0">
                <a:sym typeface="Wingdings"/>
              </a:rPr>
              <a:t></a:t>
            </a:r>
            <a:r>
              <a:rPr lang="en-US" sz="1400" b="0" dirty="0"/>
              <a:t> Decision Analysis</a:t>
            </a:r>
          </a:p>
          <a:p>
            <a:pPr lvl="0"/>
            <a:endParaRPr lang="en-US" sz="1400" b="0" dirty="0"/>
          </a:p>
          <a:p>
            <a:pPr lvl="0"/>
            <a:r>
              <a:rPr lang="en-US" sz="1400" b="0" dirty="0" smtClean="0"/>
              <a:t>3) Enabled </a:t>
            </a:r>
            <a:r>
              <a:rPr lang="en-US" sz="1400" b="0" dirty="0"/>
              <a:t>by data mining and machine learning, discovery and visualization techniques, the shift toward indirect, automatic extraction of new knowledge about the physical and biological world, and social and behavioral trends continues to accelerate.</a:t>
            </a:r>
          </a:p>
          <a:p>
            <a:pPr lvl="0"/>
            <a:endParaRPr lang="en-US" sz="1400" b="0" dirty="0" smtClean="0"/>
          </a:p>
          <a:p>
            <a:pPr lvl="0"/>
            <a:r>
              <a:rPr lang="en-US" sz="1400" b="0" dirty="0" smtClean="0"/>
              <a:t>4) What’s </a:t>
            </a:r>
            <a:r>
              <a:rPr lang="en-US" sz="1400" b="0" dirty="0"/>
              <a:t>possible: New insights into science, spot business trends, prevent diseases, manage our previous resources such water better, … </a:t>
            </a:r>
          </a:p>
          <a:p>
            <a:pPr lvl="0"/>
            <a:r>
              <a:rPr lang="en-US" sz="1400" b="0" dirty="0" smtClean="0"/>
              <a:t>This </a:t>
            </a:r>
            <a:r>
              <a:rPr lang="en-US" sz="1400" b="0" dirty="0"/>
              <a:t>is all enabled by cheap storage, huge data centers, easier access and programmability, and advances in hardware architectures and data management tools</a:t>
            </a:r>
            <a:r>
              <a:rPr lang="en-US" sz="1400" b="0" dirty="0" smtClean="0"/>
              <a:t>.</a:t>
            </a:r>
          </a:p>
          <a:p>
            <a:pPr lvl="0"/>
            <a:endParaRPr lang="en-US" sz="1400" b="0" dirty="0" smtClean="0"/>
          </a:p>
          <a:p>
            <a:pPr lvl="0"/>
            <a:r>
              <a:rPr lang="en-US" sz="1400" b="0" dirty="0" smtClean="0">
                <a:solidFill>
                  <a:schemeClr val="bg1">
                    <a:lumMod val="65000"/>
                  </a:schemeClr>
                </a:solidFill>
              </a:rPr>
              <a:t>------------</a:t>
            </a:r>
          </a:p>
          <a:p>
            <a:r>
              <a:rPr lang="en-US" sz="1400" b="0" dirty="0" smtClean="0">
                <a:solidFill>
                  <a:schemeClr val="bg1">
                    <a:lumMod val="65000"/>
                  </a:schemeClr>
                </a:solidFill>
              </a:rPr>
              <a:t>1) We are in a period where it’s been called the “Era of Data and Information.”</a:t>
            </a:r>
          </a:p>
          <a:p>
            <a:r>
              <a:rPr lang="en-US" sz="1400" b="0" dirty="0" smtClean="0">
                <a:solidFill>
                  <a:schemeClr val="bg1">
                    <a:lumMod val="65000"/>
                  </a:schemeClr>
                </a:solidFill>
              </a:rPr>
              <a:t>Actually, the truth is that we’re drowning in the DATA TSUNAMI</a:t>
            </a:r>
          </a:p>
          <a:p>
            <a:r>
              <a:rPr lang="en-US" sz="1400" b="0" dirty="0" smtClean="0">
                <a:solidFill>
                  <a:schemeClr val="bg1">
                    <a:lumMod val="65000"/>
                  </a:schemeClr>
                </a:solidFill>
              </a:rPr>
              <a:t> </a:t>
            </a:r>
          </a:p>
          <a:p>
            <a:r>
              <a:rPr lang="en-US" sz="1400" b="0" dirty="0" smtClean="0">
                <a:solidFill>
                  <a:schemeClr val="bg1">
                    <a:lumMod val="65000"/>
                  </a:schemeClr>
                </a:solidFill>
              </a:rPr>
              <a:t>2) We have seen an Explosive Growth in Size, Complexity and Data Rates generated by generated by modern experimental and observational methods.</a:t>
            </a:r>
          </a:p>
          <a:p>
            <a:pPr lvl="0"/>
            <a:endParaRPr lang="en-US" sz="1400" b="0" dirty="0" smtClean="0"/>
          </a:p>
          <a:p>
            <a:pPr lvl="0"/>
            <a:endParaRPr lang="en-US" sz="1400"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SBE has a long tradition of using computational and cyber technology in SBE research</a:t>
            </a:r>
          </a:p>
          <a:p>
            <a:r>
              <a:rPr lang="en-US" sz="1400" dirty="0" smtClean="0"/>
              <a:t>Shared traditions grew out of large-scale surveys and traditions of archiving, sharing, and reuse</a:t>
            </a:r>
          </a:p>
          <a:p>
            <a:r>
              <a:rPr lang="en-US" sz="1400" dirty="0" smtClean="0"/>
              <a:t>Newest research infrastructure is solidly “cyber” and largely sustainable</a:t>
            </a:r>
          </a:p>
          <a:p>
            <a:r>
              <a:rPr lang="en-US" sz="1400" dirty="0" smtClean="0"/>
              <a:t>Next-generation research questions at new scales while preserving confidentiality and privacy</a:t>
            </a:r>
          </a:p>
          <a:p>
            <a:endParaRPr lang="en-US" sz="1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Vision of SBE-2020: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Future research will be collaborative, multidisciplinary, and data intensive and will address societal problems and fundamental scientific questions</a:t>
            </a:r>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84CF619A-5FF1-4B4D-AC94-681618F671C7}" type="slidenum">
              <a:rPr lang="en-US" smtClean="0"/>
              <a:pPr/>
              <a:t>6</a:t>
            </a:fld>
            <a:endParaRPr lang="en-US"/>
          </a:p>
        </p:txBody>
      </p:sp>
    </p:spTree>
    <p:extLst>
      <p:ext uri="{BB962C8B-B14F-4D97-AF65-F5344CB8AC3E}">
        <p14:creationId xmlns="" xmlns:p14="http://schemas.microsoft.com/office/powerpoint/2010/main" val="286229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CF619A-5FF1-4B4D-AC94-681618F671C7}" type="slidenum">
              <a:rPr lang="en-US" smtClean="0"/>
              <a:pPr/>
              <a:t>7</a:t>
            </a:fld>
            <a:endParaRPr lang="en-US"/>
          </a:p>
        </p:txBody>
      </p:sp>
    </p:spTree>
    <p:extLst>
      <p:ext uri="{BB962C8B-B14F-4D97-AF65-F5344CB8AC3E}">
        <p14:creationId xmlns="" xmlns:p14="http://schemas.microsoft.com/office/powerpoint/2010/main" val="65028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E8774F-0EE2-4A4B-A525-51ED3628E39B}" type="slidenum">
              <a:rPr lang="en-US"/>
              <a:pPr/>
              <a:t>8</a:t>
            </a:fld>
            <a:endParaRPr lang="en-US" dirty="0"/>
          </a:p>
        </p:txBody>
      </p:sp>
      <p:sp>
        <p:nvSpPr>
          <p:cNvPr id="2089986" name="Rectangle 2"/>
          <p:cNvSpPr>
            <a:spLocks noGrp="1" noRot="1" noChangeAspect="1" noChangeArrowheads="1" noTextEdit="1"/>
          </p:cNvSpPr>
          <p:nvPr>
            <p:ph type="sldImg"/>
          </p:nvPr>
        </p:nvSpPr>
        <p:spPr>
          <a:xfrm>
            <a:off x="1143000" y="685800"/>
            <a:ext cx="4572000" cy="3429000"/>
          </a:xfrm>
          <a:ln/>
        </p:spPr>
      </p:sp>
      <p:sp>
        <p:nvSpPr>
          <p:cNvPr id="2089987" name="Rectangle 3"/>
          <p:cNvSpPr>
            <a:spLocks noGrp="1" noChangeArrowheads="1"/>
          </p:cNvSpPr>
          <p:nvPr>
            <p:ph type="body" idx="1"/>
          </p:nvPr>
        </p:nvSpPr>
        <p:spPr>
          <a:xfrm>
            <a:off x="914922" y="4344966"/>
            <a:ext cx="5028161" cy="4113234"/>
          </a:xfrm>
        </p:spPr>
        <p:txBody>
          <a:bodyPr lIns="91012" tIns="45507" rIns="91012" bIns="45507"/>
          <a:lstStyle/>
          <a:p>
            <a:r>
              <a:rPr lang="en-US" sz="1400" dirty="0" smtClean="0"/>
              <a:t>Universal connectivity </a:t>
            </a:r>
            <a:r>
              <a:rPr lang="en-US" sz="1400" dirty="0"/>
              <a:t>and </a:t>
            </a:r>
            <a:r>
              <a:rPr lang="en-US" sz="1400" dirty="0" smtClean="0"/>
              <a:t>the explosive growth in volume and diversity of Internet traffic is creating enormous</a:t>
            </a:r>
            <a:r>
              <a:rPr lang="en-US" sz="1400" baseline="0" dirty="0" smtClean="0"/>
              <a:t> amounts and types of data</a:t>
            </a:r>
            <a:r>
              <a:rPr lang="en-US" sz="1400" dirty="0" smtClean="0"/>
              <a:t>. </a:t>
            </a:r>
          </a:p>
          <a:p>
            <a:endParaRPr lang="en-US" sz="1400" dirty="0" smtClean="0"/>
          </a:p>
          <a:p>
            <a:r>
              <a:rPr lang="en-US" sz="1400" dirty="0" smtClean="0"/>
              <a:t>Consider your telephone in 1988 … compared</a:t>
            </a:r>
            <a:r>
              <a:rPr lang="en-US" sz="1400" baseline="0" dirty="0" smtClean="0"/>
              <a:t> with the spectrum of communication modes TODAY.</a:t>
            </a:r>
          </a:p>
          <a:p>
            <a:endParaRPr lang="en-US"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82D544-3B51-428C-A0A3-5805D73BABB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Big Data addresses</a:t>
            </a:r>
            <a:r>
              <a:rPr lang="en-US" sz="1400" baseline="0" dirty="0" smtClean="0"/>
              <a:t> many of our national priorities – from healthcare to …</a:t>
            </a:r>
          </a:p>
          <a:p>
            <a:endParaRPr lang="en-US" sz="1400" baseline="0" dirty="0" smtClean="0"/>
          </a:p>
          <a:p>
            <a:r>
              <a:rPr lang="en-US" sz="1400" baseline="0" dirty="0" smtClean="0"/>
              <a:t>Let me just elaborate some more on a couple of these.</a:t>
            </a:r>
            <a:endParaRPr lang="en-US" sz="1400" dirty="0"/>
          </a:p>
          <a:p>
            <a:endParaRPr lang="en-US" sz="14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10</a:t>
            </a:fld>
            <a:endParaRPr lang="en-US" dirty="0"/>
          </a:p>
        </p:txBody>
      </p:sp>
    </p:spTree>
    <p:extLst>
      <p:ext uri="{BB962C8B-B14F-4D97-AF65-F5344CB8AC3E}">
        <p14:creationId xmlns="" xmlns:p14="http://schemas.microsoft.com/office/powerpoint/2010/main" val="101199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66688"/>
            <a:ext cx="7989887" cy="638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58800" y="1511300"/>
            <a:ext cx="4038600" cy="4424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9800" y="1511300"/>
            <a:ext cx="4038600" cy="4424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nsf1.png"/>
          <p:cNvPicPr>
            <a:picLocks noChangeAspect="1"/>
          </p:cNvPicPr>
          <p:nvPr userDrawn="1"/>
        </p:nvPicPr>
        <p:blipFill>
          <a:blip r:embed="rId2" cstate="print"/>
          <a:stretch>
            <a:fillRect/>
          </a:stretch>
        </p:blipFill>
        <p:spPr>
          <a:xfrm>
            <a:off x="8235293" y="6020240"/>
            <a:ext cx="908707" cy="913960"/>
          </a:xfrm>
          <a:prstGeom prst="rect">
            <a:avLst/>
          </a:prstGeom>
        </p:spPr>
      </p:pic>
    </p:spTree>
    <p:extLst>
      <p:ext uri="{BB962C8B-B14F-4D97-AF65-F5344CB8AC3E}">
        <p14:creationId xmlns="" xmlns:p14="http://schemas.microsoft.com/office/powerpoint/2010/main" val="6698442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2FB51-8FB1-4E7C-AD24-CF6354F0B449}" type="datetimeFigureOut">
              <a:rPr lang="en-US" smtClean="0"/>
              <a:pPr/>
              <a:t>09/05/2012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FC183-F7F9-418A-9536-E8FE08E882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2FB51-8FB1-4E7C-AD24-CF6354F0B449}" type="datetimeFigureOut">
              <a:rPr lang="en-US" smtClean="0"/>
              <a:pPr/>
              <a:t>09/05/2012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FC183-F7F9-418A-9536-E8FE08E882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hyperlink" Target="http://nsf.gov/news/news_summ.jsp?org=CISE&amp;cntn_id=123607&amp;preview=fals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hyperlink" Target="http://commons.wikimedia.org/wiki/User:Manuel_Gonz%C3%A1lez_Olaechea" TargetMode="Externa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en.wikipedia.org/wiki/en:Creative_Comm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hyperlink" Target="//upload.wikimedia.org/wikipedia/commons/9/91/Amundsen-scott-south_pole_station_2007.jpg" TargetMode="External"/><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4.png"/><Relationship Id="rId21" Type="http://schemas.openxmlformats.org/officeDocument/2006/relationships/diagramLayout" Target="../diagrams/layout1.xml"/><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24" Type="http://schemas.microsoft.com/office/2007/relationships/diagramDrawing" Target="../diagrams/drawing1.xml"/><Relationship Id="rId5" Type="http://schemas.openxmlformats.org/officeDocument/2006/relationships/image" Target="../media/image6.wmf"/><Relationship Id="rId15" Type="http://schemas.openxmlformats.org/officeDocument/2006/relationships/image" Target="../media/image16.jpeg"/><Relationship Id="rId23" Type="http://schemas.openxmlformats.org/officeDocument/2006/relationships/diagramColors" Target="../diagrams/colors1.xm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R:\SBE\SBE Futures\Images\NSF SBE 2020 Links\bnmc_screenshot1_h_inset.tif"/>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868" y="687732"/>
            <a:ext cx="9149868" cy="5484467"/>
          </a:xfrm>
          <a:prstGeom prst="rect">
            <a:avLst/>
          </a:prstGeom>
          <a:noFill/>
        </p:spPr>
      </p:pic>
      <p:sp>
        <p:nvSpPr>
          <p:cNvPr id="2" name="Title 1"/>
          <p:cNvSpPr>
            <a:spLocks noGrp="1"/>
          </p:cNvSpPr>
          <p:nvPr>
            <p:ph type="ctrTitle"/>
          </p:nvPr>
        </p:nvSpPr>
        <p:spPr>
          <a:xfrm>
            <a:off x="685800" y="1654175"/>
            <a:ext cx="7772400" cy="1470025"/>
          </a:xfrm>
        </p:spPr>
        <p:txBody>
          <a:bodyPr>
            <a:noAutofit/>
          </a:bodyPr>
          <a:lstStyle/>
          <a:p>
            <a:r>
              <a:rPr lang="en-US" b="1" dirty="0" smtClean="0"/>
              <a:t>What do to about data?</a:t>
            </a:r>
            <a:br>
              <a:rPr lang="en-US" b="1" dirty="0" smtClean="0"/>
            </a:br>
            <a:r>
              <a:rPr lang="en-US" b="1" dirty="0" smtClean="0"/>
              <a:t>A  Research Funder’s Perspective</a:t>
            </a:r>
            <a:endParaRPr lang="en-US" b="1" dirty="0"/>
          </a:p>
        </p:txBody>
      </p:sp>
      <p:sp>
        <p:nvSpPr>
          <p:cNvPr id="3" name="Subtitle 2"/>
          <p:cNvSpPr>
            <a:spLocks noGrp="1"/>
          </p:cNvSpPr>
          <p:nvPr>
            <p:ph type="subTitle" idx="1"/>
          </p:nvPr>
        </p:nvSpPr>
        <p:spPr>
          <a:xfrm>
            <a:off x="914400" y="5181600"/>
            <a:ext cx="7239000" cy="1752600"/>
          </a:xfrm>
        </p:spPr>
        <p:txBody>
          <a:bodyPr>
            <a:normAutofit fontScale="70000" lnSpcReduction="20000"/>
          </a:bodyPr>
          <a:lstStyle/>
          <a:p>
            <a:r>
              <a:rPr lang="en-US" dirty="0" smtClean="0">
                <a:solidFill>
                  <a:schemeClr val="tx1"/>
                </a:solidFill>
              </a:rPr>
              <a:t>Myron Gutmann</a:t>
            </a:r>
          </a:p>
          <a:p>
            <a:endParaRPr lang="en-US" dirty="0" smtClean="0">
              <a:solidFill>
                <a:schemeClr val="tx1"/>
              </a:solidFill>
            </a:endParaRPr>
          </a:p>
          <a:p>
            <a:r>
              <a:rPr lang="en-US" dirty="0" smtClean="0">
                <a:solidFill>
                  <a:schemeClr val="tx1"/>
                </a:solidFill>
              </a:rPr>
              <a:t>Assistant Director</a:t>
            </a:r>
          </a:p>
          <a:p>
            <a:r>
              <a:rPr lang="en-US" dirty="0" smtClean="0">
                <a:solidFill>
                  <a:schemeClr val="bg1"/>
                </a:solidFill>
              </a:rPr>
              <a:t>National Science Foundation</a:t>
            </a:r>
          </a:p>
          <a:p>
            <a:r>
              <a:rPr lang="en-US" dirty="0" smtClean="0">
                <a:solidFill>
                  <a:schemeClr val="bg1"/>
                </a:solidFill>
              </a:rPr>
              <a:t>Directorate for Social, Behavioral and Economic Research</a:t>
            </a:r>
            <a:endParaRPr lang="en-US" dirty="0">
              <a:solidFill>
                <a:schemeClr val="bg1"/>
              </a:solidFill>
            </a:endParaRPr>
          </a:p>
        </p:txBody>
      </p:sp>
      <p:pic>
        <p:nvPicPr>
          <p:cNvPr id="4" name="Picture 3" descr="nsf1.png"/>
          <p:cNvPicPr>
            <a:picLocks noChangeAspect="1"/>
          </p:cNvPicPr>
          <p:nvPr/>
        </p:nvPicPr>
        <p:blipFill>
          <a:blip r:embed="rId3" cstate="print"/>
          <a:stretch>
            <a:fillRect/>
          </a:stretch>
        </p:blipFill>
        <p:spPr>
          <a:xfrm>
            <a:off x="4117647" y="3810440"/>
            <a:ext cx="908707" cy="9139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2828599972"/>
              </p:ext>
            </p:extLst>
          </p:nvPr>
        </p:nvGraphicFramePr>
        <p:xfrm>
          <a:off x="304800" y="0"/>
          <a:ext cx="8763000" cy="652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538627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text and illustration: International Science and Engineering Visualization Challenge, Science and Engineering's Most Powerful Statements Are Not Made From Words Alone"/>
          <p:cNvPicPr>
            <a:picLocks noChangeAspect="1" noChangeArrowheads="1"/>
          </p:cNvPicPr>
          <p:nvPr/>
        </p:nvPicPr>
        <p:blipFill>
          <a:blip r:embed="rId2" cstate="print"/>
          <a:srcRect/>
          <a:stretch>
            <a:fillRect/>
          </a:stretch>
        </p:blipFill>
        <p:spPr bwMode="auto">
          <a:xfrm>
            <a:off x="838200" y="685800"/>
            <a:ext cx="7029450" cy="2857500"/>
          </a:xfrm>
          <a:prstGeom prst="rect">
            <a:avLst/>
          </a:prstGeom>
          <a:noFill/>
        </p:spPr>
      </p:pic>
      <p:sp>
        <p:nvSpPr>
          <p:cNvPr id="4" name="TextBox 3"/>
          <p:cNvSpPr txBox="1"/>
          <p:nvPr/>
        </p:nvSpPr>
        <p:spPr>
          <a:xfrm>
            <a:off x="990600" y="4191000"/>
            <a:ext cx="6400800" cy="1446550"/>
          </a:xfrm>
          <a:prstGeom prst="rect">
            <a:avLst/>
          </a:prstGeom>
          <a:noFill/>
        </p:spPr>
        <p:txBody>
          <a:bodyPr wrap="square" rtlCol="0">
            <a:spAutoFit/>
          </a:bodyPr>
          <a:lstStyle/>
          <a:p>
            <a:r>
              <a:rPr lang="en-US" sz="4400" b="1" i="1" dirty="0" smtClean="0"/>
              <a:t>Organize challenges in key areas</a:t>
            </a:r>
            <a:endParaRPr lang="en-US" sz="4400" b="1"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3" name="Picture 7" descr="C:\Documents and Settings\afriedla\Local Settings\Temporary Internet Files\Content.IE5\MVHAI0UM\MP900422411[1].jpg"/>
          <p:cNvPicPr>
            <a:picLocks noChangeAspect="1" noChangeArrowheads="1"/>
          </p:cNvPicPr>
          <p:nvPr/>
        </p:nvPicPr>
        <p:blipFill>
          <a:blip r:embed="rId2" cstate="print"/>
          <a:srcRect/>
          <a:stretch>
            <a:fillRect/>
          </a:stretch>
        </p:blipFill>
        <p:spPr bwMode="auto">
          <a:xfrm>
            <a:off x="4569768" y="0"/>
            <a:ext cx="4574232" cy="6858000"/>
          </a:xfrm>
          <a:prstGeom prst="rect">
            <a:avLst/>
          </a:prstGeom>
          <a:noFill/>
        </p:spPr>
      </p:pic>
      <p:sp>
        <p:nvSpPr>
          <p:cNvPr id="2" name="TextBox 1"/>
          <p:cNvSpPr txBox="1"/>
          <p:nvPr/>
        </p:nvSpPr>
        <p:spPr>
          <a:xfrm>
            <a:off x="228600" y="228600"/>
            <a:ext cx="8534400" cy="769441"/>
          </a:xfrm>
          <a:prstGeom prst="rect">
            <a:avLst/>
          </a:prstGeom>
          <a:noFill/>
        </p:spPr>
        <p:txBody>
          <a:bodyPr wrap="square" rtlCol="0">
            <a:spAutoFit/>
          </a:bodyPr>
          <a:lstStyle/>
          <a:p>
            <a:r>
              <a:rPr lang="en-US" sz="4400" b="1" i="1" dirty="0" smtClean="0"/>
              <a:t>Provide programmatic support</a:t>
            </a:r>
            <a:endParaRPr lang="en-US" sz="4400" b="1" i="1" dirty="0"/>
          </a:p>
        </p:txBody>
      </p:sp>
      <p:pic>
        <p:nvPicPr>
          <p:cNvPr id="60421" name="Picture 5" descr="C:\Documents and Settings\afriedla\Local Settings\Temporary Internet Files\Content.IE5\WZA8BXH0\MP900433150[1].jpg"/>
          <p:cNvPicPr>
            <a:picLocks noChangeAspect="1" noChangeArrowheads="1"/>
          </p:cNvPicPr>
          <p:nvPr/>
        </p:nvPicPr>
        <p:blipFill>
          <a:blip r:embed="rId3" cstate="print"/>
          <a:srcRect/>
          <a:stretch>
            <a:fillRect/>
          </a:stretch>
        </p:blipFill>
        <p:spPr bwMode="auto">
          <a:xfrm>
            <a:off x="381000" y="2590800"/>
            <a:ext cx="4000500" cy="2667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19" y="-186947"/>
            <a:ext cx="8229600" cy="1143000"/>
          </a:xfrm>
        </p:spPr>
        <p:txBody>
          <a:bodyPr/>
          <a:lstStyle/>
          <a:p>
            <a:r>
              <a:rPr lang="en-US" dirty="0" smtClean="0"/>
              <a:t>Big Data Launch</a:t>
            </a:r>
            <a:endParaRPr lang="en-US" dirty="0"/>
          </a:p>
        </p:txBody>
      </p:sp>
      <p:sp>
        <p:nvSpPr>
          <p:cNvPr id="13" name="TextBox 12"/>
          <p:cNvSpPr txBox="1"/>
          <p:nvPr/>
        </p:nvSpPr>
        <p:spPr>
          <a:xfrm>
            <a:off x="228600" y="1143000"/>
            <a:ext cx="4724400" cy="5234253"/>
          </a:xfrm>
          <a:prstGeom prst="rect">
            <a:avLst/>
          </a:prstGeom>
          <a:noFill/>
        </p:spPr>
        <p:txBody>
          <a:bodyPr wrap="square" rtlCol="0">
            <a:spAutoFit/>
          </a:bodyPr>
          <a:lstStyle/>
          <a:p>
            <a:pPr marL="285750" indent="-285750">
              <a:lnSpc>
                <a:spcPct val="110000"/>
              </a:lnSpc>
              <a:buFont typeface="Arial"/>
              <a:buChar char="•"/>
            </a:pPr>
            <a:r>
              <a:rPr lang="en-US" sz="2400" dirty="0" smtClean="0">
                <a:solidFill>
                  <a:srgbClr val="000000"/>
                </a:solidFill>
                <a:latin typeface="Arial"/>
                <a:cs typeface="Arial"/>
              </a:rPr>
              <a:t>Federal Big Data R&amp;D Initiative launched by White House OSTP on March 29, 2012 at AAAS</a:t>
            </a:r>
          </a:p>
          <a:p>
            <a:pPr>
              <a:lnSpc>
                <a:spcPct val="110000"/>
              </a:lnSpc>
            </a:pPr>
            <a:endParaRPr lang="en-US" sz="2400" dirty="0" smtClean="0">
              <a:solidFill>
                <a:srgbClr val="000000"/>
              </a:solidFill>
              <a:latin typeface="Arial"/>
              <a:cs typeface="Arial"/>
            </a:endParaRPr>
          </a:p>
          <a:p>
            <a:pPr marL="285750" indent="-285750">
              <a:lnSpc>
                <a:spcPct val="110000"/>
              </a:lnSpc>
              <a:buFont typeface="Arial"/>
              <a:buChar char="•"/>
            </a:pPr>
            <a:r>
              <a:rPr lang="en-US" sz="2400" dirty="0" smtClean="0">
                <a:solidFill>
                  <a:srgbClr val="000000"/>
                </a:solidFill>
                <a:latin typeface="Arial"/>
                <a:cs typeface="Arial"/>
              </a:rPr>
              <a:t>Federal Announcements:</a:t>
            </a:r>
          </a:p>
          <a:p>
            <a:pPr marL="742950" lvl="1" indent="-285750">
              <a:lnSpc>
                <a:spcPct val="110000"/>
              </a:lnSpc>
              <a:buFont typeface="Arial"/>
              <a:buChar char="•"/>
            </a:pPr>
            <a:r>
              <a:rPr lang="en-US" sz="2400" dirty="0" smtClean="0">
                <a:solidFill>
                  <a:srgbClr val="000000"/>
                </a:solidFill>
                <a:latin typeface="Arial"/>
                <a:cs typeface="Arial"/>
              </a:rPr>
              <a:t>NSF </a:t>
            </a:r>
          </a:p>
          <a:p>
            <a:pPr marL="742950" lvl="1" indent="-285750">
              <a:lnSpc>
                <a:spcPct val="110000"/>
              </a:lnSpc>
              <a:buFont typeface="Arial"/>
              <a:buChar char="•"/>
            </a:pPr>
            <a:r>
              <a:rPr lang="en-US" sz="2400" dirty="0" smtClean="0">
                <a:solidFill>
                  <a:srgbClr val="000000"/>
                </a:solidFill>
                <a:latin typeface="Arial"/>
                <a:cs typeface="Arial"/>
              </a:rPr>
              <a:t>NIH </a:t>
            </a:r>
            <a:endParaRPr lang="en-US" sz="2400" dirty="0">
              <a:solidFill>
                <a:srgbClr val="000000"/>
              </a:solidFill>
              <a:latin typeface="Arial"/>
              <a:cs typeface="Arial"/>
            </a:endParaRPr>
          </a:p>
          <a:p>
            <a:pPr marL="742950" lvl="1" indent="-285750">
              <a:lnSpc>
                <a:spcPct val="110000"/>
              </a:lnSpc>
              <a:buFont typeface="Arial"/>
              <a:buChar char="•"/>
            </a:pPr>
            <a:r>
              <a:rPr lang="en-US" sz="2400" dirty="0" smtClean="0">
                <a:solidFill>
                  <a:srgbClr val="000000"/>
                </a:solidFill>
                <a:latin typeface="Arial"/>
                <a:cs typeface="Arial"/>
              </a:rPr>
              <a:t>USGS</a:t>
            </a:r>
            <a:endParaRPr lang="en-US" sz="2400" dirty="0" smtClean="0">
              <a:solidFill>
                <a:srgbClr val="000000"/>
              </a:solidFill>
              <a:latin typeface="Arial"/>
              <a:cs typeface="Arial"/>
            </a:endParaRPr>
          </a:p>
          <a:p>
            <a:pPr marL="742950" lvl="1" indent="-285750">
              <a:lnSpc>
                <a:spcPct val="110000"/>
              </a:lnSpc>
              <a:buFont typeface="Arial"/>
              <a:buChar char="•"/>
            </a:pPr>
            <a:r>
              <a:rPr lang="en-US" sz="2400" dirty="0" err="1" smtClean="0">
                <a:solidFill>
                  <a:srgbClr val="000000"/>
                </a:solidFill>
                <a:latin typeface="Arial"/>
                <a:cs typeface="Arial"/>
              </a:rPr>
              <a:t>DoD</a:t>
            </a:r>
            <a:r>
              <a:rPr lang="en-US" sz="2400" dirty="0" smtClean="0">
                <a:solidFill>
                  <a:srgbClr val="000000"/>
                </a:solidFill>
                <a:latin typeface="Arial"/>
                <a:cs typeface="Arial"/>
              </a:rPr>
              <a:t> </a:t>
            </a:r>
          </a:p>
          <a:p>
            <a:pPr marL="742950" lvl="1" indent="-285750">
              <a:lnSpc>
                <a:spcPct val="110000"/>
              </a:lnSpc>
              <a:buFont typeface="Arial"/>
              <a:buChar char="•"/>
            </a:pPr>
            <a:r>
              <a:rPr lang="en-US" sz="2400" dirty="0" smtClean="0">
                <a:solidFill>
                  <a:srgbClr val="000000"/>
                </a:solidFill>
                <a:latin typeface="Arial"/>
                <a:cs typeface="Arial"/>
              </a:rPr>
              <a:t>DARPA </a:t>
            </a:r>
          </a:p>
          <a:p>
            <a:pPr marL="742950" lvl="1" indent="-285750">
              <a:lnSpc>
                <a:spcPct val="110000"/>
              </a:lnSpc>
              <a:buFont typeface="Arial"/>
              <a:buChar char="•"/>
            </a:pPr>
            <a:r>
              <a:rPr lang="en-US" sz="2400" dirty="0" smtClean="0">
                <a:solidFill>
                  <a:srgbClr val="000000"/>
                </a:solidFill>
                <a:latin typeface="Arial"/>
                <a:cs typeface="Arial"/>
              </a:rPr>
              <a:t>DOE</a:t>
            </a:r>
            <a:endParaRPr lang="en-US" sz="2400" dirty="0" smtClean="0">
              <a:solidFill>
                <a:srgbClr val="000000"/>
              </a:solidFill>
              <a:latin typeface="Arial"/>
              <a:cs typeface="Arial"/>
            </a:endParaRPr>
          </a:p>
          <a:p>
            <a:pPr lvl="1">
              <a:lnSpc>
                <a:spcPct val="110000"/>
              </a:lnSpc>
            </a:pPr>
            <a:endParaRPr lang="en-US" sz="1600" dirty="0" smtClean="0">
              <a:solidFill>
                <a:srgbClr val="000000"/>
              </a:solidFill>
              <a:latin typeface="Arial"/>
              <a:cs typeface="Arial"/>
            </a:endParaRPr>
          </a:p>
        </p:txBody>
      </p:sp>
      <p:pic>
        <p:nvPicPr>
          <p:cNvPr id="15" name="Picture 14" descr="Suresh big data launch.tiff"/>
          <p:cNvPicPr>
            <a:picLocks noChangeAspect="1"/>
          </p:cNvPicPr>
          <p:nvPr/>
        </p:nvPicPr>
        <p:blipFill rotWithShape="1">
          <a:blip r:embed="rId3" cstate="print">
            <a:extLst>
              <a:ext uri="{28A0092B-C50C-407E-A947-70E740481C1C}">
                <a14:useLocalDpi xmlns:a14="http://schemas.microsoft.com/office/drawing/2010/main" xmlns="" val="0"/>
              </a:ext>
            </a:extLst>
          </a:blip>
          <a:srcRect r="9713"/>
          <a:stretch/>
        </p:blipFill>
        <p:spPr>
          <a:xfrm>
            <a:off x="5257800" y="547317"/>
            <a:ext cx="3611919" cy="2195883"/>
          </a:xfrm>
          <a:prstGeom prst="rect">
            <a:avLst/>
          </a:prstGeom>
        </p:spPr>
      </p:pic>
      <p:sp>
        <p:nvSpPr>
          <p:cNvPr id="16" name="TextBox 15"/>
          <p:cNvSpPr txBox="1"/>
          <p:nvPr/>
        </p:nvSpPr>
        <p:spPr>
          <a:xfrm>
            <a:off x="5217124" y="2697918"/>
            <a:ext cx="3429000" cy="215444"/>
          </a:xfrm>
          <a:prstGeom prst="rect">
            <a:avLst/>
          </a:prstGeom>
          <a:noFill/>
        </p:spPr>
        <p:txBody>
          <a:bodyPr wrap="square" rtlCol="0">
            <a:spAutoFit/>
          </a:bodyPr>
          <a:lstStyle/>
          <a:p>
            <a:r>
              <a:rPr lang="en-US" sz="800" dirty="0" smtClean="0"/>
              <a:t>Image Credit</a:t>
            </a:r>
            <a:r>
              <a:rPr lang="en-US" sz="800" dirty="0"/>
              <a:t>: </a:t>
            </a:r>
            <a:r>
              <a:rPr lang="en-US" sz="800" i="1" dirty="0" smtClean="0"/>
              <a:t>National Science Foundation</a:t>
            </a:r>
            <a:endParaRPr lang="en-US" sz="800" dirty="0"/>
          </a:p>
        </p:txBody>
      </p:sp>
      <p:sp>
        <p:nvSpPr>
          <p:cNvPr id="17" name="TextBox 16"/>
          <p:cNvSpPr txBox="1"/>
          <p:nvPr/>
        </p:nvSpPr>
        <p:spPr>
          <a:xfrm>
            <a:off x="228600" y="6400800"/>
            <a:ext cx="4876800" cy="553998"/>
          </a:xfrm>
          <a:prstGeom prst="rect">
            <a:avLst/>
          </a:prstGeom>
          <a:noFill/>
        </p:spPr>
        <p:txBody>
          <a:bodyPr wrap="square" rtlCol="0">
            <a:spAutoFit/>
          </a:bodyPr>
          <a:lstStyle/>
          <a:p>
            <a:r>
              <a:rPr lang="en-US" sz="1000" dirty="0" smtClean="0">
                <a:latin typeface="Arial"/>
                <a:cs typeface="Arial"/>
              </a:rPr>
              <a:t>More information available at: </a:t>
            </a:r>
            <a:r>
              <a:rPr lang="en-US" sz="1000" dirty="0">
                <a:latin typeface="Arial"/>
                <a:cs typeface="Arial"/>
                <a:hlinkClick r:id="rId4"/>
              </a:rPr>
              <a:t>http://nsf.gov/news/news_summ.jsp?org=CISE&amp;cntn_id=123607&amp;preview=</a:t>
            </a:r>
            <a:r>
              <a:rPr lang="en-US" sz="1000" dirty="0" smtClean="0">
                <a:latin typeface="Arial"/>
                <a:cs typeface="Arial"/>
                <a:hlinkClick r:id="rId4"/>
              </a:rPr>
              <a:t>false</a:t>
            </a:r>
            <a:endParaRPr lang="en-US" sz="1000" dirty="0" smtClean="0">
              <a:latin typeface="Arial"/>
              <a:cs typeface="Arial"/>
            </a:endParaRPr>
          </a:p>
          <a:p>
            <a:endParaRPr lang="en-US" sz="1000" dirty="0">
              <a:latin typeface="Arial"/>
              <a:cs typeface="Arial"/>
            </a:endParaRPr>
          </a:p>
        </p:txBody>
      </p:sp>
      <p:grpSp>
        <p:nvGrpSpPr>
          <p:cNvPr id="3" name="Group 2"/>
          <p:cNvGrpSpPr/>
          <p:nvPr/>
        </p:nvGrpSpPr>
        <p:grpSpPr>
          <a:xfrm>
            <a:off x="5662285" y="3234048"/>
            <a:ext cx="2802949" cy="3440412"/>
            <a:chOff x="5779870" y="3125959"/>
            <a:chExt cx="2802949" cy="3440412"/>
          </a:xfrm>
        </p:grpSpPr>
        <p:pic>
          <p:nvPicPr>
            <p:cNvPr id="10" name="Picture 9" descr="screen shot NYT Lohr.tiff"/>
            <p:cNvPicPr>
              <a:picLocks noChangeAspect="1"/>
            </p:cNvPicPr>
            <p:nvPr/>
          </p:nvPicPr>
          <p:blipFill rotWithShape="1">
            <a:blip r:embed="rId5" cstate="print">
              <a:extLst>
                <a:ext uri="{28A0092B-C50C-407E-A947-70E740481C1C}">
                  <a14:useLocalDpi xmlns:a14="http://schemas.microsoft.com/office/drawing/2010/main" xmlns="" val="0"/>
                </a:ext>
              </a:extLst>
            </a:blip>
            <a:srcRect l="-2" r="37519" b="11970"/>
            <a:stretch/>
          </p:blipFill>
          <p:spPr>
            <a:xfrm>
              <a:off x="5779870" y="3125959"/>
              <a:ext cx="2802949" cy="344041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065936" y="3495246"/>
              <a:ext cx="2516883" cy="38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xmlns="" val="2014039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752"/>
            <a:ext cx="8229600" cy="1143000"/>
          </a:xfrm>
        </p:spPr>
        <p:txBody>
          <a:bodyPr/>
          <a:lstStyle/>
          <a:p>
            <a:pPr algn="ctr"/>
            <a:r>
              <a:rPr lang="en-US" b="1" dirty="0" err="1" smtClean="0"/>
              <a:t>Earthcube</a:t>
            </a:r>
            <a:endParaRPr lang="en-US" b="1" dirty="0"/>
          </a:p>
        </p:txBody>
      </p:sp>
      <p:sp>
        <p:nvSpPr>
          <p:cNvPr id="3" name="Content Placeholder 2"/>
          <p:cNvSpPr>
            <a:spLocks noGrp="1"/>
          </p:cNvSpPr>
          <p:nvPr>
            <p:ph idx="1"/>
          </p:nvPr>
        </p:nvSpPr>
        <p:spPr>
          <a:xfrm>
            <a:off x="457200" y="870390"/>
            <a:ext cx="8458200" cy="4525963"/>
          </a:xfrm>
        </p:spPr>
        <p:txBody>
          <a:bodyPr/>
          <a:lstStyle/>
          <a:p>
            <a:r>
              <a:rPr lang="en-US" sz="2000" dirty="0"/>
              <a:t>EAGER awards announced as part of White House Big Data </a:t>
            </a:r>
          </a:p>
          <a:p>
            <a:r>
              <a:rPr lang="en-US" sz="2000" dirty="0" smtClean="0"/>
              <a:t>Integrates </a:t>
            </a:r>
            <a:r>
              <a:rPr lang="en-US" sz="2000" dirty="0"/>
              <a:t>geosciences data and high-performance computing technologies in an open, adaptable and sustainable framework </a:t>
            </a:r>
            <a:r>
              <a:rPr lang="en-US" sz="2000" dirty="0" smtClean="0"/>
              <a:t>to </a:t>
            </a:r>
            <a:r>
              <a:rPr lang="en-US" sz="2000" dirty="0"/>
              <a:t>enable transformative research and education in Earth System Science</a:t>
            </a:r>
          </a:p>
          <a:p>
            <a:r>
              <a:rPr lang="en-US" sz="2000" dirty="0" smtClean="0"/>
              <a:t>Innovative Model: </a:t>
            </a:r>
            <a:r>
              <a:rPr lang="en-US" sz="2000" i="1" dirty="0"/>
              <a:t>Community designed, community owned, community </a:t>
            </a:r>
            <a:r>
              <a:rPr lang="en-US" sz="2000" i="1" dirty="0" smtClean="0"/>
              <a:t>governed</a:t>
            </a:r>
          </a:p>
          <a:p>
            <a:r>
              <a:rPr lang="en-US" sz="2000" dirty="0" smtClean="0"/>
              <a:t>Interdisciplinary research: </a:t>
            </a:r>
          </a:p>
          <a:p>
            <a:pPr lvl="1"/>
            <a:r>
              <a:rPr lang="en-US" sz="2000" dirty="0" smtClean="0"/>
              <a:t>Building and sustaining “new” communities</a:t>
            </a:r>
            <a:endParaRPr lang="en-US" sz="2000" dirty="0"/>
          </a:p>
          <a:p>
            <a:pPr lvl="1"/>
            <a:r>
              <a:rPr lang="en-US" sz="2000" dirty="0" smtClean="0"/>
              <a:t>Workshops to bring together (GEO, SBE, CISE) communities</a:t>
            </a:r>
          </a:p>
          <a:p>
            <a:pPr lvl="1"/>
            <a:r>
              <a:rPr lang="en-US" sz="2000" dirty="0" smtClean="0"/>
              <a:t>EAGER awards to seed new research</a:t>
            </a:r>
            <a:endParaRPr lang="en-US" sz="2000" dirty="0"/>
          </a:p>
          <a:p>
            <a:endParaRPr lang="en-US" sz="2000" dirty="0" smtClean="0"/>
          </a:p>
          <a:p>
            <a:endParaRPr lang="en-US" sz="2000" dirty="0"/>
          </a:p>
        </p:txBody>
      </p:sp>
      <p:grpSp>
        <p:nvGrpSpPr>
          <p:cNvPr id="4" name="Group 7"/>
          <p:cNvGrpSpPr>
            <a:grpSpLocks noChangeAspect="1"/>
          </p:cNvGrpSpPr>
          <p:nvPr/>
        </p:nvGrpSpPr>
        <p:grpSpPr>
          <a:xfrm>
            <a:off x="72362" y="4341036"/>
            <a:ext cx="2521678" cy="2954327"/>
            <a:chOff x="1752600" y="98145"/>
            <a:chExt cx="4789413" cy="5611131"/>
          </a:xfrm>
        </p:grpSpPr>
        <p:sp>
          <p:nvSpPr>
            <p:cNvPr id="5" name="Rectangle 4"/>
            <p:cNvSpPr/>
            <p:nvPr/>
          </p:nvSpPr>
          <p:spPr>
            <a:xfrm>
              <a:off x="3003826" y="2858628"/>
              <a:ext cx="2850647" cy="2850648"/>
            </a:xfrm>
            <a:prstGeom prst="rect">
              <a:avLst/>
            </a:prstGeom>
            <a:solidFill>
              <a:schemeClr val="bg1"/>
            </a:solidFill>
            <a:ln>
              <a:noFill/>
            </a:ln>
            <a:effectLst>
              <a:outerShdw blurRad="520700" dist="1409700" dir="6900000" sx="110000" sy="110000" rotWithShape="0">
                <a:prstClr val="black">
                  <a:alpha val="28000"/>
                </a:prstClr>
              </a:outerShdw>
            </a:effectLst>
            <a:scene3d>
              <a:camera prst="isometricOffAxis1Top"/>
              <a:lightRig rig="threePt" dir="t"/>
            </a:scene3d>
            <a:sp3d prstMaterial="matte">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descr="15176754_pinkopentulipcopy.jpg"/>
            <p:cNvPicPr>
              <a:picLocks noChangeAspect="1"/>
            </p:cNvPicPr>
            <p:nvPr/>
          </p:nvPicPr>
          <p:blipFill>
            <a:blip r:embed="rId3" cstate="print"/>
            <a:stretch>
              <a:fillRect/>
            </a:stretch>
          </p:blipFill>
          <p:spPr>
            <a:xfrm>
              <a:off x="3705902" y="1954965"/>
              <a:ext cx="2836111" cy="2836112"/>
            </a:xfrm>
            <a:prstGeom prst="rect">
              <a:avLst/>
            </a:prstGeom>
            <a:blipFill dpi="0" rotWithShape="1">
              <a:blip r:embed="rId4" cstate="print"/>
              <a:srcRect/>
              <a:stretch>
                <a:fillRect/>
              </a:stretch>
            </a:blipFill>
            <a:ln>
              <a:solidFill>
                <a:schemeClr val="tx2">
                  <a:lumMod val="25000"/>
                </a:schemeClr>
              </a:solidFill>
            </a:ln>
            <a:scene3d>
              <a:camera prst="isometricOffAxis1Right"/>
              <a:lightRig rig="threePt" dir="t"/>
            </a:scene3d>
            <a:sp3d prstMaterial="matte">
              <a:bevelT prst="convex"/>
              <a:extrusionClr>
                <a:schemeClr val="bg1"/>
              </a:extrusionClr>
              <a:contourClr>
                <a:schemeClr val="tx1"/>
              </a:contourClr>
            </a:sp3d>
          </p:spPr>
        </p:pic>
        <p:pic>
          <p:nvPicPr>
            <p:cNvPr id="7" name="Picture 6" descr="15945969_tuliplinescopy.jpg"/>
            <p:cNvPicPr>
              <a:picLocks noChangeAspect="1"/>
            </p:cNvPicPr>
            <p:nvPr/>
          </p:nvPicPr>
          <p:blipFill>
            <a:blip r:embed="rId5" cstate="print"/>
            <a:srcRect l="26928" t="4138" r="13522"/>
            <a:stretch>
              <a:fillRect/>
            </a:stretch>
          </p:blipFill>
          <p:spPr>
            <a:xfrm>
              <a:off x="1752600" y="1676915"/>
              <a:ext cx="2780501" cy="2919527"/>
            </a:xfrm>
            <a:prstGeom prst="rect">
              <a:avLst/>
            </a:prstGeom>
            <a:blipFill dpi="0" rotWithShape="1">
              <a:blip r:embed="rId6" cstate="print"/>
              <a:srcRect/>
              <a:stretch>
                <a:fillRect/>
              </a:stretch>
            </a:blipFill>
            <a:ln>
              <a:solidFill>
                <a:schemeClr val="tx2">
                  <a:lumMod val="25000"/>
                </a:schemeClr>
              </a:solidFill>
            </a:ln>
            <a:effectLst/>
            <a:scene3d>
              <a:camera prst="isometricOffAxis1Left"/>
              <a:lightRig rig="threePt" dir="t"/>
            </a:scene3d>
            <a:sp3d prstMaterial="matte">
              <a:bevelT prst="convex"/>
              <a:extrusionClr>
                <a:schemeClr val="bg1"/>
              </a:extrusionClr>
              <a:contourClr>
                <a:schemeClr val="tx1"/>
              </a:contourClr>
            </a:sp3d>
          </p:spPr>
        </p:pic>
        <p:pic>
          <p:nvPicPr>
            <p:cNvPr id="8" name="Picture 7" descr="15176747_opentulipscopy.jpg"/>
            <p:cNvPicPr>
              <a:picLocks noChangeAspect="1"/>
            </p:cNvPicPr>
            <p:nvPr/>
          </p:nvPicPr>
          <p:blipFill>
            <a:blip r:embed="rId7" cstate="print"/>
            <a:stretch>
              <a:fillRect/>
            </a:stretch>
          </p:blipFill>
          <p:spPr>
            <a:xfrm>
              <a:off x="3043386" y="98145"/>
              <a:ext cx="2852794" cy="2852795"/>
            </a:xfrm>
            <a:prstGeom prst="rect">
              <a:avLst/>
            </a:prstGeom>
            <a:blipFill dpi="0" rotWithShape="1">
              <a:blip r:embed="rId8" cstate="print"/>
              <a:srcRect/>
              <a:stretch>
                <a:fillRect/>
              </a:stretch>
            </a:blipFill>
            <a:ln>
              <a:solidFill>
                <a:schemeClr val="tx2">
                  <a:lumMod val="25000"/>
                </a:schemeClr>
              </a:solidFill>
            </a:ln>
            <a:effectLst/>
            <a:scene3d>
              <a:camera prst="isometricOffAxis1Top"/>
              <a:lightRig rig="threePt" dir="t"/>
            </a:scene3d>
            <a:sp3d prstMaterial="matte">
              <a:bevelT prst="convex"/>
              <a:extrusionClr>
                <a:schemeClr val="bg1"/>
              </a:extrusionClr>
              <a:contourClr>
                <a:schemeClr val="tx1"/>
              </a:contourClr>
            </a:sp3d>
          </p:spPr>
        </p:pic>
      </p:grpSp>
      <p:pic>
        <p:nvPicPr>
          <p:cNvPr id="9" name="Picture 2" descr="http://t2.gstatic.com/images?q=tbn:ANd9GcSz04a596BQaPN6xML39s3CSHLDmP9dE1e3C3MkcGpsUCHd454&amp;t=1&amp;usg=__cI_8mcRFwUNRCz2iBkUSSC0bza4="/>
          <p:cNvPicPr>
            <a:picLocks noChangeAspect="1" noChangeArrowheads="1"/>
          </p:cNvPicPr>
          <p:nvPr/>
        </p:nvPicPr>
        <p:blipFill>
          <a:blip r:embed="rId9" cstate="print"/>
          <a:srcRect/>
          <a:stretch>
            <a:fillRect/>
          </a:stretch>
        </p:blipFill>
        <p:spPr bwMode="auto">
          <a:xfrm>
            <a:off x="6375238" y="4880382"/>
            <a:ext cx="2434724" cy="1823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http://t3.gstatic.com/images?q=tbn:ANd9GcRxuKC_AfKlsNDVPQ4WJNBI4RvSeeu0kio-4pDhTcOCGF33vgQ&amp;t=1&amp;usg=__W4WFCCdx4fRAPC9qiALSiIcsut4="/>
          <p:cNvPicPr>
            <a:picLocks noChangeAspect="1" noChangeArrowheads="1"/>
          </p:cNvPicPr>
          <p:nvPr/>
        </p:nvPicPr>
        <p:blipFill>
          <a:blip r:embed="rId10" cstate="print"/>
          <a:srcRect/>
          <a:stretch>
            <a:fillRect/>
          </a:stretch>
        </p:blipFill>
        <p:spPr bwMode="auto">
          <a:xfrm>
            <a:off x="3348392" y="4881310"/>
            <a:ext cx="2264438" cy="1829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ross 10"/>
          <p:cNvSpPr/>
          <p:nvPr/>
        </p:nvSpPr>
        <p:spPr>
          <a:xfrm>
            <a:off x="2717781" y="5465254"/>
            <a:ext cx="319754" cy="398541"/>
          </a:xfrm>
          <a:prstGeom prst="plus">
            <a:avLst>
              <a:gd name="adj" fmla="val 4253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Cross 11"/>
          <p:cNvSpPr/>
          <p:nvPr/>
        </p:nvSpPr>
        <p:spPr>
          <a:xfrm>
            <a:off x="5811274" y="5488000"/>
            <a:ext cx="319754" cy="398541"/>
          </a:xfrm>
          <a:prstGeom prst="plus">
            <a:avLst>
              <a:gd name="adj" fmla="val 4253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60972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d/d7/Acueducto_Segovia_noche.JPG"/>
          <p:cNvPicPr>
            <a:picLocks noChangeAspect="1" noChangeArrowheads="1"/>
          </p:cNvPicPr>
          <p:nvPr/>
        </p:nvPicPr>
        <p:blipFill>
          <a:blip r:embed="rId2" cstate="print">
            <a:duotone>
              <a:schemeClr val="bg2">
                <a:shade val="45000"/>
                <a:satMod val="135000"/>
              </a:schemeClr>
              <a:prstClr val="white"/>
            </a:duotone>
          </a:blip>
          <a:srcRect l="8287"/>
          <a:stretch>
            <a:fillRect/>
          </a:stretch>
        </p:blipFill>
        <p:spPr bwMode="auto">
          <a:xfrm>
            <a:off x="-26880" y="0"/>
            <a:ext cx="9170880" cy="6858000"/>
          </a:xfrm>
          <a:prstGeom prst="rect">
            <a:avLst/>
          </a:prstGeom>
          <a:noFill/>
        </p:spPr>
      </p:pic>
      <p:sp>
        <p:nvSpPr>
          <p:cNvPr id="2" name="Title 1"/>
          <p:cNvSpPr>
            <a:spLocks noGrp="1"/>
          </p:cNvSpPr>
          <p:nvPr>
            <p:ph type="title"/>
          </p:nvPr>
        </p:nvSpPr>
        <p:spPr>
          <a:xfrm>
            <a:off x="0" y="3581400"/>
            <a:ext cx="8229600" cy="1143000"/>
          </a:xfrm>
        </p:spPr>
        <p:txBody>
          <a:bodyPr>
            <a:normAutofit fontScale="90000"/>
          </a:bodyPr>
          <a:lstStyle/>
          <a:p>
            <a:r>
              <a:rPr lang="en-US" b="1" i="1" dirty="0" smtClean="0"/>
              <a:t>Advance the research infrastructure</a:t>
            </a:r>
            <a:endParaRPr lang="en-US" b="1" i="1" dirty="0"/>
          </a:p>
        </p:txBody>
      </p:sp>
      <p:sp>
        <p:nvSpPr>
          <p:cNvPr id="5" name="TextBox 4"/>
          <p:cNvSpPr txBox="1"/>
          <p:nvPr/>
        </p:nvSpPr>
        <p:spPr>
          <a:xfrm>
            <a:off x="0" y="6248400"/>
            <a:ext cx="9144000" cy="430887"/>
          </a:xfrm>
          <a:prstGeom prst="rect">
            <a:avLst/>
          </a:prstGeom>
          <a:noFill/>
        </p:spPr>
        <p:txBody>
          <a:bodyPr wrap="square" rtlCol="0">
            <a:spAutoFit/>
          </a:bodyPr>
          <a:lstStyle/>
          <a:p>
            <a:r>
              <a:rPr lang="en-US" sz="1100" dirty="0" smtClean="0"/>
              <a:t>Credit. Night view of the Aqueduct of Segovia, 8 October 2006, </a:t>
            </a:r>
            <a:r>
              <a:rPr lang="en-US" sz="1100" dirty="0" smtClean="0">
                <a:hlinkClick r:id="rId3" tooltip="User:Manuel González Olaechea"/>
              </a:rPr>
              <a:t>Manuel </a:t>
            </a:r>
            <a:r>
              <a:rPr lang="en-US" sz="1100" dirty="0" err="1" smtClean="0">
                <a:hlinkClick r:id="rId3" tooltip="User:Manuel González Olaechea"/>
              </a:rPr>
              <a:t>González</a:t>
            </a:r>
            <a:r>
              <a:rPr lang="en-US" sz="1100" dirty="0" smtClean="0">
                <a:hlinkClick r:id="rId3" tooltip="User:Manuel González Olaechea"/>
              </a:rPr>
              <a:t> </a:t>
            </a:r>
            <a:r>
              <a:rPr lang="en-US" sz="1100" dirty="0" err="1" smtClean="0">
                <a:hlinkClick r:id="rId3" tooltip="User:Manuel González Olaechea"/>
              </a:rPr>
              <a:t>Olaechea</a:t>
            </a:r>
            <a:r>
              <a:rPr lang="en-US" sz="1100" dirty="0" smtClean="0"/>
              <a:t>. This file is licensed under the </a:t>
            </a:r>
            <a:r>
              <a:rPr lang="en-US" sz="1100" dirty="0" smtClean="0">
                <a:hlinkClick r:id="rId4" tooltip="w:en:Creative Commons"/>
              </a:rPr>
              <a:t>Creative Commons</a:t>
            </a:r>
            <a:r>
              <a:rPr lang="en-US" sz="1100" dirty="0" smtClean="0"/>
              <a:t> </a:t>
            </a:r>
            <a:r>
              <a:rPr lang="en-US" sz="1100" dirty="0" smtClean="0">
                <a:hlinkClick r:id="rId5"/>
              </a:rPr>
              <a:t>Attribution 3.0 </a:t>
            </a:r>
            <a:r>
              <a:rPr lang="en-US" sz="1100" dirty="0" err="1" smtClean="0">
                <a:hlinkClick r:id="rId5"/>
              </a:rPr>
              <a:t>Unported</a:t>
            </a:r>
            <a:r>
              <a:rPr lang="en-US" sz="1100" dirty="0" smtClean="0"/>
              <a:t> license.</a:t>
            </a:r>
            <a:endParaRPr lang="en-US" sz="1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22" descr="ncses-covers_cropped2.jpg"/>
          <p:cNvPicPr>
            <a:picLocks noGrp="1" noChangeAspect="1"/>
          </p:cNvPicPr>
          <p:nvPr>
            <p:ph idx="1"/>
          </p:nvPr>
        </p:nvPicPr>
        <p:blipFill>
          <a:blip r:embed="rId3" cstate="print"/>
          <a:srcRect t="37580" r="56436" b="27331"/>
          <a:stretch>
            <a:fillRect/>
          </a:stretch>
        </p:blipFill>
        <p:spPr>
          <a:xfrm>
            <a:off x="0" y="4672383"/>
            <a:ext cx="3983568" cy="2185617"/>
          </a:xfrm>
        </p:spPr>
      </p:pic>
      <p:sp>
        <p:nvSpPr>
          <p:cNvPr id="14339" name="TextBox 23"/>
          <p:cNvSpPr txBox="1">
            <a:spLocks noChangeArrowheads="1"/>
          </p:cNvSpPr>
          <p:nvPr/>
        </p:nvSpPr>
        <p:spPr bwMode="auto">
          <a:xfrm>
            <a:off x="69850" y="5688013"/>
            <a:ext cx="525463" cy="369887"/>
          </a:xfrm>
          <a:prstGeom prst="rect">
            <a:avLst/>
          </a:prstGeom>
          <a:noFill/>
          <a:ln w="9525">
            <a:noFill/>
            <a:miter lim="800000"/>
            <a:headEnd/>
            <a:tailEnd/>
          </a:ln>
        </p:spPr>
        <p:txBody>
          <a:bodyPr>
            <a:spAutoFit/>
          </a:bodyPr>
          <a:lstStyle/>
          <a:p>
            <a:r>
              <a:rPr lang="en-US">
                <a:solidFill>
                  <a:schemeClr val="bg1"/>
                </a:solidFill>
              </a:rPr>
              <a:t>19</a:t>
            </a:r>
          </a:p>
        </p:txBody>
      </p:sp>
      <p:pic>
        <p:nvPicPr>
          <p:cNvPr id="17412" name="Picture 2" descr="R:\Miscellany\SA Task Request - Director's Review '12\Images\TESSLogo.jpg"/>
          <p:cNvPicPr>
            <a:picLocks noChangeAspect="1" noChangeArrowheads="1"/>
          </p:cNvPicPr>
          <p:nvPr/>
        </p:nvPicPr>
        <p:blipFill>
          <a:blip r:embed="rId4" cstate="print"/>
          <a:srcRect/>
          <a:stretch>
            <a:fillRect/>
          </a:stretch>
        </p:blipFill>
        <p:spPr bwMode="auto">
          <a:xfrm>
            <a:off x="4724400" y="5029200"/>
            <a:ext cx="3068252" cy="1067218"/>
          </a:xfrm>
          <a:prstGeom prst="roundRect">
            <a:avLst>
              <a:gd name="adj" fmla="val 8594"/>
            </a:avLst>
          </a:prstGeom>
          <a:solidFill>
            <a:srgbClr val="FFFFFF">
              <a:shade val="85000"/>
            </a:srgbClr>
          </a:solidFill>
          <a:ln>
            <a:noFill/>
          </a:ln>
          <a:effectLst/>
        </p:spPr>
      </p:pic>
      <p:pic>
        <p:nvPicPr>
          <p:cNvPr id="17413" name="Picture 3" descr="R:\Miscellany\SA Task Request - Director's Review '12\Images\ANESlogo.jpg"/>
          <p:cNvPicPr>
            <a:picLocks noChangeAspect="1" noChangeArrowheads="1"/>
          </p:cNvPicPr>
          <p:nvPr/>
        </p:nvPicPr>
        <p:blipFill>
          <a:blip r:embed="rId5" cstate="print"/>
          <a:srcRect/>
          <a:stretch>
            <a:fillRect/>
          </a:stretch>
        </p:blipFill>
        <p:spPr bwMode="auto">
          <a:xfrm>
            <a:off x="5867400" y="1752600"/>
            <a:ext cx="2224621" cy="917370"/>
          </a:xfrm>
          <a:prstGeom prst="roundRect">
            <a:avLst>
              <a:gd name="adj" fmla="val 8594"/>
            </a:avLst>
          </a:prstGeom>
          <a:solidFill>
            <a:srgbClr val="FFFFFF">
              <a:shade val="85000"/>
            </a:srgbClr>
          </a:solidFill>
          <a:ln>
            <a:noFill/>
          </a:ln>
          <a:effectLst/>
        </p:spPr>
      </p:pic>
      <p:pic>
        <p:nvPicPr>
          <p:cNvPr id="17414" name="Picture 4" descr="R:\Miscellany\SA Task Request - Director's Review '12\Images\IPUMSlogo.jpg"/>
          <p:cNvPicPr>
            <a:picLocks noChangeAspect="1" noChangeArrowheads="1"/>
          </p:cNvPicPr>
          <p:nvPr/>
        </p:nvPicPr>
        <p:blipFill>
          <a:blip r:embed="rId6" cstate="print"/>
          <a:srcRect/>
          <a:stretch>
            <a:fillRect/>
          </a:stretch>
        </p:blipFill>
        <p:spPr bwMode="auto">
          <a:xfrm>
            <a:off x="76200" y="2743200"/>
            <a:ext cx="2876419" cy="1695032"/>
          </a:xfrm>
          <a:prstGeom prst="roundRect">
            <a:avLst>
              <a:gd name="adj" fmla="val 8594"/>
            </a:avLst>
          </a:prstGeom>
          <a:solidFill>
            <a:srgbClr val="FFFFFF">
              <a:shade val="85000"/>
            </a:srgbClr>
          </a:solidFill>
          <a:ln>
            <a:noFill/>
          </a:ln>
          <a:effectLst/>
        </p:spPr>
      </p:pic>
      <p:pic>
        <p:nvPicPr>
          <p:cNvPr id="17415" name="Picture 5" descr="R:\Miscellany\SA Task Request - Director's Review '12\Images\LISlogo.png"/>
          <p:cNvPicPr>
            <a:picLocks noChangeAspect="1" noChangeArrowheads="1"/>
          </p:cNvPicPr>
          <p:nvPr/>
        </p:nvPicPr>
        <p:blipFill>
          <a:blip r:embed="rId7" cstate="print"/>
          <a:srcRect b="9280"/>
          <a:stretch>
            <a:fillRect/>
          </a:stretch>
        </p:blipFill>
        <p:spPr bwMode="auto">
          <a:xfrm>
            <a:off x="595313" y="91317"/>
            <a:ext cx="1554316" cy="1744320"/>
          </a:xfrm>
          <a:prstGeom prst="roundRect">
            <a:avLst>
              <a:gd name="adj" fmla="val 8594"/>
            </a:avLst>
          </a:prstGeom>
          <a:solidFill>
            <a:srgbClr val="FFFFFF">
              <a:shade val="85000"/>
            </a:srgbClr>
          </a:solidFill>
          <a:ln>
            <a:noFill/>
          </a:ln>
          <a:effectLst/>
        </p:spPr>
      </p:pic>
      <p:sp>
        <p:nvSpPr>
          <p:cNvPr id="25" name="TextBox 24"/>
          <p:cNvSpPr txBox="1"/>
          <p:nvPr/>
        </p:nvSpPr>
        <p:spPr bwMode="auto">
          <a:xfrm>
            <a:off x="0" y="1888229"/>
            <a:ext cx="6127750" cy="646113"/>
          </a:xfrm>
          <a:prstGeom prst="rect">
            <a:avLst/>
          </a:prstGeom>
          <a:noFill/>
          <a:effectLst/>
        </p:spPr>
        <p:txBody>
          <a:bodyPr>
            <a:spAutoFit/>
          </a:bodyPr>
          <a:lstStyle/>
          <a:p>
            <a:pPr>
              <a:defRPr/>
            </a:pPr>
            <a:r>
              <a:rPr lang="en-US" sz="3600" b="1" dirty="0">
                <a:effectLst>
                  <a:outerShdw blurRad="38100" dist="38100" dir="2700000" algn="tl">
                    <a:srgbClr val="000000">
                      <a:alpha val="43137"/>
                    </a:srgbClr>
                  </a:outerShdw>
                </a:effectLst>
                <a:latin typeface="Century" pitchFamily="18" charset="0"/>
              </a:rPr>
              <a:t>GSS</a:t>
            </a:r>
            <a:r>
              <a:rPr lang="en-US" sz="3600" b="1" dirty="0">
                <a:solidFill>
                  <a:schemeClr val="accent1">
                    <a:lumMod val="60000"/>
                    <a:lumOff val="40000"/>
                  </a:schemeClr>
                </a:solidFill>
                <a:effectLst>
                  <a:outerShdw blurRad="38100" dist="38100" dir="2700000" algn="tl">
                    <a:srgbClr val="000000">
                      <a:alpha val="43137"/>
                    </a:srgbClr>
                  </a:outerShdw>
                </a:effectLst>
                <a:latin typeface="Century" pitchFamily="18" charset="0"/>
              </a:rPr>
              <a:t> </a:t>
            </a:r>
            <a:r>
              <a:rPr lang="en-US" sz="3200" b="1" dirty="0">
                <a:solidFill>
                  <a:schemeClr val="accent1">
                    <a:lumMod val="75000"/>
                  </a:schemeClr>
                </a:solidFill>
                <a:effectLst>
                  <a:outerShdw blurRad="38100" dist="38100" dir="2700000" algn="tl">
                    <a:srgbClr val="000000">
                      <a:alpha val="43137"/>
                    </a:srgbClr>
                  </a:outerShdw>
                </a:effectLst>
                <a:latin typeface="Century" pitchFamily="18" charset="0"/>
              </a:rPr>
              <a:t>General Social Survey</a:t>
            </a:r>
            <a:endParaRPr lang="en-US" sz="2400" b="1" dirty="0">
              <a:solidFill>
                <a:schemeClr val="accent1">
                  <a:lumMod val="75000"/>
                </a:schemeClr>
              </a:solidFill>
              <a:effectLst>
                <a:outerShdw blurRad="38100" dist="38100" dir="2700000" algn="tl">
                  <a:srgbClr val="000000">
                    <a:alpha val="43137"/>
                  </a:srgbClr>
                </a:outerShdw>
              </a:effectLst>
              <a:latin typeface="Century" pitchFamily="18" charset="0"/>
            </a:endParaRPr>
          </a:p>
        </p:txBody>
      </p:sp>
      <p:grpSp>
        <p:nvGrpSpPr>
          <p:cNvPr id="17" name="Group 16"/>
          <p:cNvGrpSpPr/>
          <p:nvPr/>
        </p:nvGrpSpPr>
        <p:grpSpPr>
          <a:xfrm>
            <a:off x="3276599" y="3467327"/>
            <a:ext cx="5867401" cy="495073"/>
            <a:chOff x="3047999" y="2841698"/>
            <a:chExt cx="5867401" cy="495073"/>
          </a:xfrm>
        </p:grpSpPr>
        <p:sp>
          <p:nvSpPr>
            <p:cNvPr id="2" name="TextBox 26"/>
            <p:cNvSpPr txBox="1">
              <a:spLocks noChangeArrowheads="1"/>
            </p:cNvSpPr>
            <p:nvPr/>
          </p:nvSpPr>
          <p:spPr bwMode="auto">
            <a:xfrm>
              <a:off x="3047999" y="2841698"/>
              <a:ext cx="1743075" cy="495073"/>
            </a:xfrm>
            <a:prstGeom prst="rect">
              <a:avLst/>
            </a:prstGeom>
            <a:noFill/>
            <a:ln w="9525">
              <a:noFill/>
              <a:miter lim="800000"/>
              <a:headEnd/>
              <a:tailEnd/>
            </a:ln>
          </p:spPr>
          <p:txBody>
            <a:bodyPr>
              <a:spAutoFit/>
            </a:bodyPr>
            <a:lstStyle/>
            <a:p>
              <a:pPr>
                <a:defRPr/>
              </a:pPr>
              <a:r>
                <a:rPr lang="en-US" sz="3600" b="1" dirty="0">
                  <a:solidFill>
                    <a:schemeClr val="tx2">
                      <a:lumMod val="75000"/>
                    </a:schemeClr>
                  </a:solidFill>
                  <a:effectLst>
                    <a:outerShdw blurRad="38100" dist="38100" dir="2700000" algn="tl">
                      <a:srgbClr val="000000">
                        <a:alpha val="43137"/>
                      </a:srgbClr>
                    </a:outerShdw>
                  </a:effectLst>
                  <a:latin typeface="Century" pitchFamily="18" charset="0"/>
                </a:rPr>
                <a:t>PSID</a:t>
              </a:r>
              <a:endParaRPr lang="en-US" sz="2400" b="1" dirty="0">
                <a:solidFill>
                  <a:schemeClr val="tx2">
                    <a:lumMod val="75000"/>
                  </a:schemeClr>
                </a:solidFill>
                <a:effectLst>
                  <a:outerShdw blurRad="38100" dist="38100" dir="2700000" algn="tl">
                    <a:srgbClr val="000000">
                      <a:alpha val="43137"/>
                    </a:srgbClr>
                  </a:outerShdw>
                </a:effectLst>
                <a:latin typeface="Century" pitchFamily="18" charset="0"/>
              </a:endParaRPr>
            </a:p>
          </p:txBody>
        </p:sp>
        <p:sp>
          <p:nvSpPr>
            <p:cNvPr id="17421" name="TextBox 27"/>
            <p:cNvSpPr txBox="1">
              <a:spLocks noChangeArrowheads="1"/>
            </p:cNvSpPr>
            <p:nvPr/>
          </p:nvSpPr>
          <p:spPr bwMode="auto">
            <a:xfrm>
              <a:off x="4432300" y="2865417"/>
              <a:ext cx="4483100" cy="447634"/>
            </a:xfrm>
            <a:prstGeom prst="rect">
              <a:avLst/>
            </a:prstGeom>
            <a:noFill/>
            <a:ln w="9525">
              <a:noFill/>
              <a:miter lim="800000"/>
              <a:headEnd/>
              <a:tailEnd/>
            </a:ln>
          </p:spPr>
          <p:txBody>
            <a:bodyPr>
              <a:spAutoFit/>
            </a:bodyPr>
            <a:lstStyle/>
            <a:p>
              <a:pPr>
                <a:defRPr/>
              </a:pPr>
              <a:r>
                <a:rPr lang="en-US" sz="1600" b="1" dirty="0">
                  <a:solidFill>
                    <a:schemeClr val="tx1">
                      <a:lumMod val="65000"/>
                      <a:lumOff val="35000"/>
                    </a:schemeClr>
                  </a:solidFill>
                  <a:latin typeface="Century" pitchFamily="18" charset="0"/>
                </a:rPr>
                <a:t>A national study of socioeconomics and health over lifetimes and across generations</a:t>
              </a:r>
            </a:p>
          </p:txBody>
        </p:sp>
      </p:grpSp>
      <p:grpSp>
        <p:nvGrpSpPr>
          <p:cNvPr id="4" name="Group 28"/>
          <p:cNvGrpSpPr>
            <a:grpSpLocks/>
          </p:cNvGrpSpPr>
          <p:nvPr/>
        </p:nvGrpSpPr>
        <p:grpSpPr bwMode="auto">
          <a:xfrm>
            <a:off x="3429000" y="838200"/>
            <a:ext cx="5075237" cy="646113"/>
            <a:chOff x="5207440" y="297712"/>
            <a:chExt cx="5075238" cy="647484"/>
          </a:xfrm>
        </p:grpSpPr>
        <p:sp>
          <p:nvSpPr>
            <p:cNvPr id="28" name="TextBox 26"/>
            <p:cNvSpPr txBox="1">
              <a:spLocks noChangeArrowheads="1"/>
            </p:cNvSpPr>
            <p:nvPr/>
          </p:nvSpPr>
          <p:spPr bwMode="auto">
            <a:xfrm>
              <a:off x="5207440" y="297712"/>
              <a:ext cx="2170112" cy="647484"/>
            </a:xfrm>
            <a:prstGeom prst="rect">
              <a:avLst/>
            </a:prstGeom>
            <a:noFill/>
            <a:ln w="9525">
              <a:noFill/>
              <a:miter lim="800000"/>
              <a:headEnd/>
              <a:tailEnd/>
            </a:ln>
          </p:spPr>
          <p:txBody>
            <a:bodyPr>
              <a:spAutoFit/>
            </a:bodyPr>
            <a:lstStyle/>
            <a:p>
              <a:pPr>
                <a:defRPr/>
              </a:pPr>
              <a:r>
                <a:rPr lang="en-US" sz="3600" b="1" dirty="0">
                  <a:solidFill>
                    <a:srgbClr val="FFCC66"/>
                  </a:solidFill>
                  <a:effectLst>
                    <a:outerShdw blurRad="38100" dist="38100" dir="2700000" algn="tl">
                      <a:srgbClr val="000000">
                        <a:alpha val="43137"/>
                      </a:srgbClr>
                    </a:outerShdw>
                  </a:effectLst>
                  <a:latin typeface="Century" pitchFamily="18" charset="0"/>
                </a:rPr>
                <a:t>SABINS</a:t>
              </a:r>
              <a:endParaRPr lang="en-US" sz="3200" b="1" dirty="0">
                <a:solidFill>
                  <a:srgbClr val="FFCC66"/>
                </a:solidFill>
                <a:effectLst>
                  <a:outerShdw blurRad="38100" dist="38100" dir="2700000" algn="tl">
                    <a:srgbClr val="000000">
                      <a:alpha val="43137"/>
                    </a:srgbClr>
                  </a:outerShdw>
                </a:effectLst>
                <a:latin typeface="Century" pitchFamily="18" charset="0"/>
              </a:endParaRPr>
            </a:p>
          </p:txBody>
        </p:sp>
        <p:sp>
          <p:nvSpPr>
            <p:cNvPr id="14348" name="TextBox 27"/>
            <p:cNvSpPr txBox="1">
              <a:spLocks noChangeArrowheads="1"/>
            </p:cNvSpPr>
            <p:nvPr/>
          </p:nvSpPr>
          <p:spPr bwMode="auto">
            <a:xfrm>
              <a:off x="7100919" y="327368"/>
              <a:ext cx="3181759" cy="585818"/>
            </a:xfrm>
            <a:prstGeom prst="rect">
              <a:avLst/>
            </a:prstGeom>
            <a:noFill/>
            <a:ln w="9525">
              <a:noFill/>
              <a:miter lim="800000"/>
              <a:headEnd/>
              <a:tailEnd/>
            </a:ln>
          </p:spPr>
          <p:txBody>
            <a:bodyPr>
              <a:spAutoFit/>
            </a:bodyPr>
            <a:lstStyle/>
            <a:p>
              <a:r>
                <a:rPr lang="en-US" sz="1600" b="1" dirty="0">
                  <a:solidFill>
                    <a:srgbClr val="C00000"/>
                  </a:solidFill>
                  <a:latin typeface="Century" pitchFamily="18" charset="0"/>
                </a:rPr>
                <a:t>School Attendance</a:t>
              </a:r>
            </a:p>
            <a:p>
              <a:r>
                <a:rPr lang="en-US" sz="1600" b="1" dirty="0">
                  <a:solidFill>
                    <a:srgbClr val="C00000"/>
                  </a:solidFill>
                  <a:latin typeface="Century" pitchFamily="18" charset="0"/>
                </a:rPr>
                <a:t>Boundary Information System</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467600" cy="1143000"/>
          </a:xfrm>
        </p:spPr>
        <p:txBody>
          <a:bodyPr>
            <a:normAutofit/>
          </a:bodyPr>
          <a:lstStyle/>
          <a:p>
            <a:r>
              <a:rPr lang="en-US" dirty="0"/>
              <a:t>P</a:t>
            </a:r>
            <a:r>
              <a:rPr lang="en-US" dirty="0" smtClean="0"/>
              <a:t>olar research facilities</a:t>
            </a:r>
            <a:endParaRPr lang="en-US" dirty="0"/>
          </a:p>
        </p:txBody>
      </p:sp>
      <p:pic>
        <p:nvPicPr>
          <p:cNvPr id="1026" name="Picture 2" descr="Break-Up of Larsen B Ice Shelf (Image 2)"/>
          <p:cNvPicPr>
            <a:picLocks noChangeAspect="1" noChangeArrowheads="1"/>
          </p:cNvPicPr>
          <p:nvPr/>
        </p:nvPicPr>
        <p:blipFill>
          <a:blip r:embed="rId2" cstate="print"/>
          <a:srcRect l="18514" r="18514"/>
          <a:stretch>
            <a:fillRect/>
          </a:stretch>
        </p:blipFill>
        <p:spPr bwMode="auto">
          <a:xfrm>
            <a:off x="312850" y="1295400"/>
            <a:ext cx="2900803" cy="2895600"/>
          </a:xfrm>
          <a:prstGeom prst="rect">
            <a:avLst/>
          </a:prstGeom>
          <a:noFill/>
        </p:spPr>
      </p:pic>
      <p:sp>
        <p:nvSpPr>
          <p:cNvPr id="4" name="TextBox 3"/>
          <p:cNvSpPr txBox="1"/>
          <p:nvPr/>
        </p:nvSpPr>
        <p:spPr>
          <a:xfrm>
            <a:off x="3352800" y="5715000"/>
            <a:ext cx="5486400" cy="553998"/>
          </a:xfrm>
          <a:prstGeom prst="rect">
            <a:avLst/>
          </a:prstGeom>
          <a:noFill/>
        </p:spPr>
        <p:txBody>
          <a:bodyPr wrap="square" rtlCol="0">
            <a:spAutoFit/>
          </a:bodyPr>
          <a:lstStyle/>
          <a:p>
            <a:r>
              <a:rPr lang="en-US" sz="1000" dirty="0" smtClean="0"/>
              <a:t>Credit: Break up of Larsen B ice shelf, </a:t>
            </a:r>
            <a:r>
              <a:rPr lang="en-US" sz="1000" i="1" dirty="0" smtClean="0"/>
              <a:t>MODIS images from NASA's Terra satellite supplied by Dr. Ted </a:t>
            </a:r>
            <a:r>
              <a:rPr lang="en-US" sz="1000" i="1" dirty="0" err="1" smtClean="0"/>
              <a:t>Scambos</a:t>
            </a:r>
            <a:r>
              <a:rPr lang="en-US" sz="1000" i="1" dirty="0" smtClean="0"/>
              <a:t>; National Snow and Ice Data Center, University of Colorado, Boulder; </a:t>
            </a:r>
            <a:r>
              <a:rPr lang="en-US" sz="1000" dirty="0" smtClean="0"/>
              <a:t>U.S. Antarctic Program, National Science Foundation; Credit: </a:t>
            </a:r>
            <a:r>
              <a:rPr lang="en-US" sz="1000" i="1" dirty="0" err="1" smtClean="0"/>
              <a:t>Opher</a:t>
            </a:r>
            <a:r>
              <a:rPr lang="en-US" sz="1000" i="1" dirty="0" smtClean="0"/>
              <a:t> </a:t>
            </a:r>
            <a:r>
              <a:rPr lang="en-US" sz="1000" i="1" dirty="0" err="1" smtClean="0"/>
              <a:t>Ganel</a:t>
            </a:r>
            <a:r>
              <a:rPr lang="en-US" sz="1000" i="1" dirty="0" smtClean="0"/>
              <a:t>, University of </a:t>
            </a:r>
            <a:r>
              <a:rPr lang="en-US" sz="1000" i="1" dirty="0" err="1" smtClean="0"/>
              <a:t>Maryland;National</a:t>
            </a:r>
            <a:r>
              <a:rPr lang="en-US" sz="1000" i="1" dirty="0" smtClean="0"/>
              <a:t> Science Foundation</a:t>
            </a:r>
            <a:endParaRPr lang="en-US" sz="1000" dirty="0"/>
          </a:p>
        </p:txBody>
      </p:sp>
      <p:pic>
        <p:nvPicPr>
          <p:cNvPr id="1028" name="Picture 4" descr="File:Amundsen-scott-south pole station 2007.jpg">
            <a:hlinkClick r:id="rId3"/>
          </p:cNvPr>
          <p:cNvPicPr>
            <a:picLocks noChangeAspect="1" noChangeArrowheads="1"/>
          </p:cNvPicPr>
          <p:nvPr/>
        </p:nvPicPr>
        <p:blipFill>
          <a:blip r:embed="rId4" cstate="print"/>
          <a:srcRect/>
          <a:stretch>
            <a:fillRect/>
          </a:stretch>
        </p:blipFill>
        <p:spPr bwMode="auto">
          <a:xfrm>
            <a:off x="3327400" y="1295400"/>
            <a:ext cx="5740400" cy="4305300"/>
          </a:xfrm>
          <a:prstGeom prst="rect">
            <a:avLst/>
          </a:prstGeom>
          <a:noFill/>
        </p:spPr>
      </p:pic>
      <p:pic>
        <p:nvPicPr>
          <p:cNvPr id="1030" name="Picture 6" descr="Weddell Seal Adult"/>
          <p:cNvPicPr>
            <a:picLocks noChangeAspect="1" noChangeArrowheads="1"/>
          </p:cNvPicPr>
          <p:nvPr/>
        </p:nvPicPr>
        <p:blipFill>
          <a:blip r:embed="rId5" cstate="print"/>
          <a:srcRect l="2743"/>
          <a:stretch>
            <a:fillRect/>
          </a:stretch>
        </p:blipFill>
        <p:spPr bwMode="auto">
          <a:xfrm>
            <a:off x="304800" y="4267200"/>
            <a:ext cx="2890288" cy="209550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elescope_Aug_2010-half"/>
          <p:cNvPicPr>
            <a:picLocks noChangeAspect="1" noChangeArrowheads="1"/>
          </p:cNvPicPr>
          <p:nvPr/>
        </p:nvPicPr>
        <p:blipFill>
          <a:blip r:embed="rId2" cstate="print"/>
          <a:srcRect l="3200" r="3200"/>
          <a:stretch>
            <a:fillRect/>
          </a:stretch>
        </p:blipFill>
        <p:spPr bwMode="auto">
          <a:xfrm>
            <a:off x="0" y="1524000"/>
            <a:ext cx="5349240" cy="4908550"/>
          </a:xfrm>
          <a:prstGeom prst="rect">
            <a:avLst/>
          </a:prstGeom>
          <a:noFill/>
          <a:ln w="9525">
            <a:noFill/>
            <a:miter lim="800000"/>
            <a:headEnd/>
            <a:tailEnd/>
          </a:ln>
        </p:spPr>
      </p:pic>
      <p:sp>
        <p:nvSpPr>
          <p:cNvPr id="4" name="TextBox 1"/>
          <p:cNvSpPr txBox="1">
            <a:spLocks noChangeArrowheads="1"/>
          </p:cNvSpPr>
          <p:nvPr/>
        </p:nvSpPr>
        <p:spPr bwMode="auto">
          <a:xfrm>
            <a:off x="304800" y="228600"/>
            <a:ext cx="6477000" cy="1261884"/>
          </a:xfrm>
          <a:prstGeom prst="rect">
            <a:avLst/>
          </a:prstGeom>
          <a:noFill/>
          <a:ln w="9525">
            <a:noFill/>
            <a:miter lim="800000"/>
            <a:headEnd/>
            <a:tailEnd/>
          </a:ln>
        </p:spPr>
        <p:txBody>
          <a:bodyPr wrap="square">
            <a:spAutoFit/>
          </a:bodyPr>
          <a:lstStyle/>
          <a:p>
            <a:r>
              <a:rPr lang="en-US" sz="4000" b="1" dirty="0" smtClean="0">
                <a:latin typeface="Arial Black" pitchFamily="34" charset="0"/>
              </a:rPr>
              <a:t>LSST Vital Statistics</a:t>
            </a:r>
          </a:p>
          <a:p>
            <a:r>
              <a:rPr lang="en-US" sz="3600" dirty="0" smtClean="0">
                <a:latin typeface="Arial Narrow" pitchFamily="34" charset="0"/>
              </a:rPr>
              <a:t>(Large Synoptic Survey Telescope)</a:t>
            </a:r>
            <a:endParaRPr lang="en-US" sz="3600" dirty="0">
              <a:latin typeface="Arial Narrow" pitchFamily="34" charset="0"/>
            </a:endParaRPr>
          </a:p>
        </p:txBody>
      </p:sp>
      <p:sp>
        <p:nvSpPr>
          <p:cNvPr id="5" name="Text Box 7"/>
          <p:cNvSpPr txBox="1">
            <a:spLocks noChangeArrowheads="1"/>
          </p:cNvSpPr>
          <p:nvPr/>
        </p:nvSpPr>
        <p:spPr bwMode="auto">
          <a:xfrm>
            <a:off x="5334000" y="2057400"/>
            <a:ext cx="3810000" cy="4154984"/>
          </a:xfrm>
          <a:prstGeom prst="rect">
            <a:avLst/>
          </a:prstGeom>
          <a:noFill/>
          <a:ln w="9525">
            <a:noFill/>
            <a:miter lim="800000"/>
            <a:headEnd/>
            <a:tailEnd/>
          </a:ln>
        </p:spPr>
        <p:txBody>
          <a:bodyPr wrap="square">
            <a:spAutoFit/>
          </a:bodyPr>
          <a:lstStyle/>
          <a:p>
            <a:pPr>
              <a:buFontTx/>
              <a:buChar char="•"/>
            </a:pPr>
            <a:r>
              <a:rPr lang="en-US" sz="2000" dirty="0" smtClean="0">
                <a:latin typeface="Tahoma" pitchFamily="34" charset="0"/>
              </a:rPr>
              <a:t> </a:t>
            </a:r>
            <a:r>
              <a:rPr lang="en-US" sz="2200" dirty="0" smtClean="0">
                <a:latin typeface="Tahoma" pitchFamily="34" charset="0"/>
              </a:rPr>
              <a:t>3.3 </a:t>
            </a:r>
            <a:r>
              <a:rPr lang="en-US" sz="2200" dirty="0" err="1" smtClean="0">
                <a:latin typeface="Tahoma" pitchFamily="34" charset="0"/>
              </a:rPr>
              <a:t>gigapixel</a:t>
            </a:r>
            <a:r>
              <a:rPr lang="en-US" sz="2200" dirty="0" smtClean="0">
                <a:latin typeface="Tahoma" pitchFamily="34" charset="0"/>
              </a:rPr>
              <a:t> digital camera</a:t>
            </a:r>
          </a:p>
          <a:p>
            <a:pPr>
              <a:buFontTx/>
              <a:buChar char="•"/>
            </a:pPr>
            <a:r>
              <a:rPr lang="en-US" sz="2200" dirty="0" smtClean="0">
                <a:latin typeface="Tahoma" pitchFamily="34" charset="0"/>
              </a:rPr>
              <a:t> 40 terabytes of data nightly</a:t>
            </a:r>
          </a:p>
          <a:p>
            <a:pPr marL="182880" indent="-182880">
              <a:buFontTx/>
              <a:buChar char="•"/>
            </a:pPr>
            <a:r>
              <a:rPr lang="en-US" sz="2200" dirty="0" smtClean="0">
                <a:latin typeface="Tahoma" pitchFamily="34" charset="0"/>
              </a:rPr>
              <a:t>Send the data to the U.S.             Daily – from Chile</a:t>
            </a:r>
          </a:p>
          <a:p>
            <a:pPr marL="182880" indent="-182880">
              <a:buFontTx/>
              <a:buChar char="•"/>
            </a:pPr>
            <a:r>
              <a:rPr lang="en-US" sz="2200" dirty="0" smtClean="0">
                <a:latin typeface="Tahoma" pitchFamily="34" charset="0"/>
              </a:rPr>
              <a:t>50,000 to 100,000 “alerts” per night</a:t>
            </a:r>
          </a:p>
          <a:p>
            <a:pPr>
              <a:buFontTx/>
              <a:buChar char="•"/>
            </a:pPr>
            <a:r>
              <a:rPr lang="en-US" sz="2200" dirty="0" smtClean="0">
                <a:latin typeface="Tahoma" pitchFamily="34" charset="0"/>
              </a:rPr>
              <a:t> Complete coverage of the</a:t>
            </a:r>
          </a:p>
          <a:p>
            <a:r>
              <a:rPr lang="en-US" sz="2200" dirty="0" smtClean="0">
                <a:latin typeface="Tahoma" pitchFamily="34" charset="0"/>
              </a:rPr>
              <a:t>   visible sky twice per week</a:t>
            </a:r>
          </a:p>
          <a:p>
            <a:pPr>
              <a:buFontTx/>
              <a:buChar char="•"/>
            </a:pPr>
            <a:r>
              <a:rPr lang="en-US" sz="2200" dirty="0" smtClean="0">
                <a:latin typeface="Tahoma" pitchFamily="34" charset="0"/>
              </a:rPr>
              <a:t> Ten year prime mission</a:t>
            </a:r>
          </a:p>
          <a:p>
            <a:pPr>
              <a:buFontTx/>
              <a:buChar char="•"/>
            </a:pPr>
            <a:r>
              <a:rPr lang="en-US" sz="2200" dirty="0" smtClean="0">
                <a:latin typeface="Tahoma" pitchFamily="34" charset="0"/>
              </a:rPr>
              <a:t> Multiple transients every</a:t>
            </a:r>
          </a:p>
          <a:p>
            <a:r>
              <a:rPr lang="en-US" sz="2200" dirty="0" smtClean="0">
                <a:latin typeface="Tahoma" pitchFamily="34" charset="0"/>
              </a:rPr>
              <a:t>   second of every night</a:t>
            </a:r>
            <a:endParaRPr lang="en-US" sz="2200" dirty="0" smtClean="0">
              <a:solidFill>
                <a:schemeClr val="bg1"/>
              </a:solidFill>
              <a:latin typeface="Tahoma" pitchFamily="34" charset="0"/>
            </a:endParaRPr>
          </a:p>
          <a:p>
            <a:endParaRPr lang="en-US" sz="2200" dirty="0">
              <a:solidFill>
                <a:schemeClr val="bg1"/>
              </a:solidFill>
              <a:latin typeface="Tahoma" pitchFamily="34" charset="0"/>
            </a:endParaRPr>
          </a:p>
        </p:txBody>
      </p:sp>
      <p:pic>
        <p:nvPicPr>
          <p:cNvPr id="6" name="Picture 7" descr="logo_lsst.gif"/>
          <p:cNvPicPr>
            <a:picLocks noChangeAspect="1"/>
          </p:cNvPicPr>
          <p:nvPr/>
        </p:nvPicPr>
        <p:blipFill>
          <a:blip r:embed="rId3" cstate="print"/>
          <a:srcRect/>
          <a:stretch>
            <a:fillRect/>
          </a:stretch>
        </p:blipFill>
        <p:spPr bwMode="auto">
          <a:xfrm>
            <a:off x="6858000" y="0"/>
            <a:ext cx="2286000"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C:\Documents and Settings\afriedla\Local Settings\Temporary Internet Files\Content.IE5\I0CH8K87\MP900422442[1].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0"/>
            <a:ext cx="9144000" cy="6858000"/>
          </a:xfrm>
          <a:prstGeom prst="rect">
            <a:avLst/>
          </a:prstGeom>
          <a:noFill/>
        </p:spPr>
      </p:pic>
      <p:sp>
        <p:nvSpPr>
          <p:cNvPr id="4" name="TextBox 3"/>
          <p:cNvSpPr txBox="1"/>
          <p:nvPr/>
        </p:nvSpPr>
        <p:spPr>
          <a:xfrm>
            <a:off x="228600" y="4114800"/>
            <a:ext cx="6096000" cy="830997"/>
          </a:xfrm>
          <a:prstGeom prst="rect">
            <a:avLst/>
          </a:prstGeom>
          <a:noFill/>
        </p:spPr>
        <p:txBody>
          <a:bodyPr wrap="square" rtlCol="0">
            <a:spAutoFit/>
          </a:bodyPr>
          <a:lstStyle/>
          <a:p>
            <a:r>
              <a:rPr lang="en-US" sz="4800" b="1" i="1" dirty="0" smtClean="0"/>
              <a:t>Implement procedures</a:t>
            </a:r>
            <a:endParaRPr lang="en-US" sz="4800"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pPr eaLnBrk="1" hangingPunct="1"/>
            <a:endParaRPr lang="en-US" dirty="0">
              <a:latin typeface="Arial" charset="0"/>
              <a:cs typeface="Arial" charset="0"/>
            </a:endParaRPr>
          </a:p>
        </p:txBody>
      </p:sp>
      <p:sp>
        <p:nvSpPr>
          <p:cNvPr id="3075" name="Rectangle 3"/>
          <p:cNvSpPr>
            <a:spLocks noGrp="1" noChangeArrowheads="1"/>
          </p:cNvSpPr>
          <p:nvPr>
            <p:ph type="subTitle" idx="1"/>
          </p:nvPr>
        </p:nvSpPr>
        <p:spPr/>
        <p:txBody>
          <a:bodyPr/>
          <a:lstStyle/>
          <a:p>
            <a:pPr eaLnBrk="1" hangingPunct="1"/>
            <a:endParaRPr lang="en-US" dirty="0">
              <a:latin typeface="Arial" charset="0"/>
              <a:cs typeface="Arial" charset="0"/>
            </a:endParaRPr>
          </a:p>
        </p:txBody>
      </p:sp>
      <p:pic>
        <p:nvPicPr>
          <p:cNvPr id="3076" name="Picture 4" descr="1_MassiveDat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1897" y="6480344"/>
            <a:ext cx="4050618" cy="369332"/>
          </a:xfrm>
          <a:prstGeom prst="rect">
            <a:avLst/>
          </a:prstGeom>
          <a:noFill/>
        </p:spPr>
        <p:txBody>
          <a:bodyPr wrap="square" rtlCol="0">
            <a:spAutoFit/>
          </a:bodyPr>
          <a:lstStyle/>
          <a:p>
            <a:r>
              <a:rPr lang="en-US" dirty="0" smtClean="0">
                <a:solidFill>
                  <a:schemeClr val="bg1"/>
                </a:solidFill>
              </a:rPr>
              <a:t>Image Credit: CCC and SIGACT CATCS</a:t>
            </a:r>
            <a:endParaRPr lang="en-US" dirty="0">
              <a:solidFill>
                <a:schemeClr val="bg1"/>
              </a:solidFill>
            </a:endParaRPr>
          </a:p>
        </p:txBody>
      </p:sp>
      <p:sp>
        <p:nvSpPr>
          <p:cNvPr id="6" name="Content Placeholder 2"/>
          <p:cNvSpPr txBox="1">
            <a:spLocks/>
          </p:cNvSpPr>
          <p:nvPr/>
        </p:nvSpPr>
        <p:spPr>
          <a:xfrm>
            <a:off x="685800" y="523009"/>
            <a:ext cx="5364018" cy="2501900"/>
          </a:xfrm>
          <a:prstGeom prst="rect">
            <a:avLst/>
          </a:prstGeom>
          <a:solidFill>
            <a:schemeClr val="tx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i="1" dirty="0" smtClean="0">
                <a:solidFill>
                  <a:schemeClr val="accent4">
                    <a:lumMod val="20000"/>
                    <a:lumOff val="80000"/>
                  </a:schemeClr>
                </a:solidFill>
              </a:rPr>
              <a:t>Advances in information technologies are transforming the fabric of our society and data represents a transformative new currency for science, engineering, education and commerce. </a:t>
            </a:r>
          </a:p>
          <a:p>
            <a:endParaRPr lang="en-US" sz="2400" b="1" dirty="0">
              <a:solidFill>
                <a:schemeClr val="accent4">
                  <a:lumMod val="20000"/>
                  <a:lumOff val="80000"/>
                </a:schemeClr>
              </a:solidFill>
            </a:endParaRPr>
          </a:p>
        </p:txBody>
      </p:sp>
    </p:spTree>
    <p:extLst>
      <p:ext uri="{BB962C8B-B14F-4D97-AF65-F5344CB8AC3E}">
        <p14:creationId xmlns="" xmlns:p14="http://schemas.microsoft.com/office/powerpoint/2010/main" val="1606375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381000"/>
            <a:ext cx="8229600" cy="835025"/>
          </a:xfrm>
        </p:spPr>
        <p:txBody>
          <a:bodyPr/>
          <a:lstStyle/>
          <a:p>
            <a:r>
              <a:rPr lang="en-US" dirty="0" smtClean="0"/>
              <a:t>Data Management Plan</a:t>
            </a:r>
          </a:p>
        </p:txBody>
      </p:sp>
      <p:sp>
        <p:nvSpPr>
          <p:cNvPr id="10243" name="Content Placeholder 2"/>
          <p:cNvSpPr>
            <a:spLocks noGrp="1"/>
          </p:cNvSpPr>
          <p:nvPr>
            <p:ph idx="1"/>
          </p:nvPr>
        </p:nvSpPr>
        <p:spPr>
          <a:xfrm>
            <a:off x="304800" y="1447801"/>
            <a:ext cx="8585200" cy="3810000"/>
          </a:xfrm>
        </p:spPr>
        <p:txBody>
          <a:bodyPr>
            <a:normAutofit fontScale="85000" lnSpcReduction="10000"/>
          </a:bodyPr>
          <a:lstStyle/>
          <a:p>
            <a:pPr marL="0" indent="-465138">
              <a:lnSpc>
                <a:spcPct val="90000"/>
              </a:lnSpc>
              <a:spcBef>
                <a:spcPct val="0"/>
              </a:spcBef>
              <a:buFont typeface="Wingdings 2" pitchFamily="18" charset="2"/>
              <a:buNone/>
            </a:pPr>
            <a:endParaRPr lang="en-US" sz="1000" dirty="0" smtClean="0"/>
          </a:p>
          <a:p>
            <a:pPr marL="430213" indent="-465138">
              <a:lnSpc>
                <a:spcPct val="90000"/>
              </a:lnSpc>
            </a:pPr>
            <a:r>
              <a:rPr lang="en-US" dirty="0" smtClean="0">
                <a:ea typeface="ＭＳ Ｐゴシック" pitchFamily="-105" charset="-128"/>
              </a:rPr>
              <a:t>Describe how the PI will conform to data policy associated with the competition to which the proposal is submitted.  If none exists, to NSF’s generic policy.</a:t>
            </a:r>
          </a:p>
          <a:p>
            <a:pPr marL="430213" indent="-465138">
              <a:lnSpc>
                <a:spcPct val="90000"/>
              </a:lnSpc>
            </a:pPr>
            <a:r>
              <a:rPr lang="en-US" dirty="0" smtClean="0">
                <a:ea typeface="ＭＳ Ｐゴシック" pitchFamily="-105" charset="-128"/>
              </a:rPr>
              <a:t>Not extend the 15-page project description</a:t>
            </a:r>
          </a:p>
          <a:p>
            <a:pPr marL="430213" indent="-465138">
              <a:lnSpc>
                <a:spcPct val="90000"/>
              </a:lnSpc>
            </a:pPr>
            <a:r>
              <a:rPr lang="en-US" dirty="0" smtClean="0">
                <a:ea typeface="ＭＳ Ｐゴシック" pitchFamily="-105" charset="-128"/>
              </a:rPr>
              <a:t>Will be evaluated during merit review as Intellectual Merit or Broader Impacts or both, as appropriate.</a:t>
            </a:r>
          </a:p>
          <a:p>
            <a:pPr marL="430213" indent="-465138">
              <a:lnSpc>
                <a:spcPct val="90000"/>
              </a:lnSpc>
            </a:pPr>
            <a:r>
              <a:rPr lang="en-US" dirty="0" smtClean="0">
                <a:ea typeface="ＭＳ Ｐゴシック" pitchFamily="-105" charset="-128"/>
              </a:rPr>
              <a:t>May simply say “No plan is needed”, but this needs a justification.  Statement will be subject to peer and Program Officer review/consideration.</a:t>
            </a:r>
          </a:p>
          <a:p>
            <a:pPr marL="0" indent="-465138">
              <a:lnSpc>
                <a:spcPct val="90000"/>
              </a:lnSpc>
              <a:buNone/>
            </a:pPr>
            <a:endParaRPr lang="en-US" sz="2700" dirty="0" smtClean="0"/>
          </a:p>
        </p:txBody>
      </p:sp>
      <p:sp>
        <p:nvSpPr>
          <p:cNvPr id="10244" name="Slide Number Placeholder 3"/>
          <p:cNvSpPr>
            <a:spLocks noGrp="1"/>
          </p:cNvSpPr>
          <p:nvPr>
            <p:ph type="sldNum" sz="quarter" idx="12"/>
          </p:nvPr>
        </p:nvSpPr>
        <p:spPr bwMode="auto">
          <a:xfrm>
            <a:off x="6553200" y="6310312"/>
            <a:ext cx="2133600" cy="365125"/>
          </a:xfrm>
          <a:noFill/>
          <a:ln>
            <a:miter lim="800000"/>
            <a:headEnd/>
            <a:tailEnd/>
          </a:ln>
        </p:spPr>
        <p:txBody>
          <a:bodyPr/>
          <a:lstStyle/>
          <a:p>
            <a:pPr algn="ct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Publication Counts</a:t>
            </a:r>
            <a:endParaRPr lang="en-US" dirty="0"/>
          </a:p>
        </p:txBody>
      </p:sp>
      <p:sp>
        <p:nvSpPr>
          <p:cNvPr id="3" name="Content Placeholder 2"/>
          <p:cNvSpPr>
            <a:spLocks noGrp="1"/>
          </p:cNvSpPr>
          <p:nvPr>
            <p:ph idx="1"/>
          </p:nvPr>
        </p:nvSpPr>
        <p:spPr>
          <a:xfrm>
            <a:off x="457200" y="1600200"/>
            <a:ext cx="8229600" cy="4524555"/>
          </a:xfrm>
        </p:spPr>
        <p:txBody>
          <a:bodyPr>
            <a:normAutofit fontScale="85000" lnSpcReduction="10000"/>
          </a:bodyPr>
          <a:lstStyle/>
          <a:p>
            <a:r>
              <a:rPr lang="en-US" dirty="0" smtClean="0"/>
              <a:t>Policy Guide for October, 2012 (effective January 2013)</a:t>
            </a:r>
            <a:endParaRPr lang="en-US" dirty="0" smtClean="0"/>
          </a:p>
          <a:p>
            <a:r>
              <a:rPr lang="en-US" dirty="0" smtClean="0"/>
              <a:t>Investigators will now report “Products” instead of “Publications.”</a:t>
            </a:r>
            <a:endParaRPr lang="en-US" b="1" dirty="0"/>
          </a:p>
          <a:p>
            <a:r>
              <a:rPr lang="en-US" dirty="0"/>
              <a:t>A list of: (</a:t>
            </a:r>
            <a:r>
              <a:rPr lang="en-US" dirty="0" err="1"/>
              <a:t>i</a:t>
            </a:r>
            <a:r>
              <a:rPr lang="en-US" dirty="0"/>
              <a:t>) up to five products most closely related to the proposed project; and (ii) up to five other </a:t>
            </a:r>
            <a:r>
              <a:rPr lang="en-US" dirty="0" smtClean="0"/>
              <a:t>significant products</a:t>
            </a:r>
            <a:r>
              <a:rPr lang="en-US" dirty="0"/>
              <a:t>, whether or not related to the proposed project. </a:t>
            </a:r>
            <a:endParaRPr lang="en-US" dirty="0" smtClean="0"/>
          </a:p>
          <a:p>
            <a:r>
              <a:rPr lang="en-US" b="1" dirty="0" smtClean="0"/>
              <a:t>Acceptable </a:t>
            </a:r>
            <a:r>
              <a:rPr lang="en-US" b="1" dirty="0"/>
              <a:t>products must be citable and </a:t>
            </a:r>
            <a:r>
              <a:rPr lang="en-US" b="1" dirty="0" smtClean="0"/>
              <a:t>accessible including </a:t>
            </a:r>
            <a:r>
              <a:rPr lang="en-US" b="1" dirty="0"/>
              <a:t>but not limited to publications, data sets, software, patents, and copyrights. </a:t>
            </a:r>
            <a:endParaRPr lang="en-US" b="1" dirty="0" smtClean="0"/>
          </a:p>
        </p:txBody>
      </p:sp>
      <p:sp>
        <p:nvSpPr>
          <p:cNvPr id="4" name="Slide Number Placeholder 3"/>
          <p:cNvSpPr>
            <a:spLocks noGrp="1"/>
          </p:cNvSpPr>
          <p:nvPr>
            <p:ph type="sldNum" sz="quarter" idx="12"/>
          </p:nvPr>
        </p:nvSpPr>
        <p:spPr>
          <a:xfrm>
            <a:off x="6553200" y="6235324"/>
            <a:ext cx="2133600" cy="365125"/>
          </a:xfrm>
        </p:spPr>
        <p:txBody>
          <a:bodyPr/>
          <a:lstStyle/>
          <a:p>
            <a:pPr algn="ctr">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510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descr="crowd_color.jpg"/>
          <p:cNvPicPr>
            <a:picLocks noChangeAspect="1"/>
          </p:cNvPicPr>
          <p:nvPr/>
        </p:nvPicPr>
        <p:blipFill>
          <a:blip r:embed="rId3" cstate="print"/>
          <a:srcRect t="20482" r="5000" b="26688"/>
          <a:stretch>
            <a:fillRect/>
          </a:stretch>
        </p:blipFill>
        <p:spPr>
          <a:xfrm>
            <a:off x="0" y="1771650"/>
            <a:ext cx="9128034" cy="3152775"/>
          </a:xfrm>
          <a:prstGeom prst="rect">
            <a:avLst/>
          </a:prstGeom>
        </p:spPr>
      </p:pic>
      <p:sp>
        <p:nvSpPr>
          <p:cNvPr id="11" name="TextBox 10"/>
          <p:cNvSpPr txBox="1">
            <a:spLocks noChangeArrowheads="1"/>
          </p:cNvSpPr>
          <p:nvPr/>
        </p:nvSpPr>
        <p:spPr bwMode="auto">
          <a:xfrm>
            <a:off x="1178719" y="5678269"/>
            <a:ext cx="6786563" cy="646331"/>
          </a:xfrm>
          <a:prstGeom prst="rect">
            <a:avLst/>
          </a:prstGeom>
          <a:noFill/>
          <a:ln w="9525">
            <a:noFill/>
            <a:miter lim="800000"/>
            <a:headEnd/>
            <a:tailEnd/>
          </a:ln>
          <a:effectLst/>
        </p:spPr>
        <p:txBody>
          <a:bodyPr wrap="square">
            <a:spAutoFit/>
          </a:bodyPr>
          <a:lstStyle/>
          <a:p>
            <a:pPr algn="ctr"/>
            <a:r>
              <a:rPr lang="en-US" sz="3600" dirty="0" smtClean="0">
                <a:solidFill>
                  <a:schemeClr val="bg1"/>
                </a:solidFill>
                <a:latin typeface="Franklin Gothic Book" pitchFamily="34" charset="0"/>
              </a:rPr>
              <a:t>mgutmann@nsf.gov</a:t>
            </a:r>
            <a:endParaRPr lang="en-US" sz="3600" dirty="0">
              <a:solidFill>
                <a:schemeClr val="bg1"/>
              </a:solidFill>
              <a:latin typeface="Franklin Gothic Book" pitchFamily="34" charset="0"/>
            </a:endParaRPr>
          </a:p>
        </p:txBody>
      </p:sp>
      <p:sp>
        <p:nvSpPr>
          <p:cNvPr id="14" name="TextBox 13"/>
          <p:cNvSpPr txBox="1">
            <a:spLocks noChangeArrowheads="1"/>
          </p:cNvSpPr>
          <p:nvPr/>
        </p:nvSpPr>
        <p:spPr bwMode="auto">
          <a:xfrm>
            <a:off x="1953867" y="420469"/>
            <a:ext cx="5236267" cy="769441"/>
          </a:xfrm>
          <a:prstGeom prst="rect">
            <a:avLst/>
          </a:prstGeom>
          <a:noFill/>
          <a:ln w="9525">
            <a:noFill/>
            <a:miter lim="800000"/>
            <a:headEnd/>
            <a:tailEnd/>
          </a:ln>
          <a:effectLst/>
        </p:spPr>
        <p:txBody>
          <a:bodyPr wrap="square">
            <a:spAutoFit/>
          </a:bodyPr>
          <a:lstStyle/>
          <a:p>
            <a:pPr algn="ctr"/>
            <a:r>
              <a:rPr lang="en-US" sz="4400" b="1" dirty="0" smtClean="0">
                <a:solidFill>
                  <a:schemeClr val="bg1"/>
                </a:solidFill>
                <a:latin typeface="Franklin Gothic Book" pitchFamily="34" charset="0"/>
              </a:rPr>
              <a:t>Thank you!</a:t>
            </a:r>
            <a:endParaRPr lang="en-US" sz="4400" b="1" dirty="0">
              <a:solidFill>
                <a:schemeClr val="bg1"/>
              </a:solidFill>
              <a:latin typeface="Franklin Gothic Boo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5" name="TextBox 54"/>
          <p:cNvSpPr txBox="1">
            <a:spLocks noChangeArrowheads="1"/>
          </p:cNvSpPr>
          <p:nvPr/>
        </p:nvSpPr>
        <p:spPr bwMode="auto">
          <a:xfrm>
            <a:off x="6264784" y="6581001"/>
            <a:ext cx="2476910" cy="276999"/>
          </a:xfrm>
          <a:prstGeom prst="rect">
            <a:avLst/>
          </a:prstGeom>
          <a:noFill/>
          <a:ln w="9525">
            <a:noFill/>
            <a:miter lim="800000"/>
            <a:headEnd/>
            <a:tailEnd/>
          </a:ln>
        </p:spPr>
        <p:txBody>
          <a:bodyPr wrap="none">
            <a:spAutoFit/>
          </a:bodyPr>
          <a:lstStyle/>
          <a:p>
            <a:pPr algn="r"/>
            <a:r>
              <a:rPr lang="en-US" sz="1200" dirty="0">
                <a:latin typeface="Arial"/>
                <a:cs typeface="Arial"/>
              </a:rPr>
              <a:t>Source: Sajal Das, Keith Marzullo</a:t>
            </a:r>
          </a:p>
        </p:txBody>
      </p:sp>
      <p:sp>
        <p:nvSpPr>
          <p:cNvPr id="17" name="Rectangle 16"/>
          <p:cNvSpPr/>
          <p:nvPr/>
        </p:nvSpPr>
        <p:spPr>
          <a:xfrm>
            <a:off x="477982" y="3988130"/>
            <a:ext cx="4061361" cy="25650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3316" name="Picture 2" descr="picture of a woman jogging, crowds, and buildings"/>
          <p:cNvPicPr>
            <a:picLocks noChangeAspect="1" noChangeArrowheads="1"/>
          </p:cNvPicPr>
          <p:nvPr/>
        </p:nvPicPr>
        <p:blipFill>
          <a:blip r:embed="rId3" cstate="print"/>
          <a:srcRect/>
          <a:stretch>
            <a:fillRect/>
          </a:stretch>
        </p:blipFill>
        <p:spPr bwMode="auto">
          <a:xfrm>
            <a:off x="549234" y="4344390"/>
            <a:ext cx="3948545" cy="2066306"/>
          </a:xfrm>
          <a:prstGeom prst="rect">
            <a:avLst/>
          </a:prstGeom>
          <a:noFill/>
          <a:ln w="9525">
            <a:noFill/>
            <a:miter lim="800000"/>
            <a:headEnd/>
            <a:tailEnd/>
          </a:ln>
        </p:spPr>
      </p:pic>
      <p:sp>
        <p:nvSpPr>
          <p:cNvPr id="13317" name="Rectangle 18"/>
          <p:cNvSpPr>
            <a:spLocks noChangeArrowheads="1"/>
          </p:cNvSpPr>
          <p:nvPr/>
        </p:nvSpPr>
        <p:spPr bwMode="auto">
          <a:xfrm>
            <a:off x="406730" y="5911932"/>
            <a:ext cx="926275" cy="494494"/>
          </a:xfrm>
          <a:prstGeom prst="rect">
            <a:avLst/>
          </a:prstGeom>
          <a:noFill/>
          <a:ln w="9525">
            <a:noFill/>
            <a:miter lim="800000"/>
            <a:headEnd/>
            <a:tailEnd/>
          </a:ln>
        </p:spPr>
        <p:txBody>
          <a:bodyPr wrap="square">
            <a:spAutoFit/>
          </a:bodyPr>
          <a:lstStyle/>
          <a:p>
            <a:pPr>
              <a:lnSpc>
                <a:spcPct val="80000"/>
              </a:lnSpc>
            </a:pPr>
            <a:r>
              <a:rPr lang="en-US" sz="1600" dirty="0">
                <a:solidFill>
                  <a:srgbClr val="C00000"/>
                </a:solidFill>
              </a:rPr>
              <a:t>Personal Sensing</a:t>
            </a:r>
          </a:p>
        </p:txBody>
      </p:sp>
      <p:sp>
        <p:nvSpPr>
          <p:cNvPr id="13318" name="Rectangle 19"/>
          <p:cNvSpPr>
            <a:spLocks noChangeArrowheads="1"/>
          </p:cNvSpPr>
          <p:nvPr/>
        </p:nvSpPr>
        <p:spPr bwMode="auto">
          <a:xfrm>
            <a:off x="2116777" y="5269181"/>
            <a:ext cx="926275" cy="494494"/>
          </a:xfrm>
          <a:prstGeom prst="rect">
            <a:avLst/>
          </a:prstGeom>
          <a:noFill/>
          <a:ln w="9525">
            <a:noFill/>
            <a:miter lim="800000"/>
            <a:headEnd/>
            <a:tailEnd/>
          </a:ln>
        </p:spPr>
        <p:txBody>
          <a:bodyPr wrap="square">
            <a:spAutoFit/>
          </a:bodyPr>
          <a:lstStyle/>
          <a:p>
            <a:pPr>
              <a:lnSpc>
                <a:spcPct val="80000"/>
              </a:lnSpc>
            </a:pPr>
            <a:r>
              <a:rPr lang="en-US" sz="1600" dirty="0">
                <a:solidFill>
                  <a:srgbClr val="C00000"/>
                </a:solidFill>
              </a:rPr>
              <a:t>Public Sensing</a:t>
            </a:r>
          </a:p>
        </p:txBody>
      </p:sp>
      <p:sp>
        <p:nvSpPr>
          <p:cNvPr id="13319" name="Rectangle 20"/>
          <p:cNvSpPr>
            <a:spLocks noChangeArrowheads="1"/>
          </p:cNvSpPr>
          <p:nvPr/>
        </p:nvSpPr>
        <p:spPr bwMode="auto">
          <a:xfrm>
            <a:off x="3755571" y="5698177"/>
            <a:ext cx="926275" cy="494494"/>
          </a:xfrm>
          <a:prstGeom prst="rect">
            <a:avLst/>
          </a:prstGeom>
          <a:noFill/>
          <a:ln w="9525">
            <a:noFill/>
            <a:miter lim="800000"/>
            <a:headEnd/>
            <a:tailEnd/>
          </a:ln>
        </p:spPr>
        <p:txBody>
          <a:bodyPr wrap="square">
            <a:spAutoFit/>
          </a:bodyPr>
          <a:lstStyle/>
          <a:p>
            <a:pPr>
              <a:lnSpc>
                <a:spcPct val="80000"/>
              </a:lnSpc>
            </a:pPr>
            <a:r>
              <a:rPr lang="en-US" sz="1600" dirty="0">
                <a:solidFill>
                  <a:srgbClr val="C00000"/>
                </a:solidFill>
              </a:rPr>
              <a:t>Social Sensing</a:t>
            </a:r>
          </a:p>
        </p:txBody>
      </p:sp>
      <p:sp>
        <p:nvSpPr>
          <p:cNvPr id="22" name="Rectangle 21"/>
          <p:cNvSpPr/>
          <p:nvPr/>
        </p:nvSpPr>
        <p:spPr>
          <a:xfrm>
            <a:off x="501732" y="4010015"/>
            <a:ext cx="2774868" cy="374073"/>
          </a:xfrm>
          <a:prstGeom prst="rect">
            <a:avLst/>
          </a:prstGeom>
          <a:solidFill>
            <a:srgbClr val="FFFFFF"/>
          </a:solidFill>
        </p:spPr>
        <p:txBody>
          <a:bodyPr wrap="square">
            <a:spAutoFit/>
          </a:bodyPr>
          <a:lstStyle/>
          <a:p>
            <a:pPr>
              <a:defRPr/>
            </a:pPr>
            <a:r>
              <a:rPr lang="en-US" b="1" dirty="0">
                <a:solidFill>
                  <a:srgbClr val="002060"/>
                </a:solidFill>
              </a:rPr>
              <a:t>People-Centric Sensing</a:t>
            </a:r>
          </a:p>
        </p:txBody>
      </p:sp>
      <p:sp>
        <p:nvSpPr>
          <p:cNvPr id="13321" name="Freeform 167"/>
          <p:cNvSpPr>
            <a:spLocks noChangeArrowheads="1"/>
          </p:cNvSpPr>
          <p:nvPr/>
        </p:nvSpPr>
        <p:spPr bwMode="auto">
          <a:xfrm>
            <a:off x="7566067" y="4032662"/>
            <a:ext cx="200396" cy="158833"/>
          </a:xfrm>
          <a:custGeom>
            <a:avLst/>
            <a:gdLst>
              <a:gd name="T0" fmla="*/ 0 w 1746"/>
              <a:gd name="T1" fmla="*/ 0 h 1014"/>
              <a:gd name="T2" fmla="*/ 0 w 1746"/>
              <a:gd name="T3" fmla="*/ 0 h 1014"/>
              <a:gd name="T4" fmla="*/ 0 w 1746"/>
              <a:gd name="T5" fmla="*/ 0 h 1014"/>
              <a:gd name="T6" fmla="*/ 0 60000 65536"/>
              <a:gd name="T7" fmla="*/ 0 60000 65536"/>
              <a:gd name="T8" fmla="*/ 0 60000 65536"/>
              <a:gd name="T9" fmla="*/ 0 w 1746"/>
              <a:gd name="T10" fmla="*/ 0 h 1014"/>
              <a:gd name="T11" fmla="*/ 1746 w 1746"/>
              <a:gd name="T12" fmla="*/ 1014 h 1014"/>
            </a:gdLst>
            <a:ahLst/>
            <a:cxnLst>
              <a:cxn ang="T6">
                <a:pos x="T0" y="T1"/>
              </a:cxn>
              <a:cxn ang="T7">
                <a:pos x="T2" y="T3"/>
              </a:cxn>
              <a:cxn ang="T8">
                <a:pos x="T4" y="T5"/>
              </a:cxn>
            </a:cxnLst>
            <a:rect l="T9" t="T10" r="T11" b="T12"/>
            <a:pathLst>
              <a:path w="1746" h="1014">
                <a:moveTo>
                  <a:pt x="0" y="0"/>
                </a:moveTo>
                <a:lnTo>
                  <a:pt x="1745" y="1013"/>
                </a:lnTo>
                <a:lnTo>
                  <a:pt x="0" y="0"/>
                </a:lnTo>
              </a:path>
            </a:pathLst>
          </a:custGeom>
          <a:noFill/>
          <a:ln w="9525">
            <a:noFill/>
            <a:round/>
            <a:headEnd/>
            <a:tailEnd/>
          </a:ln>
        </p:spPr>
        <p:txBody>
          <a:bodyPr wrap="none" anchor="ctr"/>
          <a:lstStyle/>
          <a:p>
            <a:endParaRPr lang="en-US" dirty="0"/>
          </a:p>
        </p:txBody>
      </p:sp>
      <p:sp>
        <p:nvSpPr>
          <p:cNvPr id="13322" name="TextBox 230"/>
          <p:cNvSpPr txBox="1">
            <a:spLocks noChangeArrowheads="1"/>
          </p:cNvSpPr>
          <p:nvPr/>
        </p:nvSpPr>
        <p:spPr bwMode="auto">
          <a:xfrm>
            <a:off x="8743208" y="3275610"/>
            <a:ext cx="172192" cy="345869"/>
          </a:xfrm>
          <a:prstGeom prst="rect">
            <a:avLst/>
          </a:prstGeom>
          <a:noFill/>
          <a:ln w="9525">
            <a:noFill/>
            <a:miter lim="800000"/>
            <a:headEnd/>
            <a:tailEnd/>
          </a:ln>
        </p:spPr>
        <p:txBody>
          <a:bodyPr wrap="square">
            <a:spAutoFit/>
          </a:bodyPr>
          <a:lstStyle/>
          <a:p>
            <a:endParaRPr lang="en-US" dirty="0">
              <a:solidFill>
                <a:srgbClr val="000000"/>
              </a:solidFill>
            </a:endParaRPr>
          </a:p>
        </p:txBody>
      </p:sp>
      <p:sp>
        <p:nvSpPr>
          <p:cNvPr id="232" name="Rectangle 231"/>
          <p:cNvSpPr/>
          <p:nvPr/>
        </p:nvSpPr>
        <p:spPr>
          <a:xfrm>
            <a:off x="477982" y="1066800"/>
            <a:ext cx="4061361" cy="27788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3324" name="Picture 7" descr="picture of a bridge"/>
          <p:cNvPicPr>
            <a:picLocks noChangeAspect="1" noChangeArrowheads="1"/>
          </p:cNvPicPr>
          <p:nvPr/>
        </p:nvPicPr>
        <p:blipFill>
          <a:blip r:embed="rId4" cstate="print"/>
          <a:srcRect/>
          <a:stretch>
            <a:fillRect/>
          </a:stretch>
        </p:blipFill>
        <p:spPr bwMode="auto">
          <a:xfrm>
            <a:off x="549234" y="1281655"/>
            <a:ext cx="1567543" cy="1104405"/>
          </a:xfrm>
          <a:prstGeom prst="rect">
            <a:avLst/>
          </a:prstGeom>
          <a:noFill/>
          <a:ln w="9525">
            <a:noFill/>
            <a:miter lim="800000"/>
            <a:headEnd/>
            <a:tailEnd/>
          </a:ln>
        </p:spPr>
      </p:pic>
      <p:pic>
        <p:nvPicPr>
          <p:cNvPr id="13325" name="Picture 4" descr="picture of trees"/>
          <p:cNvPicPr>
            <a:picLocks noChangeAspect="1" noChangeArrowheads="1"/>
          </p:cNvPicPr>
          <p:nvPr/>
        </p:nvPicPr>
        <p:blipFill rotWithShape="1">
          <a:blip r:embed="rId5" cstate="print"/>
          <a:srcRect l="839" t="8824" r="37185" b="17157"/>
          <a:stretch/>
        </p:blipFill>
        <p:spPr bwMode="auto">
          <a:xfrm>
            <a:off x="1967040" y="1470803"/>
            <a:ext cx="1454716" cy="915258"/>
          </a:xfrm>
          <a:prstGeom prst="rect">
            <a:avLst/>
          </a:prstGeom>
          <a:noFill/>
          <a:ln w="19050">
            <a:noFill/>
            <a:miter lim="800000"/>
            <a:headEnd/>
            <a:tailEnd/>
          </a:ln>
        </p:spPr>
      </p:pic>
      <p:sp>
        <p:nvSpPr>
          <p:cNvPr id="239" name="Rectangle 238"/>
          <p:cNvSpPr/>
          <p:nvPr/>
        </p:nvSpPr>
        <p:spPr>
          <a:xfrm>
            <a:off x="4681847" y="1066800"/>
            <a:ext cx="4061361" cy="27788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3327" name="Picture 6" descr="picture of a collapsed building"/>
          <p:cNvPicPr>
            <a:picLocks noChangeAspect="1" noChangeArrowheads="1"/>
          </p:cNvPicPr>
          <p:nvPr/>
        </p:nvPicPr>
        <p:blipFill>
          <a:blip r:embed="rId6" cstate="print"/>
          <a:srcRect/>
          <a:stretch>
            <a:fillRect/>
          </a:stretch>
        </p:blipFill>
        <p:spPr bwMode="auto">
          <a:xfrm>
            <a:off x="6961909" y="1351808"/>
            <a:ext cx="1710047" cy="1282535"/>
          </a:xfrm>
          <a:prstGeom prst="rect">
            <a:avLst/>
          </a:prstGeom>
          <a:noFill/>
          <a:ln w="9525">
            <a:noFill/>
            <a:miter lim="800000"/>
            <a:headEnd/>
            <a:tailEnd/>
          </a:ln>
        </p:spPr>
      </p:pic>
      <p:pic>
        <p:nvPicPr>
          <p:cNvPr id="13328" name="Picture 5" descr="lady in a doorway picture"/>
          <p:cNvPicPr>
            <a:picLocks noChangeAspect="1"/>
          </p:cNvPicPr>
          <p:nvPr/>
        </p:nvPicPr>
        <p:blipFill>
          <a:blip r:embed="rId7" cstate="print"/>
          <a:srcRect l="1768" r="20860"/>
          <a:stretch>
            <a:fillRect/>
          </a:stretch>
        </p:blipFill>
        <p:spPr bwMode="auto">
          <a:xfrm>
            <a:off x="549234" y="2634343"/>
            <a:ext cx="1318161" cy="1140031"/>
          </a:xfrm>
          <a:prstGeom prst="rect">
            <a:avLst/>
          </a:prstGeom>
          <a:noFill/>
          <a:ln w="9525">
            <a:noFill/>
            <a:miter lim="800000"/>
            <a:headEnd/>
            <a:tailEnd/>
          </a:ln>
        </p:spPr>
      </p:pic>
      <p:pic>
        <p:nvPicPr>
          <p:cNvPr id="13329" name="Picture 9" descr="picture of trees on fire"/>
          <p:cNvPicPr>
            <a:picLocks noChangeAspect="1" noChangeArrowheads="1"/>
          </p:cNvPicPr>
          <p:nvPr/>
        </p:nvPicPr>
        <p:blipFill>
          <a:blip r:embed="rId8" cstate="print"/>
          <a:srcRect/>
          <a:stretch>
            <a:fillRect/>
          </a:stretch>
        </p:blipFill>
        <p:spPr bwMode="auto">
          <a:xfrm>
            <a:off x="3467043" y="1410799"/>
            <a:ext cx="997527" cy="975261"/>
          </a:xfrm>
          <a:prstGeom prst="rect">
            <a:avLst/>
          </a:prstGeom>
          <a:noFill/>
          <a:ln w="9525">
            <a:noFill/>
            <a:miter lim="800000"/>
            <a:headEnd/>
            <a:tailEnd/>
          </a:ln>
        </p:spPr>
      </p:pic>
      <p:sp>
        <p:nvSpPr>
          <p:cNvPr id="13330" name="TextBox 9"/>
          <p:cNvSpPr txBox="1">
            <a:spLocks noChangeArrowheads="1"/>
          </p:cNvSpPr>
          <p:nvPr/>
        </p:nvSpPr>
        <p:spPr bwMode="auto">
          <a:xfrm>
            <a:off x="1974273" y="2420587"/>
            <a:ext cx="1567543" cy="287977"/>
          </a:xfrm>
          <a:prstGeom prst="rect">
            <a:avLst/>
          </a:prstGeom>
          <a:solidFill>
            <a:schemeClr val="bg1"/>
          </a:solidFill>
          <a:ln w="9525">
            <a:noFill/>
            <a:miter lim="800000"/>
            <a:headEnd/>
            <a:tailEnd/>
          </a:ln>
        </p:spPr>
        <p:txBody>
          <a:bodyPr wrap="square">
            <a:spAutoFit/>
          </a:bodyPr>
          <a:lstStyle/>
          <a:p>
            <a:endParaRPr lang="en-US" sz="1400" b="1" dirty="0">
              <a:solidFill>
                <a:srgbClr val="002060"/>
              </a:solidFill>
              <a:latin typeface="Lucida Sans" pitchFamily="34" charset="0"/>
            </a:endParaRPr>
          </a:p>
        </p:txBody>
      </p:sp>
      <p:sp>
        <p:nvSpPr>
          <p:cNvPr id="251" name="Curved Down Arrow 250"/>
          <p:cNvSpPr/>
          <p:nvPr/>
        </p:nvSpPr>
        <p:spPr>
          <a:xfrm>
            <a:off x="1760517" y="2420587"/>
            <a:ext cx="1710047" cy="356260"/>
          </a:xfrm>
          <a:prstGeom prst="curved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pic>
        <p:nvPicPr>
          <p:cNvPr id="13332" name="Picture 14" descr="picture of a laptop"/>
          <p:cNvPicPr>
            <a:picLocks noChangeAspect="1" noChangeArrowheads="1"/>
          </p:cNvPicPr>
          <p:nvPr/>
        </p:nvPicPr>
        <p:blipFill>
          <a:blip r:embed="rId9" cstate="print"/>
          <a:srcRect/>
          <a:stretch>
            <a:fillRect/>
          </a:stretch>
        </p:blipFill>
        <p:spPr bwMode="auto">
          <a:xfrm>
            <a:off x="3114304" y="2705595"/>
            <a:ext cx="823851" cy="887681"/>
          </a:xfrm>
          <a:prstGeom prst="rect">
            <a:avLst/>
          </a:prstGeom>
          <a:noFill/>
          <a:ln w="9525">
            <a:noFill/>
            <a:miter lim="800000"/>
            <a:headEnd/>
            <a:tailEnd/>
          </a:ln>
        </p:spPr>
      </p:pic>
      <p:sp>
        <p:nvSpPr>
          <p:cNvPr id="255" name="Curved Down Arrow 254"/>
          <p:cNvSpPr/>
          <p:nvPr/>
        </p:nvSpPr>
        <p:spPr>
          <a:xfrm rot="10800000">
            <a:off x="1831769" y="3489366"/>
            <a:ext cx="1923803" cy="285008"/>
          </a:xfrm>
          <a:prstGeom prst="curved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pic>
        <p:nvPicPr>
          <p:cNvPr id="13334" name="Picture 10" descr="alarm clock"/>
          <p:cNvPicPr>
            <a:picLocks noChangeAspect="1"/>
          </p:cNvPicPr>
          <p:nvPr/>
        </p:nvPicPr>
        <p:blipFill>
          <a:blip r:embed="rId10" cstate="print"/>
          <a:srcRect/>
          <a:stretch>
            <a:fillRect/>
          </a:stretch>
        </p:blipFill>
        <p:spPr bwMode="auto">
          <a:xfrm>
            <a:off x="2116777" y="3300846"/>
            <a:ext cx="427512" cy="473528"/>
          </a:xfrm>
          <a:prstGeom prst="rect">
            <a:avLst/>
          </a:prstGeom>
          <a:noFill/>
          <a:ln w="9525">
            <a:noFill/>
            <a:miter lim="800000"/>
            <a:headEnd/>
            <a:tailEnd/>
          </a:ln>
        </p:spPr>
      </p:pic>
      <p:sp>
        <p:nvSpPr>
          <p:cNvPr id="13335" name="TextBox 11"/>
          <p:cNvSpPr txBox="1">
            <a:spLocks noChangeArrowheads="1"/>
          </p:cNvSpPr>
          <p:nvPr/>
        </p:nvSpPr>
        <p:spPr bwMode="auto">
          <a:xfrm>
            <a:off x="2401784" y="3400301"/>
            <a:ext cx="926275" cy="400110"/>
          </a:xfrm>
          <a:prstGeom prst="rect">
            <a:avLst/>
          </a:prstGeom>
          <a:noFill/>
          <a:ln w="9525">
            <a:noFill/>
            <a:miter lim="800000"/>
            <a:headEnd/>
            <a:tailEnd/>
          </a:ln>
        </p:spPr>
        <p:txBody>
          <a:bodyPr wrap="square">
            <a:spAutoFit/>
          </a:bodyPr>
          <a:lstStyle/>
          <a:p>
            <a:r>
              <a:rPr lang="en-US" sz="1000" dirty="0">
                <a:solidFill>
                  <a:srgbClr val="002060"/>
                </a:solidFill>
                <a:latin typeface="Lucida Sans" pitchFamily="34" charset="0"/>
              </a:rPr>
              <a:t>Actions (</a:t>
            </a:r>
            <a:r>
              <a:rPr lang="en-US" sz="1000" dirty="0">
                <a:solidFill>
                  <a:srgbClr val="C0504D"/>
                </a:solidFill>
                <a:latin typeface="Lucida Sans" pitchFamily="34" charset="0"/>
              </a:rPr>
              <a:t>controllers</a:t>
            </a:r>
            <a:r>
              <a:rPr lang="en-US" sz="1000" dirty="0">
                <a:solidFill>
                  <a:srgbClr val="002060"/>
                </a:solidFill>
                <a:latin typeface="Lucida Sans" pitchFamily="34" charset="0"/>
              </a:rPr>
              <a:t>)</a:t>
            </a:r>
          </a:p>
        </p:txBody>
      </p:sp>
      <p:pic>
        <p:nvPicPr>
          <p:cNvPr id="13336" name="Picture 6" descr="C:\Users\vboydo\My Documents\0 val work\0 Active Jobs\2045 Innov Schmitter-Edgecombe\Smartt House for Bev M#CB9A\_D320441.JPG"/>
          <p:cNvPicPr>
            <a:picLocks noChangeAspect="1" noChangeArrowheads="1"/>
          </p:cNvPicPr>
          <p:nvPr/>
        </p:nvPicPr>
        <p:blipFill>
          <a:blip r:embed="rId11" cstate="print"/>
          <a:srcRect/>
          <a:stretch>
            <a:fillRect/>
          </a:stretch>
        </p:blipFill>
        <p:spPr bwMode="auto">
          <a:xfrm>
            <a:off x="2330533" y="2517074"/>
            <a:ext cx="712519" cy="473528"/>
          </a:xfrm>
          <a:prstGeom prst="rect">
            <a:avLst/>
          </a:prstGeom>
          <a:noFill/>
          <a:ln w="9525">
            <a:noFill/>
            <a:miter lim="800000"/>
            <a:headEnd/>
            <a:tailEnd/>
          </a:ln>
        </p:spPr>
      </p:pic>
      <p:sp>
        <p:nvSpPr>
          <p:cNvPr id="13337" name="TextBox 9"/>
          <p:cNvSpPr txBox="1">
            <a:spLocks noChangeArrowheads="1"/>
          </p:cNvSpPr>
          <p:nvPr/>
        </p:nvSpPr>
        <p:spPr bwMode="auto">
          <a:xfrm>
            <a:off x="1831769" y="2545278"/>
            <a:ext cx="783771" cy="400110"/>
          </a:xfrm>
          <a:prstGeom prst="rect">
            <a:avLst/>
          </a:prstGeom>
          <a:noFill/>
          <a:ln w="9525">
            <a:noFill/>
            <a:miter lim="800000"/>
            <a:headEnd/>
            <a:tailEnd/>
          </a:ln>
        </p:spPr>
        <p:txBody>
          <a:bodyPr wrap="square">
            <a:spAutoFit/>
          </a:bodyPr>
          <a:lstStyle/>
          <a:p>
            <a:r>
              <a:rPr lang="en-US" sz="1000" dirty="0">
                <a:solidFill>
                  <a:srgbClr val="002060"/>
                </a:solidFill>
                <a:latin typeface="Lucida Sans" pitchFamily="34" charset="0"/>
              </a:rPr>
              <a:t>Percepts (</a:t>
            </a:r>
            <a:r>
              <a:rPr lang="en-US" sz="1000" dirty="0">
                <a:solidFill>
                  <a:srgbClr val="C0504D"/>
                </a:solidFill>
                <a:latin typeface="Lucida Sans" pitchFamily="34" charset="0"/>
              </a:rPr>
              <a:t>sensors</a:t>
            </a:r>
            <a:r>
              <a:rPr lang="en-US" sz="1000" dirty="0">
                <a:solidFill>
                  <a:srgbClr val="002060"/>
                </a:solidFill>
                <a:latin typeface="Lucida Sans" pitchFamily="34" charset="0"/>
              </a:rPr>
              <a:t>)</a:t>
            </a:r>
          </a:p>
        </p:txBody>
      </p:sp>
      <p:sp>
        <p:nvSpPr>
          <p:cNvPr id="13338" name="TextBox 7"/>
          <p:cNvSpPr txBox="1">
            <a:spLocks noChangeArrowheads="1"/>
          </p:cNvSpPr>
          <p:nvPr/>
        </p:nvSpPr>
        <p:spPr bwMode="auto">
          <a:xfrm>
            <a:off x="3399312" y="2420587"/>
            <a:ext cx="944088" cy="400110"/>
          </a:xfrm>
          <a:prstGeom prst="rect">
            <a:avLst/>
          </a:prstGeom>
          <a:noFill/>
          <a:ln w="9525">
            <a:noFill/>
            <a:miter lim="800000"/>
            <a:headEnd/>
            <a:tailEnd/>
          </a:ln>
        </p:spPr>
        <p:txBody>
          <a:bodyPr wrap="square">
            <a:spAutoFit/>
          </a:bodyPr>
          <a:lstStyle/>
          <a:p>
            <a:r>
              <a:rPr lang="en-US" sz="1000" dirty="0">
                <a:solidFill>
                  <a:srgbClr val="002060"/>
                </a:solidFill>
                <a:latin typeface="Lucida Sans" pitchFamily="34" charset="0"/>
              </a:rPr>
              <a:t>Agent (</a:t>
            </a:r>
            <a:r>
              <a:rPr lang="en-US" sz="1000" dirty="0">
                <a:solidFill>
                  <a:srgbClr val="C0504D"/>
                </a:solidFill>
                <a:latin typeface="Lucida Sans" pitchFamily="34" charset="0"/>
              </a:rPr>
              <a:t>Reasoning</a:t>
            </a:r>
            <a:r>
              <a:rPr lang="en-US" sz="1000" dirty="0">
                <a:solidFill>
                  <a:srgbClr val="002060"/>
                </a:solidFill>
                <a:latin typeface="Lucida Sans" pitchFamily="34" charset="0"/>
              </a:rPr>
              <a:t>)</a:t>
            </a:r>
          </a:p>
        </p:txBody>
      </p:sp>
      <p:pic>
        <p:nvPicPr>
          <p:cNvPr id="13339" name="Picture 12" descr="picture of police"/>
          <p:cNvPicPr>
            <a:picLocks noChangeAspect="1" noChangeArrowheads="1"/>
          </p:cNvPicPr>
          <p:nvPr/>
        </p:nvPicPr>
        <p:blipFill>
          <a:blip r:embed="rId12" cstate="print"/>
          <a:srcRect/>
          <a:stretch>
            <a:fillRect/>
          </a:stretch>
        </p:blipFill>
        <p:spPr bwMode="auto">
          <a:xfrm>
            <a:off x="7264290" y="2709553"/>
            <a:ext cx="1381991" cy="874321"/>
          </a:xfrm>
          <a:prstGeom prst="rect">
            <a:avLst/>
          </a:prstGeom>
          <a:noFill/>
          <a:ln w="9525">
            <a:noFill/>
            <a:miter lim="800000"/>
            <a:headEnd/>
            <a:tailEnd/>
          </a:ln>
        </p:spPr>
      </p:pic>
      <p:sp>
        <p:nvSpPr>
          <p:cNvPr id="290" name="Rectangle 289"/>
          <p:cNvSpPr/>
          <p:nvPr/>
        </p:nvSpPr>
        <p:spPr>
          <a:xfrm>
            <a:off x="4681847" y="3988130"/>
            <a:ext cx="4061361" cy="25650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3341" name="Picture 4" descr="picture of a mobile device"/>
          <p:cNvPicPr>
            <a:picLocks noChangeAspect="1" noChangeArrowheads="1"/>
          </p:cNvPicPr>
          <p:nvPr/>
        </p:nvPicPr>
        <p:blipFill>
          <a:blip r:embed="rId13" cstate="print"/>
          <a:srcRect/>
          <a:stretch>
            <a:fillRect/>
          </a:stretch>
        </p:blipFill>
        <p:spPr bwMode="auto">
          <a:xfrm>
            <a:off x="7696695" y="5626925"/>
            <a:ext cx="975261" cy="855023"/>
          </a:xfrm>
          <a:prstGeom prst="rect">
            <a:avLst/>
          </a:prstGeom>
          <a:noFill/>
          <a:ln w="9525">
            <a:noFill/>
            <a:miter lim="800000"/>
            <a:headEnd/>
            <a:tailEnd/>
          </a:ln>
        </p:spPr>
      </p:pic>
      <p:pic>
        <p:nvPicPr>
          <p:cNvPr id="295" name="Picture 41" descr="picture of a human"/>
          <p:cNvPicPr>
            <a:picLocks noChangeAspect="1" noChangeArrowheads="1"/>
          </p:cNvPicPr>
          <p:nvPr/>
        </p:nvPicPr>
        <p:blipFill>
          <a:blip r:embed="rId14" cstate="print"/>
          <a:srcRect/>
          <a:stretch>
            <a:fillRect/>
          </a:stretch>
        </p:blipFill>
        <p:spPr bwMode="auto">
          <a:xfrm>
            <a:off x="4753099" y="4059382"/>
            <a:ext cx="1923803" cy="2440379"/>
          </a:xfrm>
          <a:prstGeom prst="rect">
            <a:avLst/>
          </a:prstGeom>
          <a:solidFill>
            <a:schemeClr val="accent6">
              <a:lumMod val="20000"/>
              <a:lumOff val="80000"/>
            </a:schemeClr>
          </a:solidFill>
          <a:ln w="9525">
            <a:noFill/>
            <a:miter lim="800000"/>
            <a:headEnd/>
            <a:tailEnd/>
          </a:ln>
        </p:spPr>
      </p:pic>
      <p:pic>
        <p:nvPicPr>
          <p:cNvPr id="13343" name="Picture 20" descr="picture of a quarter compared to a sensor"/>
          <p:cNvPicPr>
            <a:picLocks noChangeAspect="1" noChangeArrowheads="1"/>
          </p:cNvPicPr>
          <p:nvPr/>
        </p:nvPicPr>
        <p:blipFill>
          <a:blip r:embed="rId15" cstate="print"/>
          <a:srcRect/>
          <a:stretch>
            <a:fillRect/>
          </a:stretch>
        </p:blipFill>
        <p:spPr bwMode="auto">
          <a:xfrm>
            <a:off x="4824351" y="5983184"/>
            <a:ext cx="427512" cy="523999"/>
          </a:xfrm>
          <a:prstGeom prst="rect">
            <a:avLst/>
          </a:prstGeom>
          <a:noFill/>
          <a:ln w="9525">
            <a:noFill/>
            <a:round/>
            <a:headEnd/>
            <a:tailEnd/>
          </a:ln>
        </p:spPr>
      </p:pic>
      <p:pic>
        <p:nvPicPr>
          <p:cNvPr id="13344" name="Picture 14" descr="sensor"/>
          <p:cNvPicPr>
            <a:picLocks noChangeAspect="1" noChangeArrowheads="1"/>
          </p:cNvPicPr>
          <p:nvPr/>
        </p:nvPicPr>
        <p:blipFill>
          <a:blip r:embed="rId16" cstate="print"/>
          <a:srcRect/>
          <a:stretch>
            <a:fillRect/>
          </a:stretch>
        </p:blipFill>
        <p:spPr bwMode="auto">
          <a:xfrm>
            <a:off x="5777345" y="5983184"/>
            <a:ext cx="187036" cy="185552"/>
          </a:xfrm>
          <a:prstGeom prst="rect">
            <a:avLst/>
          </a:prstGeom>
          <a:noFill/>
          <a:ln w="9525">
            <a:noFill/>
            <a:round/>
            <a:headEnd/>
            <a:tailEnd/>
          </a:ln>
        </p:spPr>
      </p:pic>
      <p:pic>
        <p:nvPicPr>
          <p:cNvPr id="13345" name="Picture 14" descr="sensor"/>
          <p:cNvPicPr>
            <a:picLocks noChangeAspect="1" noChangeArrowheads="1"/>
          </p:cNvPicPr>
          <p:nvPr/>
        </p:nvPicPr>
        <p:blipFill>
          <a:blip r:embed="rId16" cstate="print"/>
          <a:srcRect/>
          <a:stretch>
            <a:fillRect/>
          </a:stretch>
        </p:blipFill>
        <p:spPr bwMode="auto">
          <a:xfrm>
            <a:off x="5821878" y="5341917"/>
            <a:ext cx="187036" cy="185552"/>
          </a:xfrm>
          <a:prstGeom prst="rect">
            <a:avLst/>
          </a:prstGeom>
          <a:noFill/>
          <a:ln w="9525">
            <a:noFill/>
            <a:round/>
            <a:headEnd/>
            <a:tailEnd/>
          </a:ln>
        </p:spPr>
      </p:pic>
      <p:pic>
        <p:nvPicPr>
          <p:cNvPr id="13346" name="Picture 14" descr="sensor"/>
          <p:cNvPicPr>
            <a:picLocks noChangeAspect="1" noChangeArrowheads="1"/>
          </p:cNvPicPr>
          <p:nvPr/>
        </p:nvPicPr>
        <p:blipFill>
          <a:blip r:embed="rId16" cstate="print"/>
          <a:srcRect/>
          <a:stretch>
            <a:fillRect/>
          </a:stretch>
        </p:blipFill>
        <p:spPr bwMode="auto">
          <a:xfrm>
            <a:off x="5964382" y="4843153"/>
            <a:ext cx="187036" cy="185552"/>
          </a:xfrm>
          <a:prstGeom prst="rect">
            <a:avLst/>
          </a:prstGeom>
          <a:noFill/>
          <a:ln w="9525">
            <a:noFill/>
            <a:round/>
            <a:headEnd/>
            <a:tailEnd/>
          </a:ln>
        </p:spPr>
      </p:pic>
      <p:pic>
        <p:nvPicPr>
          <p:cNvPr id="13347" name="Picture 14" descr="sensor"/>
          <p:cNvPicPr>
            <a:picLocks noChangeAspect="1" noChangeArrowheads="1"/>
          </p:cNvPicPr>
          <p:nvPr/>
        </p:nvPicPr>
        <p:blipFill>
          <a:blip r:embed="rId16" cstate="print"/>
          <a:srcRect/>
          <a:stretch>
            <a:fillRect/>
          </a:stretch>
        </p:blipFill>
        <p:spPr bwMode="auto">
          <a:xfrm>
            <a:off x="5964382" y="4586350"/>
            <a:ext cx="187036" cy="185551"/>
          </a:xfrm>
          <a:prstGeom prst="rect">
            <a:avLst/>
          </a:prstGeom>
          <a:noFill/>
          <a:ln w="9525">
            <a:noFill/>
            <a:round/>
            <a:headEnd/>
            <a:tailEnd/>
          </a:ln>
        </p:spPr>
      </p:pic>
      <p:pic>
        <p:nvPicPr>
          <p:cNvPr id="13348" name="Picture 14" descr="sensor"/>
          <p:cNvPicPr>
            <a:picLocks noChangeAspect="1" noChangeArrowheads="1"/>
          </p:cNvPicPr>
          <p:nvPr/>
        </p:nvPicPr>
        <p:blipFill>
          <a:blip r:embed="rId16" cstate="print"/>
          <a:srcRect/>
          <a:stretch>
            <a:fillRect/>
          </a:stretch>
        </p:blipFill>
        <p:spPr bwMode="auto">
          <a:xfrm>
            <a:off x="5964382" y="4130634"/>
            <a:ext cx="187036" cy="185552"/>
          </a:xfrm>
          <a:prstGeom prst="rect">
            <a:avLst/>
          </a:prstGeom>
          <a:noFill/>
          <a:ln w="9525">
            <a:noFill/>
            <a:round/>
            <a:headEnd/>
            <a:tailEnd/>
          </a:ln>
        </p:spPr>
      </p:pic>
      <p:pic>
        <p:nvPicPr>
          <p:cNvPr id="13349" name="Picture 14" descr="sensor"/>
          <p:cNvPicPr>
            <a:picLocks noChangeAspect="1" noChangeArrowheads="1"/>
          </p:cNvPicPr>
          <p:nvPr/>
        </p:nvPicPr>
        <p:blipFill>
          <a:blip r:embed="rId16" cstate="print"/>
          <a:srcRect/>
          <a:stretch>
            <a:fillRect/>
          </a:stretch>
        </p:blipFill>
        <p:spPr bwMode="auto">
          <a:xfrm>
            <a:off x="6249390" y="4728854"/>
            <a:ext cx="187036" cy="185551"/>
          </a:xfrm>
          <a:prstGeom prst="rect">
            <a:avLst/>
          </a:prstGeom>
          <a:noFill/>
          <a:ln w="9525">
            <a:noFill/>
            <a:round/>
            <a:headEnd/>
            <a:tailEnd/>
          </a:ln>
        </p:spPr>
      </p:pic>
      <p:pic>
        <p:nvPicPr>
          <p:cNvPr id="13350" name="Picture 14" descr="sensor"/>
          <p:cNvPicPr>
            <a:picLocks noChangeAspect="1" noChangeArrowheads="1"/>
          </p:cNvPicPr>
          <p:nvPr/>
        </p:nvPicPr>
        <p:blipFill>
          <a:blip r:embed="rId16" cstate="print"/>
          <a:srcRect/>
          <a:stretch>
            <a:fillRect/>
          </a:stretch>
        </p:blipFill>
        <p:spPr bwMode="auto">
          <a:xfrm>
            <a:off x="6106886" y="5413169"/>
            <a:ext cx="187036" cy="185552"/>
          </a:xfrm>
          <a:prstGeom prst="rect">
            <a:avLst/>
          </a:prstGeom>
          <a:noFill/>
          <a:ln w="9525">
            <a:noFill/>
            <a:round/>
            <a:headEnd/>
            <a:tailEnd/>
          </a:ln>
        </p:spPr>
      </p:pic>
      <p:pic>
        <p:nvPicPr>
          <p:cNvPr id="13351" name="Picture 14" descr="sensor"/>
          <p:cNvPicPr>
            <a:picLocks noChangeAspect="1" noChangeArrowheads="1"/>
          </p:cNvPicPr>
          <p:nvPr/>
        </p:nvPicPr>
        <p:blipFill>
          <a:blip r:embed="rId16" cstate="print"/>
          <a:srcRect/>
          <a:stretch>
            <a:fillRect/>
          </a:stretch>
        </p:blipFill>
        <p:spPr bwMode="auto">
          <a:xfrm>
            <a:off x="6062353" y="5085113"/>
            <a:ext cx="187036" cy="185551"/>
          </a:xfrm>
          <a:prstGeom prst="rect">
            <a:avLst/>
          </a:prstGeom>
          <a:noFill/>
          <a:ln w="9525">
            <a:noFill/>
            <a:round/>
            <a:headEnd/>
            <a:tailEnd/>
          </a:ln>
        </p:spPr>
      </p:pic>
      <p:sp>
        <p:nvSpPr>
          <p:cNvPr id="13352" name="Freeform 150"/>
          <p:cNvSpPr>
            <a:spLocks noChangeArrowheads="1"/>
          </p:cNvSpPr>
          <p:nvPr/>
        </p:nvSpPr>
        <p:spPr bwMode="auto">
          <a:xfrm>
            <a:off x="6320642" y="4059382"/>
            <a:ext cx="44532" cy="356260"/>
          </a:xfrm>
          <a:custGeom>
            <a:avLst/>
            <a:gdLst>
              <a:gd name="T0" fmla="*/ 0 w 389"/>
              <a:gd name="T1" fmla="*/ 0 h 1839"/>
              <a:gd name="T2" fmla="*/ 0 w 389"/>
              <a:gd name="T3" fmla="*/ 0 h 1839"/>
              <a:gd name="T4" fmla="*/ 0 w 389"/>
              <a:gd name="T5" fmla="*/ 0 h 1839"/>
              <a:gd name="T6" fmla="*/ 0 w 389"/>
              <a:gd name="T7" fmla="*/ 0 h 1839"/>
              <a:gd name="T8" fmla="*/ 0 w 389"/>
              <a:gd name="T9" fmla="*/ 0 h 1839"/>
              <a:gd name="T10" fmla="*/ 0 w 389"/>
              <a:gd name="T11" fmla="*/ 0 h 1839"/>
              <a:gd name="T12" fmla="*/ 0 w 389"/>
              <a:gd name="T13" fmla="*/ 0 h 1839"/>
              <a:gd name="T14" fmla="*/ 0 w 389"/>
              <a:gd name="T15" fmla="*/ 0 h 1839"/>
              <a:gd name="T16" fmla="*/ 0 w 389"/>
              <a:gd name="T17" fmla="*/ 0 h 1839"/>
              <a:gd name="T18" fmla="*/ 0 w 389"/>
              <a:gd name="T19" fmla="*/ 0 h 1839"/>
              <a:gd name="T20" fmla="*/ 0 w 389"/>
              <a:gd name="T21" fmla="*/ 0 h 1839"/>
              <a:gd name="T22" fmla="*/ 0 w 389"/>
              <a:gd name="T23" fmla="*/ 0 h 1839"/>
              <a:gd name="T24" fmla="*/ 0 w 389"/>
              <a:gd name="T25" fmla="*/ 0 h 1839"/>
              <a:gd name="T26" fmla="*/ 0 w 389"/>
              <a:gd name="T27" fmla="*/ 0 h 1839"/>
              <a:gd name="T28" fmla="*/ 0 w 389"/>
              <a:gd name="T29" fmla="*/ 0 h 1839"/>
              <a:gd name="T30" fmla="*/ 0 w 389"/>
              <a:gd name="T31" fmla="*/ 0 h 1839"/>
              <a:gd name="T32" fmla="*/ 0 w 389"/>
              <a:gd name="T33" fmla="*/ 0 h 1839"/>
              <a:gd name="T34" fmla="*/ 0 w 389"/>
              <a:gd name="T35" fmla="*/ 0 h 1839"/>
              <a:gd name="T36" fmla="*/ 0 w 389"/>
              <a:gd name="T37" fmla="*/ 0 h 1839"/>
              <a:gd name="T38" fmla="*/ 0 w 389"/>
              <a:gd name="T39" fmla="*/ 0 h 1839"/>
              <a:gd name="T40" fmla="*/ 0 w 389"/>
              <a:gd name="T41" fmla="*/ 0 h 1839"/>
              <a:gd name="T42" fmla="*/ 0 w 389"/>
              <a:gd name="T43" fmla="*/ 0 h 1839"/>
              <a:gd name="T44" fmla="*/ 0 w 389"/>
              <a:gd name="T45" fmla="*/ 0 h 1839"/>
              <a:gd name="T46" fmla="*/ 0 w 389"/>
              <a:gd name="T47" fmla="*/ 0 h 1839"/>
              <a:gd name="T48" fmla="*/ 0 w 389"/>
              <a:gd name="T49" fmla="*/ 0 h 1839"/>
              <a:gd name="T50" fmla="*/ 0 w 389"/>
              <a:gd name="T51" fmla="*/ 0 h 1839"/>
              <a:gd name="T52" fmla="*/ 0 w 389"/>
              <a:gd name="T53" fmla="*/ 0 h 1839"/>
              <a:gd name="T54" fmla="*/ 0 w 389"/>
              <a:gd name="T55" fmla="*/ 0 h 1839"/>
              <a:gd name="T56" fmla="*/ 0 w 389"/>
              <a:gd name="T57" fmla="*/ 0 h 1839"/>
              <a:gd name="T58" fmla="*/ 0 w 389"/>
              <a:gd name="T59" fmla="*/ 0 h 1839"/>
              <a:gd name="T60" fmla="*/ 0 w 389"/>
              <a:gd name="T61" fmla="*/ 0 h 1839"/>
              <a:gd name="T62" fmla="*/ 0 w 389"/>
              <a:gd name="T63" fmla="*/ 0 h 1839"/>
              <a:gd name="T64" fmla="*/ 0 w 389"/>
              <a:gd name="T65" fmla="*/ 0 h 1839"/>
              <a:gd name="T66" fmla="*/ 0 w 389"/>
              <a:gd name="T67" fmla="*/ 0 h 1839"/>
              <a:gd name="T68" fmla="*/ 0 w 389"/>
              <a:gd name="T69" fmla="*/ 0 h 1839"/>
              <a:gd name="T70" fmla="*/ 0 w 389"/>
              <a:gd name="T71" fmla="*/ 0 h 1839"/>
              <a:gd name="T72" fmla="*/ 0 w 389"/>
              <a:gd name="T73" fmla="*/ 0 h 1839"/>
              <a:gd name="T74" fmla="*/ 0 w 389"/>
              <a:gd name="T75" fmla="*/ 0 h 1839"/>
              <a:gd name="T76" fmla="*/ 0 w 389"/>
              <a:gd name="T77" fmla="*/ 0 h 1839"/>
              <a:gd name="T78" fmla="*/ 0 w 389"/>
              <a:gd name="T79" fmla="*/ 0 h 1839"/>
              <a:gd name="T80" fmla="*/ 0 w 389"/>
              <a:gd name="T81" fmla="*/ 0 h 1839"/>
              <a:gd name="T82" fmla="*/ 0 w 389"/>
              <a:gd name="T83" fmla="*/ 0 h 1839"/>
              <a:gd name="T84" fmla="*/ 0 w 389"/>
              <a:gd name="T85" fmla="*/ 0 h 1839"/>
              <a:gd name="T86" fmla="*/ 0 w 389"/>
              <a:gd name="T87" fmla="*/ 0 h 1839"/>
              <a:gd name="T88" fmla="*/ 0 w 389"/>
              <a:gd name="T89" fmla="*/ 0 h 1839"/>
              <a:gd name="T90" fmla="*/ 0 w 389"/>
              <a:gd name="T91" fmla="*/ 0 h 1839"/>
              <a:gd name="T92" fmla="*/ 0 w 389"/>
              <a:gd name="T93" fmla="*/ 0 h 1839"/>
              <a:gd name="T94" fmla="*/ 0 w 389"/>
              <a:gd name="T95" fmla="*/ 0 h 1839"/>
              <a:gd name="T96" fmla="*/ 0 w 389"/>
              <a:gd name="T97" fmla="*/ 0 h 1839"/>
              <a:gd name="T98" fmla="*/ 0 w 389"/>
              <a:gd name="T99" fmla="*/ 0 h 1839"/>
              <a:gd name="T100" fmla="*/ 0 w 389"/>
              <a:gd name="T101" fmla="*/ 0 h 1839"/>
              <a:gd name="T102" fmla="*/ 0 w 389"/>
              <a:gd name="T103" fmla="*/ 0 h 1839"/>
              <a:gd name="T104" fmla="*/ 0 w 389"/>
              <a:gd name="T105" fmla="*/ 0 h 1839"/>
              <a:gd name="T106" fmla="*/ 0 w 389"/>
              <a:gd name="T107" fmla="*/ 0 h 1839"/>
              <a:gd name="T108" fmla="*/ 0 w 389"/>
              <a:gd name="T109" fmla="*/ 0 h 18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9"/>
              <a:gd name="T166" fmla="*/ 0 h 1839"/>
              <a:gd name="T167" fmla="*/ 389 w 389"/>
              <a:gd name="T168" fmla="*/ 1839 h 18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9" h="1839">
                <a:moveTo>
                  <a:pt x="48" y="1838"/>
                </a:moveTo>
                <a:lnTo>
                  <a:pt x="84" y="1771"/>
                </a:lnTo>
                <a:lnTo>
                  <a:pt x="119" y="1717"/>
                </a:lnTo>
                <a:lnTo>
                  <a:pt x="149" y="1657"/>
                </a:lnTo>
                <a:lnTo>
                  <a:pt x="186" y="1585"/>
                </a:lnTo>
                <a:lnTo>
                  <a:pt x="214" y="1523"/>
                </a:lnTo>
                <a:lnTo>
                  <a:pt x="241" y="1459"/>
                </a:lnTo>
                <a:lnTo>
                  <a:pt x="263" y="1383"/>
                </a:lnTo>
                <a:lnTo>
                  <a:pt x="287" y="1314"/>
                </a:lnTo>
                <a:lnTo>
                  <a:pt x="312" y="1244"/>
                </a:lnTo>
                <a:lnTo>
                  <a:pt x="327" y="1158"/>
                </a:lnTo>
                <a:lnTo>
                  <a:pt x="338" y="1084"/>
                </a:lnTo>
                <a:lnTo>
                  <a:pt x="356" y="1023"/>
                </a:lnTo>
                <a:lnTo>
                  <a:pt x="367" y="928"/>
                </a:lnTo>
                <a:lnTo>
                  <a:pt x="372" y="860"/>
                </a:lnTo>
                <a:lnTo>
                  <a:pt x="377" y="788"/>
                </a:lnTo>
                <a:lnTo>
                  <a:pt x="388" y="707"/>
                </a:lnTo>
                <a:lnTo>
                  <a:pt x="384" y="635"/>
                </a:lnTo>
                <a:lnTo>
                  <a:pt x="379" y="561"/>
                </a:lnTo>
                <a:lnTo>
                  <a:pt x="369" y="478"/>
                </a:lnTo>
                <a:lnTo>
                  <a:pt x="368" y="417"/>
                </a:lnTo>
                <a:lnTo>
                  <a:pt x="353" y="340"/>
                </a:lnTo>
                <a:lnTo>
                  <a:pt x="348" y="265"/>
                </a:lnTo>
                <a:lnTo>
                  <a:pt x="327" y="195"/>
                </a:lnTo>
                <a:lnTo>
                  <a:pt x="313" y="128"/>
                </a:lnTo>
                <a:lnTo>
                  <a:pt x="288" y="65"/>
                </a:lnTo>
                <a:lnTo>
                  <a:pt x="259" y="0"/>
                </a:lnTo>
                <a:lnTo>
                  <a:pt x="201" y="68"/>
                </a:lnTo>
                <a:lnTo>
                  <a:pt x="220" y="125"/>
                </a:lnTo>
                <a:lnTo>
                  <a:pt x="245" y="181"/>
                </a:lnTo>
                <a:lnTo>
                  <a:pt x="258" y="247"/>
                </a:lnTo>
                <a:lnTo>
                  <a:pt x="269" y="311"/>
                </a:lnTo>
                <a:lnTo>
                  <a:pt x="281" y="380"/>
                </a:lnTo>
                <a:lnTo>
                  <a:pt x="287" y="441"/>
                </a:lnTo>
                <a:lnTo>
                  <a:pt x="301" y="514"/>
                </a:lnTo>
                <a:lnTo>
                  <a:pt x="306" y="583"/>
                </a:lnTo>
                <a:lnTo>
                  <a:pt x="308" y="642"/>
                </a:lnTo>
                <a:lnTo>
                  <a:pt x="307" y="725"/>
                </a:lnTo>
                <a:lnTo>
                  <a:pt x="298" y="790"/>
                </a:lnTo>
                <a:lnTo>
                  <a:pt x="290" y="860"/>
                </a:lnTo>
                <a:lnTo>
                  <a:pt x="289" y="924"/>
                </a:lnTo>
                <a:lnTo>
                  <a:pt x="281" y="1004"/>
                </a:lnTo>
                <a:lnTo>
                  <a:pt x="275" y="1067"/>
                </a:lnTo>
                <a:lnTo>
                  <a:pt x="249" y="1139"/>
                </a:lnTo>
                <a:lnTo>
                  <a:pt x="238" y="1205"/>
                </a:lnTo>
                <a:lnTo>
                  <a:pt x="226" y="1273"/>
                </a:lnTo>
                <a:lnTo>
                  <a:pt x="198" y="1346"/>
                </a:lnTo>
                <a:lnTo>
                  <a:pt x="177" y="1410"/>
                </a:lnTo>
                <a:lnTo>
                  <a:pt x="151" y="1469"/>
                </a:lnTo>
                <a:lnTo>
                  <a:pt x="125" y="1536"/>
                </a:lnTo>
                <a:lnTo>
                  <a:pt x="97" y="1592"/>
                </a:lnTo>
                <a:lnTo>
                  <a:pt x="70" y="1654"/>
                </a:lnTo>
                <a:lnTo>
                  <a:pt x="30" y="1704"/>
                </a:lnTo>
                <a:lnTo>
                  <a:pt x="0" y="1754"/>
                </a:lnTo>
                <a:lnTo>
                  <a:pt x="48" y="1838"/>
                </a:lnTo>
              </a:path>
            </a:pathLst>
          </a:custGeom>
          <a:solidFill>
            <a:srgbClr val="FF3300"/>
          </a:solidFill>
          <a:ln w="9525">
            <a:noFill/>
            <a:round/>
            <a:headEnd/>
            <a:tailEnd/>
          </a:ln>
        </p:spPr>
        <p:txBody>
          <a:bodyPr wrap="none" anchor="ctr"/>
          <a:lstStyle/>
          <a:p>
            <a:endParaRPr lang="en-US" dirty="0"/>
          </a:p>
        </p:txBody>
      </p:sp>
      <p:sp>
        <p:nvSpPr>
          <p:cNvPr id="13353" name="Freeform 153"/>
          <p:cNvSpPr>
            <a:spLocks noChangeArrowheads="1"/>
          </p:cNvSpPr>
          <p:nvPr/>
        </p:nvSpPr>
        <p:spPr bwMode="auto">
          <a:xfrm>
            <a:off x="6277594" y="4059382"/>
            <a:ext cx="43048" cy="285008"/>
          </a:xfrm>
          <a:custGeom>
            <a:avLst/>
            <a:gdLst>
              <a:gd name="T0" fmla="*/ 0 w 251"/>
              <a:gd name="T1" fmla="*/ 0 h 1143"/>
              <a:gd name="T2" fmla="*/ 0 w 251"/>
              <a:gd name="T3" fmla="*/ 0 h 1143"/>
              <a:gd name="T4" fmla="*/ 0 w 251"/>
              <a:gd name="T5" fmla="*/ 0 h 1143"/>
              <a:gd name="T6" fmla="*/ 0 w 251"/>
              <a:gd name="T7" fmla="*/ 0 h 1143"/>
              <a:gd name="T8" fmla="*/ 0 w 251"/>
              <a:gd name="T9" fmla="*/ 0 h 1143"/>
              <a:gd name="T10" fmla="*/ 0 w 251"/>
              <a:gd name="T11" fmla="*/ 0 h 1143"/>
              <a:gd name="T12" fmla="*/ 0 w 251"/>
              <a:gd name="T13" fmla="*/ 0 h 1143"/>
              <a:gd name="T14" fmla="*/ 0 w 251"/>
              <a:gd name="T15" fmla="*/ 0 h 1143"/>
              <a:gd name="T16" fmla="*/ 0 w 251"/>
              <a:gd name="T17" fmla="*/ 0 h 1143"/>
              <a:gd name="T18" fmla="*/ 0 w 251"/>
              <a:gd name="T19" fmla="*/ 0 h 1143"/>
              <a:gd name="T20" fmla="*/ 0 w 251"/>
              <a:gd name="T21" fmla="*/ 0 h 1143"/>
              <a:gd name="T22" fmla="*/ 0 w 251"/>
              <a:gd name="T23" fmla="*/ 0 h 1143"/>
              <a:gd name="T24" fmla="*/ 0 w 251"/>
              <a:gd name="T25" fmla="*/ 0 h 1143"/>
              <a:gd name="T26" fmla="*/ 0 w 251"/>
              <a:gd name="T27" fmla="*/ 0 h 1143"/>
              <a:gd name="T28" fmla="*/ 0 w 251"/>
              <a:gd name="T29" fmla="*/ 0 h 1143"/>
              <a:gd name="T30" fmla="*/ 0 w 251"/>
              <a:gd name="T31" fmla="*/ 0 h 1143"/>
              <a:gd name="T32" fmla="*/ 0 w 251"/>
              <a:gd name="T33" fmla="*/ 0 h 1143"/>
              <a:gd name="T34" fmla="*/ 0 w 251"/>
              <a:gd name="T35" fmla="*/ 0 h 1143"/>
              <a:gd name="T36" fmla="*/ 0 w 251"/>
              <a:gd name="T37" fmla="*/ 0 h 1143"/>
              <a:gd name="T38" fmla="*/ 0 w 251"/>
              <a:gd name="T39" fmla="*/ 0 h 1143"/>
              <a:gd name="T40" fmla="*/ 0 w 251"/>
              <a:gd name="T41" fmla="*/ 0 h 1143"/>
              <a:gd name="T42" fmla="*/ 0 w 251"/>
              <a:gd name="T43" fmla="*/ 0 h 1143"/>
              <a:gd name="T44" fmla="*/ 0 w 251"/>
              <a:gd name="T45" fmla="*/ 0 h 1143"/>
              <a:gd name="T46" fmla="*/ 0 w 251"/>
              <a:gd name="T47" fmla="*/ 0 h 1143"/>
              <a:gd name="T48" fmla="*/ 0 w 251"/>
              <a:gd name="T49" fmla="*/ 0 h 1143"/>
              <a:gd name="T50" fmla="*/ 0 w 251"/>
              <a:gd name="T51" fmla="*/ 0 h 1143"/>
              <a:gd name="T52" fmla="*/ 0 w 251"/>
              <a:gd name="T53" fmla="*/ 0 h 1143"/>
              <a:gd name="T54" fmla="*/ 0 w 251"/>
              <a:gd name="T55" fmla="*/ 0 h 1143"/>
              <a:gd name="T56" fmla="*/ 0 w 251"/>
              <a:gd name="T57" fmla="*/ 0 h 1143"/>
              <a:gd name="T58" fmla="*/ 0 w 251"/>
              <a:gd name="T59" fmla="*/ 0 h 1143"/>
              <a:gd name="T60" fmla="*/ 0 w 251"/>
              <a:gd name="T61" fmla="*/ 0 h 1143"/>
              <a:gd name="T62" fmla="*/ 0 w 251"/>
              <a:gd name="T63" fmla="*/ 0 h 1143"/>
              <a:gd name="T64" fmla="*/ 0 w 251"/>
              <a:gd name="T65" fmla="*/ 0 h 1143"/>
              <a:gd name="T66" fmla="*/ 0 w 251"/>
              <a:gd name="T67" fmla="*/ 0 h 1143"/>
              <a:gd name="T68" fmla="*/ 0 w 251"/>
              <a:gd name="T69" fmla="*/ 0 h 1143"/>
              <a:gd name="T70" fmla="*/ 0 w 251"/>
              <a:gd name="T71" fmla="*/ 0 h 1143"/>
              <a:gd name="T72" fmla="*/ 0 w 251"/>
              <a:gd name="T73" fmla="*/ 0 h 1143"/>
              <a:gd name="T74" fmla="*/ 0 w 251"/>
              <a:gd name="T75" fmla="*/ 0 h 1143"/>
              <a:gd name="T76" fmla="*/ 0 w 251"/>
              <a:gd name="T77" fmla="*/ 0 h 1143"/>
              <a:gd name="T78" fmla="*/ 0 w 251"/>
              <a:gd name="T79" fmla="*/ 0 h 1143"/>
              <a:gd name="T80" fmla="*/ 0 w 251"/>
              <a:gd name="T81" fmla="*/ 0 h 1143"/>
              <a:gd name="T82" fmla="*/ 0 w 251"/>
              <a:gd name="T83" fmla="*/ 0 h 1143"/>
              <a:gd name="T84" fmla="*/ 0 w 251"/>
              <a:gd name="T85" fmla="*/ 0 h 1143"/>
              <a:gd name="T86" fmla="*/ 0 w 251"/>
              <a:gd name="T87" fmla="*/ 0 h 1143"/>
              <a:gd name="T88" fmla="*/ 0 w 251"/>
              <a:gd name="T89" fmla="*/ 0 h 1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1"/>
              <a:gd name="T136" fmla="*/ 0 h 1143"/>
              <a:gd name="T137" fmla="*/ 251 w 251"/>
              <a:gd name="T138" fmla="*/ 1143 h 1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1" h="1143">
                <a:moveTo>
                  <a:pt x="51" y="1142"/>
                </a:moveTo>
                <a:lnTo>
                  <a:pt x="73" y="1099"/>
                </a:lnTo>
                <a:lnTo>
                  <a:pt x="99" y="1048"/>
                </a:lnTo>
                <a:lnTo>
                  <a:pt x="126" y="999"/>
                </a:lnTo>
                <a:lnTo>
                  <a:pt x="147" y="957"/>
                </a:lnTo>
                <a:lnTo>
                  <a:pt x="163" y="892"/>
                </a:lnTo>
                <a:lnTo>
                  <a:pt x="181" y="839"/>
                </a:lnTo>
                <a:lnTo>
                  <a:pt x="193" y="782"/>
                </a:lnTo>
                <a:lnTo>
                  <a:pt x="207" y="724"/>
                </a:lnTo>
                <a:lnTo>
                  <a:pt x="219" y="667"/>
                </a:lnTo>
                <a:lnTo>
                  <a:pt x="230" y="610"/>
                </a:lnTo>
                <a:lnTo>
                  <a:pt x="240" y="555"/>
                </a:lnTo>
                <a:lnTo>
                  <a:pt x="243" y="498"/>
                </a:lnTo>
                <a:lnTo>
                  <a:pt x="246" y="447"/>
                </a:lnTo>
                <a:lnTo>
                  <a:pt x="243" y="382"/>
                </a:lnTo>
                <a:lnTo>
                  <a:pt x="250" y="327"/>
                </a:lnTo>
                <a:lnTo>
                  <a:pt x="244" y="269"/>
                </a:lnTo>
                <a:lnTo>
                  <a:pt x="238" y="219"/>
                </a:lnTo>
                <a:lnTo>
                  <a:pt x="224" y="157"/>
                </a:lnTo>
                <a:lnTo>
                  <a:pt x="211" y="104"/>
                </a:lnTo>
                <a:lnTo>
                  <a:pt x="205" y="58"/>
                </a:lnTo>
                <a:lnTo>
                  <a:pt x="187" y="0"/>
                </a:lnTo>
                <a:lnTo>
                  <a:pt x="127" y="50"/>
                </a:lnTo>
                <a:lnTo>
                  <a:pt x="140" y="85"/>
                </a:lnTo>
                <a:lnTo>
                  <a:pt x="153" y="145"/>
                </a:lnTo>
                <a:lnTo>
                  <a:pt x="160" y="196"/>
                </a:lnTo>
                <a:lnTo>
                  <a:pt x="169" y="233"/>
                </a:lnTo>
                <a:lnTo>
                  <a:pt x="175" y="287"/>
                </a:lnTo>
                <a:lnTo>
                  <a:pt x="182" y="338"/>
                </a:lnTo>
                <a:lnTo>
                  <a:pt x="184" y="398"/>
                </a:lnTo>
                <a:lnTo>
                  <a:pt x="182" y="443"/>
                </a:lnTo>
                <a:lnTo>
                  <a:pt x="182" y="510"/>
                </a:lnTo>
                <a:lnTo>
                  <a:pt x="174" y="549"/>
                </a:lnTo>
                <a:lnTo>
                  <a:pt x="172" y="601"/>
                </a:lnTo>
                <a:lnTo>
                  <a:pt x="160" y="656"/>
                </a:lnTo>
                <a:lnTo>
                  <a:pt x="149" y="707"/>
                </a:lnTo>
                <a:lnTo>
                  <a:pt x="138" y="761"/>
                </a:lnTo>
                <a:lnTo>
                  <a:pt x="123" y="821"/>
                </a:lnTo>
                <a:lnTo>
                  <a:pt x="106" y="858"/>
                </a:lnTo>
                <a:lnTo>
                  <a:pt x="88" y="911"/>
                </a:lnTo>
                <a:lnTo>
                  <a:pt x="71" y="962"/>
                </a:lnTo>
                <a:lnTo>
                  <a:pt x="47" y="1004"/>
                </a:lnTo>
                <a:lnTo>
                  <a:pt x="22" y="1048"/>
                </a:lnTo>
                <a:lnTo>
                  <a:pt x="0" y="1096"/>
                </a:lnTo>
                <a:lnTo>
                  <a:pt x="51" y="1142"/>
                </a:lnTo>
              </a:path>
            </a:pathLst>
          </a:custGeom>
          <a:solidFill>
            <a:srgbClr val="FF3300"/>
          </a:solidFill>
          <a:ln w="9525">
            <a:noFill/>
            <a:round/>
            <a:headEnd/>
            <a:tailEnd/>
          </a:ln>
        </p:spPr>
        <p:txBody>
          <a:bodyPr wrap="none" anchor="ctr"/>
          <a:lstStyle/>
          <a:p>
            <a:endParaRPr lang="en-US" dirty="0"/>
          </a:p>
        </p:txBody>
      </p:sp>
      <p:sp>
        <p:nvSpPr>
          <p:cNvPr id="13354" name="Freeform 156"/>
          <p:cNvSpPr>
            <a:spLocks noChangeArrowheads="1"/>
          </p:cNvSpPr>
          <p:nvPr/>
        </p:nvSpPr>
        <p:spPr bwMode="auto">
          <a:xfrm>
            <a:off x="6206342" y="4130634"/>
            <a:ext cx="43048" cy="142504"/>
          </a:xfrm>
          <a:custGeom>
            <a:avLst/>
            <a:gdLst>
              <a:gd name="T0" fmla="*/ 0 w 133"/>
              <a:gd name="T1" fmla="*/ 0 h 460"/>
              <a:gd name="T2" fmla="*/ 0 w 133"/>
              <a:gd name="T3" fmla="*/ 0 h 460"/>
              <a:gd name="T4" fmla="*/ 0 w 133"/>
              <a:gd name="T5" fmla="*/ 0 h 460"/>
              <a:gd name="T6" fmla="*/ 0 w 133"/>
              <a:gd name="T7" fmla="*/ 0 h 460"/>
              <a:gd name="T8" fmla="*/ 0 w 133"/>
              <a:gd name="T9" fmla="*/ 0 h 460"/>
              <a:gd name="T10" fmla="*/ 0 w 133"/>
              <a:gd name="T11" fmla="*/ 0 h 460"/>
              <a:gd name="T12" fmla="*/ 0 w 133"/>
              <a:gd name="T13" fmla="*/ 0 h 460"/>
              <a:gd name="T14" fmla="*/ 0 w 133"/>
              <a:gd name="T15" fmla="*/ 0 h 460"/>
              <a:gd name="T16" fmla="*/ 0 w 133"/>
              <a:gd name="T17" fmla="*/ 0 h 460"/>
              <a:gd name="T18" fmla="*/ 0 w 133"/>
              <a:gd name="T19" fmla="*/ 0 h 460"/>
              <a:gd name="T20" fmla="*/ 0 w 133"/>
              <a:gd name="T21" fmla="*/ 0 h 460"/>
              <a:gd name="T22" fmla="*/ 0 w 133"/>
              <a:gd name="T23" fmla="*/ 0 h 460"/>
              <a:gd name="T24" fmla="*/ 0 w 133"/>
              <a:gd name="T25" fmla="*/ 0 h 460"/>
              <a:gd name="T26" fmla="*/ 0 w 133"/>
              <a:gd name="T27" fmla="*/ 0 h 460"/>
              <a:gd name="T28" fmla="*/ 0 w 133"/>
              <a:gd name="T29" fmla="*/ 0 h 460"/>
              <a:gd name="T30" fmla="*/ 0 w 133"/>
              <a:gd name="T31" fmla="*/ 0 h 460"/>
              <a:gd name="T32" fmla="*/ 0 w 133"/>
              <a:gd name="T33" fmla="*/ 0 h 460"/>
              <a:gd name="T34" fmla="*/ 0 w 133"/>
              <a:gd name="T35" fmla="*/ 0 h 460"/>
              <a:gd name="T36" fmla="*/ 0 w 133"/>
              <a:gd name="T37" fmla="*/ 0 h 460"/>
              <a:gd name="T38" fmla="*/ 0 w 133"/>
              <a:gd name="T39" fmla="*/ 0 h 460"/>
              <a:gd name="T40" fmla="*/ 0 w 133"/>
              <a:gd name="T41" fmla="*/ 0 h 460"/>
              <a:gd name="T42" fmla="*/ 0 w 133"/>
              <a:gd name="T43" fmla="*/ 0 h 460"/>
              <a:gd name="T44" fmla="*/ 0 w 133"/>
              <a:gd name="T45" fmla="*/ 0 h 460"/>
              <a:gd name="T46" fmla="*/ 0 w 133"/>
              <a:gd name="T47" fmla="*/ 0 h 460"/>
              <a:gd name="T48" fmla="*/ 0 w 133"/>
              <a:gd name="T49" fmla="*/ 0 h 460"/>
              <a:gd name="T50" fmla="*/ 0 w 133"/>
              <a:gd name="T51" fmla="*/ 0 h 460"/>
              <a:gd name="T52" fmla="*/ 0 w 133"/>
              <a:gd name="T53" fmla="*/ 0 h 460"/>
              <a:gd name="T54" fmla="*/ 0 w 133"/>
              <a:gd name="T55" fmla="*/ 0 h 460"/>
              <a:gd name="T56" fmla="*/ 0 w 133"/>
              <a:gd name="T57" fmla="*/ 0 h 460"/>
              <a:gd name="T58" fmla="*/ 0 w 133"/>
              <a:gd name="T59" fmla="*/ 0 h 460"/>
              <a:gd name="T60" fmla="*/ 0 w 133"/>
              <a:gd name="T61" fmla="*/ 0 h 460"/>
              <a:gd name="T62" fmla="*/ 0 w 133"/>
              <a:gd name="T63" fmla="*/ 0 h 460"/>
              <a:gd name="T64" fmla="*/ 0 w 133"/>
              <a:gd name="T65" fmla="*/ 0 h 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460"/>
              <a:gd name="T101" fmla="*/ 133 w 133"/>
              <a:gd name="T102" fmla="*/ 460 h 4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460">
                <a:moveTo>
                  <a:pt x="38" y="459"/>
                </a:moveTo>
                <a:lnTo>
                  <a:pt x="52" y="431"/>
                </a:lnTo>
                <a:lnTo>
                  <a:pt x="73" y="401"/>
                </a:lnTo>
                <a:lnTo>
                  <a:pt x="93" y="380"/>
                </a:lnTo>
                <a:lnTo>
                  <a:pt x="110" y="348"/>
                </a:lnTo>
                <a:lnTo>
                  <a:pt x="115" y="311"/>
                </a:lnTo>
                <a:lnTo>
                  <a:pt x="122" y="285"/>
                </a:lnTo>
                <a:lnTo>
                  <a:pt x="129" y="251"/>
                </a:lnTo>
                <a:lnTo>
                  <a:pt x="122" y="224"/>
                </a:lnTo>
                <a:lnTo>
                  <a:pt x="132" y="191"/>
                </a:lnTo>
                <a:lnTo>
                  <a:pt x="132" y="158"/>
                </a:lnTo>
                <a:lnTo>
                  <a:pt x="128" y="126"/>
                </a:lnTo>
                <a:lnTo>
                  <a:pt x="128" y="100"/>
                </a:lnTo>
                <a:lnTo>
                  <a:pt x="120" y="63"/>
                </a:lnTo>
                <a:lnTo>
                  <a:pt x="108" y="29"/>
                </a:lnTo>
                <a:lnTo>
                  <a:pt x="92" y="0"/>
                </a:lnTo>
                <a:lnTo>
                  <a:pt x="52" y="18"/>
                </a:lnTo>
                <a:lnTo>
                  <a:pt x="57" y="36"/>
                </a:lnTo>
                <a:lnTo>
                  <a:pt x="76" y="72"/>
                </a:lnTo>
                <a:lnTo>
                  <a:pt x="88" y="91"/>
                </a:lnTo>
                <a:lnTo>
                  <a:pt x="88" y="129"/>
                </a:lnTo>
                <a:lnTo>
                  <a:pt x="94" y="161"/>
                </a:lnTo>
                <a:lnTo>
                  <a:pt x="89" y="189"/>
                </a:lnTo>
                <a:lnTo>
                  <a:pt x="91" y="220"/>
                </a:lnTo>
                <a:lnTo>
                  <a:pt x="77" y="245"/>
                </a:lnTo>
                <a:lnTo>
                  <a:pt x="79" y="285"/>
                </a:lnTo>
                <a:lnTo>
                  <a:pt x="78" y="305"/>
                </a:lnTo>
                <a:lnTo>
                  <a:pt x="62" y="330"/>
                </a:lnTo>
                <a:lnTo>
                  <a:pt x="48" y="369"/>
                </a:lnTo>
                <a:lnTo>
                  <a:pt x="28" y="387"/>
                </a:lnTo>
                <a:lnTo>
                  <a:pt x="16" y="415"/>
                </a:lnTo>
                <a:lnTo>
                  <a:pt x="0" y="447"/>
                </a:lnTo>
                <a:lnTo>
                  <a:pt x="38" y="459"/>
                </a:lnTo>
              </a:path>
            </a:pathLst>
          </a:custGeom>
          <a:solidFill>
            <a:srgbClr val="FF3300"/>
          </a:solidFill>
          <a:ln w="9525">
            <a:noFill/>
            <a:round/>
            <a:headEnd/>
            <a:tailEnd/>
          </a:ln>
        </p:spPr>
        <p:txBody>
          <a:bodyPr wrap="none" anchor="ctr"/>
          <a:lstStyle/>
          <a:p>
            <a:endParaRPr lang="en-US" dirty="0"/>
          </a:p>
        </p:txBody>
      </p:sp>
      <p:sp>
        <p:nvSpPr>
          <p:cNvPr id="13355" name="Freeform 166"/>
          <p:cNvSpPr>
            <a:spLocks noChangeArrowheads="1"/>
          </p:cNvSpPr>
          <p:nvPr/>
        </p:nvSpPr>
        <p:spPr bwMode="auto">
          <a:xfrm>
            <a:off x="5850082" y="4130634"/>
            <a:ext cx="43048" cy="142504"/>
          </a:xfrm>
          <a:custGeom>
            <a:avLst/>
            <a:gdLst>
              <a:gd name="T0" fmla="*/ 0 w 139"/>
              <a:gd name="T1" fmla="*/ 0 h 463"/>
              <a:gd name="T2" fmla="*/ 0 w 139"/>
              <a:gd name="T3" fmla="*/ 0 h 463"/>
              <a:gd name="T4" fmla="*/ 0 w 139"/>
              <a:gd name="T5" fmla="*/ 0 h 463"/>
              <a:gd name="T6" fmla="*/ 0 w 139"/>
              <a:gd name="T7" fmla="*/ 0 h 463"/>
              <a:gd name="T8" fmla="*/ 0 w 139"/>
              <a:gd name="T9" fmla="*/ 0 h 463"/>
              <a:gd name="T10" fmla="*/ 0 w 139"/>
              <a:gd name="T11" fmla="*/ 0 h 463"/>
              <a:gd name="T12" fmla="*/ 0 w 139"/>
              <a:gd name="T13" fmla="*/ 0 h 463"/>
              <a:gd name="T14" fmla="*/ 0 w 139"/>
              <a:gd name="T15" fmla="*/ 0 h 463"/>
              <a:gd name="T16" fmla="*/ 0 w 139"/>
              <a:gd name="T17" fmla="*/ 0 h 463"/>
              <a:gd name="T18" fmla="*/ 0 w 139"/>
              <a:gd name="T19" fmla="*/ 0 h 463"/>
              <a:gd name="T20" fmla="*/ 0 w 139"/>
              <a:gd name="T21" fmla="*/ 0 h 463"/>
              <a:gd name="T22" fmla="*/ 0 w 139"/>
              <a:gd name="T23" fmla="*/ 0 h 463"/>
              <a:gd name="T24" fmla="*/ 0 w 139"/>
              <a:gd name="T25" fmla="*/ 0 h 463"/>
              <a:gd name="T26" fmla="*/ 0 w 139"/>
              <a:gd name="T27" fmla="*/ 0 h 463"/>
              <a:gd name="T28" fmla="*/ 0 w 139"/>
              <a:gd name="T29" fmla="*/ 0 h 463"/>
              <a:gd name="T30" fmla="*/ 0 w 139"/>
              <a:gd name="T31" fmla="*/ 0 h 463"/>
              <a:gd name="T32" fmla="*/ 0 w 139"/>
              <a:gd name="T33" fmla="*/ 0 h 463"/>
              <a:gd name="T34" fmla="*/ 0 w 139"/>
              <a:gd name="T35" fmla="*/ 0 h 463"/>
              <a:gd name="T36" fmla="*/ 0 w 139"/>
              <a:gd name="T37" fmla="*/ 0 h 463"/>
              <a:gd name="T38" fmla="*/ 0 w 139"/>
              <a:gd name="T39" fmla="*/ 0 h 463"/>
              <a:gd name="T40" fmla="*/ 0 w 139"/>
              <a:gd name="T41" fmla="*/ 0 h 463"/>
              <a:gd name="T42" fmla="*/ 0 w 139"/>
              <a:gd name="T43" fmla="*/ 0 h 463"/>
              <a:gd name="T44" fmla="*/ 0 w 139"/>
              <a:gd name="T45" fmla="*/ 0 h 463"/>
              <a:gd name="T46" fmla="*/ 0 w 139"/>
              <a:gd name="T47" fmla="*/ 0 h 463"/>
              <a:gd name="T48" fmla="*/ 0 w 139"/>
              <a:gd name="T49" fmla="*/ 0 h 463"/>
              <a:gd name="T50" fmla="*/ 0 w 139"/>
              <a:gd name="T51" fmla="*/ 0 h 463"/>
              <a:gd name="T52" fmla="*/ 0 w 139"/>
              <a:gd name="T53" fmla="*/ 0 h 463"/>
              <a:gd name="T54" fmla="*/ 0 w 139"/>
              <a:gd name="T55" fmla="*/ 0 h 463"/>
              <a:gd name="T56" fmla="*/ 0 w 139"/>
              <a:gd name="T57" fmla="*/ 0 h 463"/>
              <a:gd name="T58" fmla="*/ 0 w 139"/>
              <a:gd name="T59" fmla="*/ 0 h 463"/>
              <a:gd name="T60" fmla="*/ 0 w 139"/>
              <a:gd name="T61" fmla="*/ 0 h 463"/>
              <a:gd name="T62" fmla="*/ 0 w 139"/>
              <a:gd name="T63" fmla="*/ 0 h 463"/>
              <a:gd name="T64" fmla="*/ 0 w 139"/>
              <a:gd name="T65" fmla="*/ 0 h 4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463"/>
              <a:gd name="T101" fmla="*/ 139 w 139"/>
              <a:gd name="T102" fmla="*/ 463 h 4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463">
                <a:moveTo>
                  <a:pt x="98" y="462"/>
                </a:moveTo>
                <a:lnTo>
                  <a:pt x="80" y="437"/>
                </a:lnTo>
                <a:lnTo>
                  <a:pt x="61" y="406"/>
                </a:lnTo>
                <a:lnTo>
                  <a:pt x="44" y="376"/>
                </a:lnTo>
                <a:lnTo>
                  <a:pt x="30" y="350"/>
                </a:lnTo>
                <a:lnTo>
                  <a:pt x="19" y="317"/>
                </a:lnTo>
                <a:lnTo>
                  <a:pt x="14" y="289"/>
                </a:lnTo>
                <a:lnTo>
                  <a:pt x="4" y="251"/>
                </a:lnTo>
                <a:lnTo>
                  <a:pt x="0" y="233"/>
                </a:lnTo>
                <a:lnTo>
                  <a:pt x="0" y="190"/>
                </a:lnTo>
                <a:lnTo>
                  <a:pt x="4" y="161"/>
                </a:lnTo>
                <a:lnTo>
                  <a:pt x="2" y="133"/>
                </a:lnTo>
                <a:lnTo>
                  <a:pt x="13" y="100"/>
                </a:lnTo>
                <a:lnTo>
                  <a:pt x="14" y="66"/>
                </a:lnTo>
                <a:lnTo>
                  <a:pt x="28" y="35"/>
                </a:lnTo>
                <a:lnTo>
                  <a:pt x="40" y="0"/>
                </a:lnTo>
                <a:lnTo>
                  <a:pt x="85" y="14"/>
                </a:lnTo>
                <a:lnTo>
                  <a:pt x="72" y="42"/>
                </a:lnTo>
                <a:lnTo>
                  <a:pt x="61" y="66"/>
                </a:lnTo>
                <a:lnTo>
                  <a:pt x="54" y="100"/>
                </a:lnTo>
                <a:lnTo>
                  <a:pt x="54" y="133"/>
                </a:lnTo>
                <a:lnTo>
                  <a:pt x="40" y="154"/>
                </a:lnTo>
                <a:lnTo>
                  <a:pt x="53" y="191"/>
                </a:lnTo>
                <a:lnTo>
                  <a:pt x="49" y="223"/>
                </a:lnTo>
                <a:lnTo>
                  <a:pt x="55" y="251"/>
                </a:lnTo>
                <a:lnTo>
                  <a:pt x="55" y="289"/>
                </a:lnTo>
                <a:lnTo>
                  <a:pt x="64" y="309"/>
                </a:lnTo>
                <a:lnTo>
                  <a:pt x="73" y="340"/>
                </a:lnTo>
                <a:lnTo>
                  <a:pt x="85" y="372"/>
                </a:lnTo>
                <a:lnTo>
                  <a:pt x="103" y="394"/>
                </a:lnTo>
                <a:lnTo>
                  <a:pt x="114" y="414"/>
                </a:lnTo>
                <a:lnTo>
                  <a:pt x="138" y="447"/>
                </a:lnTo>
                <a:lnTo>
                  <a:pt x="98" y="462"/>
                </a:lnTo>
              </a:path>
            </a:pathLst>
          </a:custGeom>
          <a:solidFill>
            <a:srgbClr val="FF3300"/>
          </a:solidFill>
          <a:ln w="9525">
            <a:noFill/>
            <a:round/>
            <a:headEnd/>
            <a:tailEnd/>
          </a:ln>
        </p:spPr>
        <p:txBody>
          <a:bodyPr wrap="none" anchor="ctr"/>
          <a:lstStyle/>
          <a:p>
            <a:endParaRPr lang="en-US" dirty="0"/>
          </a:p>
        </p:txBody>
      </p:sp>
      <p:sp>
        <p:nvSpPr>
          <p:cNvPr id="13356" name="Freeform 163"/>
          <p:cNvSpPr>
            <a:spLocks noChangeArrowheads="1"/>
          </p:cNvSpPr>
          <p:nvPr/>
        </p:nvSpPr>
        <p:spPr bwMode="auto">
          <a:xfrm>
            <a:off x="5793675" y="4095008"/>
            <a:ext cx="43048" cy="249382"/>
          </a:xfrm>
          <a:custGeom>
            <a:avLst/>
            <a:gdLst>
              <a:gd name="T0" fmla="*/ 0 w 247"/>
              <a:gd name="T1" fmla="*/ 0 h 1139"/>
              <a:gd name="T2" fmla="*/ 0 w 247"/>
              <a:gd name="T3" fmla="*/ 0 h 1139"/>
              <a:gd name="T4" fmla="*/ 0 w 247"/>
              <a:gd name="T5" fmla="*/ 0 h 1139"/>
              <a:gd name="T6" fmla="*/ 0 w 247"/>
              <a:gd name="T7" fmla="*/ 0 h 1139"/>
              <a:gd name="T8" fmla="*/ 0 w 247"/>
              <a:gd name="T9" fmla="*/ 0 h 1139"/>
              <a:gd name="T10" fmla="*/ 0 w 247"/>
              <a:gd name="T11" fmla="*/ 0 h 1139"/>
              <a:gd name="T12" fmla="*/ 0 w 247"/>
              <a:gd name="T13" fmla="*/ 0 h 1139"/>
              <a:gd name="T14" fmla="*/ 0 w 247"/>
              <a:gd name="T15" fmla="*/ 0 h 1139"/>
              <a:gd name="T16" fmla="*/ 0 w 247"/>
              <a:gd name="T17" fmla="*/ 0 h 1139"/>
              <a:gd name="T18" fmla="*/ 0 w 247"/>
              <a:gd name="T19" fmla="*/ 0 h 1139"/>
              <a:gd name="T20" fmla="*/ 0 w 247"/>
              <a:gd name="T21" fmla="*/ 0 h 1139"/>
              <a:gd name="T22" fmla="*/ 0 w 247"/>
              <a:gd name="T23" fmla="*/ 0 h 1139"/>
              <a:gd name="T24" fmla="*/ 0 w 247"/>
              <a:gd name="T25" fmla="*/ 0 h 1139"/>
              <a:gd name="T26" fmla="*/ 0 w 247"/>
              <a:gd name="T27" fmla="*/ 0 h 1139"/>
              <a:gd name="T28" fmla="*/ 0 w 247"/>
              <a:gd name="T29" fmla="*/ 0 h 1139"/>
              <a:gd name="T30" fmla="*/ 0 w 247"/>
              <a:gd name="T31" fmla="*/ 0 h 1139"/>
              <a:gd name="T32" fmla="*/ 0 w 247"/>
              <a:gd name="T33" fmla="*/ 0 h 1139"/>
              <a:gd name="T34" fmla="*/ 0 w 247"/>
              <a:gd name="T35" fmla="*/ 0 h 1139"/>
              <a:gd name="T36" fmla="*/ 0 w 247"/>
              <a:gd name="T37" fmla="*/ 0 h 1139"/>
              <a:gd name="T38" fmla="*/ 0 w 247"/>
              <a:gd name="T39" fmla="*/ 0 h 1139"/>
              <a:gd name="T40" fmla="*/ 0 w 247"/>
              <a:gd name="T41" fmla="*/ 0 h 1139"/>
              <a:gd name="T42" fmla="*/ 0 w 247"/>
              <a:gd name="T43" fmla="*/ 0 h 1139"/>
              <a:gd name="T44" fmla="*/ 0 w 247"/>
              <a:gd name="T45" fmla="*/ 0 h 1139"/>
              <a:gd name="T46" fmla="*/ 0 w 247"/>
              <a:gd name="T47" fmla="*/ 0 h 1139"/>
              <a:gd name="T48" fmla="*/ 0 w 247"/>
              <a:gd name="T49" fmla="*/ 0 h 1139"/>
              <a:gd name="T50" fmla="*/ 0 w 247"/>
              <a:gd name="T51" fmla="*/ 0 h 1139"/>
              <a:gd name="T52" fmla="*/ 0 w 247"/>
              <a:gd name="T53" fmla="*/ 0 h 1139"/>
              <a:gd name="T54" fmla="*/ 0 w 247"/>
              <a:gd name="T55" fmla="*/ 0 h 1139"/>
              <a:gd name="T56" fmla="*/ 0 w 247"/>
              <a:gd name="T57" fmla="*/ 0 h 1139"/>
              <a:gd name="T58" fmla="*/ 0 w 247"/>
              <a:gd name="T59" fmla="*/ 0 h 1139"/>
              <a:gd name="T60" fmla="*/ 0 w 247"/>
              <a:gd name="T61" fmla="*/ 0 h 1139"/>
              <a:gd name="T62" fmla="*/ 0 w 247"/>
              <a:gd name="T63" fmla="*/ 0 h 1139"/>
              <a:gd name="T64" fmla="*/ 0 w 247"/>
              <a:gd name="T65" fmla="*/ 0 h 1139"/>
              <a:gd name="T66" fmla="*/ 0 w 247"/>
              <a:gd name="T67" fmla="*/ 0 h 1139"/>
              <a:gd name="T68" fmla="*/ 0 w 247"/>
              <a:gd name="T69" fmla="*/ 0 h 1139"/>
              <a:gd name="T70" fmla="*/ 0 w 247"/>
              <a:gd name="T71" fmla="*/ 0 h 1139"/>
              <a:gd name="T72" fmla="*/ 0 w 247"/>
              <a:gd name="T73" fmla="*/ 0 h 1139"/>
              <a:gd name="T74" fmla="*/ 0 w 247"/>
              <a:gd name="T75" fmla="*/ 0 h 1139"/>
              <a:gd name="T76" fmla="*/ 0 w 247"/>
              <a:gd name="T77" fmla="*/ 0 h 1139"/>
              <a:gd name="T78" fmla="*/ 0 w 247"/>
              <a:gd name="T79" fmla="*/ 0 h 1139"/>
              <a:gd name="T80" fmla="*/ 0 w 247"/>
              <a:gd name="T81" fmla="*/ 0 h 1139"/>
              <a:gd name="T82" fmla="*/ 0 w 247"/>
              <a:gd name="T83" fmla="*/ 0 h 1139"/>
              <a:gd name="T84" fmla="*/ 0 w 247"/>
              <a:gd name="T85" fmla="*/ 0 h 1139"/>
              <a:gd name="T86" fmla="*/ 0 w 247"/>
              <a:gd name="T87" fmla="*/ 0 h 1139"/>
              <a:gd name="T88" fmla="*/ 0 w 247"/>
              <a:gd name="T89" fmla="*/ 0 h 1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1139"/>
              <a:gd name="T137" fmla="*/ 247 w 247"/>
              <a:gd name="T138" fmla="*/ 1139 h 1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1139">
                <a:moveTo>
                  <a:pt x="198" y="1138"/>
                </a:moveTo>
                <a:lnTo>
                  <a:pt x="170" y="1088"/>
                </a:lnTo>
                <a:lnTo>
                  <a:pt x="151" y="1051"/>
                </a:lnTo>
                <a:lnTo>
                  <a:pt x="129" y="996"/>
                </a:lnTo>
                <a:lnTo>
                  <a:pt x="103" y="940"/>
                </a:lnTo>
                <a:lnTo>
                  <a:pt x="84" y="882"/>
                </a:lnTo>
                <a:lnTo>
                  <a:pt x="61" y="837"/>
                </a:lnTo>
                <a:lnTo>
                  <a:pt x="52" y="784"/>
                </a:lnTo>
                <a:lnTo>
                  <a:pt x="34" y="721"/>
                </a:lnTo>
                <a:lnTo>
                  <a:pt x="22" y="665"/>
                </a:lnTo>
                <a:lnTo>
                  <a:pt x="12" y="606"/>
                </a:lnTo>
                <a:lnTo>
                  <a:pt x="5" y="551"/>
                </a:lnTo>
                <a:lnTo>
                  <a:pt x="3" y="489"/>
                </a:lnTo>
                <a:lnTo>
                  <a:pt x="0" y="436"/>
                </a:lnTo>
                <a:lnTo>
                  <a:pt x="2" y="382"/>
                </a:lnTo>
                <a:lnTo>
                  <a:pt x="0" y="321"/>
                </a:lnTo>
                <a:lnTo>
                  <a:pt x="5" y="262"/>
                </a:lnTo>
                <a:lnTo>
                  <a:pt x="10" y="210"/>
                </a:lnTo>
                <a:lnTo>
                  <a:pt x="24" y="149"/>
                </a:lnTo>
                <a:lnTo>
                  <a:pt x="31" y="101"/>
                </a:lnTo>
                <a:lnTo>
                  <a:pt x="48" y="52"/>
                </a:lnTo>
                <a:lnTo>
                  <a:pt x="62" y="0"/>
                </a:lnTo>
                <a:lnTo>
                  <a:pt x="121" y="34"/>
                </a:lnTo>
                <a:lnTo>
                  <a:pt x="102" y="83"/>
                </a:lnTo>
                <a:lnTo>
                  <a:pt x="95" y="134"/>
                </a:lnTo>
                <a:lnTo>
                  <a:pt x="97" y="179"/>
                </a:lnTo>
                <a:lnTo>
                  <a:pt x="74" y="229"/>
                </a:lnTo>
                <a:lnTo>
                  <a:pt x="69" y="287"/>
                </a:lnTo>
                <a:lnTo>
                  <a:pt x="64" y="337"/>
                </a:lnTo>
                <a:lnTo>
                  <a:pt x="68" y="396"/>
                </a:lnTo>
                <a:lnTo>
                  <a:pt x="71" y="445"/>
                </a:lnTo>
                <a:lnTo>
                  <a:pt x="62" y="492"/>
                </a:lnTo>
                <a:lnTo>
                  <a:pt x="67" y="547"/>
                </a:lnTo>
                <a:lnTo>
                  <a:pt x="74" y="597"/>
                </a:lnTo>
                <a:lnTo>
                  <a:pt x="99" y="651"/>
                </a:lnTo>
                <a:lnTo>
                  <a:pt x="97" y="708"/>
                </a:lnTo>
                <a:lnTo>
                  <a:pt x="109" y="754"/>
                </a:lnTo>
                <a:lnTo>
                  <a:pt x="121" y="809"/>
                </a:lnTo>
                <a:lnTo>
                  <a:pt x="145" y="861"/>
                </a:lnTo>
                <a:lnTo>
                  <a:pt x="157" y="910"/>
                </a:lnTo>
                <a:lnTo>
                  <a:pt x="175" y="957"/>
                </a:lnTo>
                <a:lnTo>
                  <a:pt x="204" y="1009"/>
                </a:lnTo>
                <a:lnTo>
                  <a:pt x="224" y="1047"/>
                </a:lnTo>
                <a:lnTo>
                  <a:pt x="246" y="1092"/>
                </a:lnTo>
                <a:lnTo>
                  <a:pt x="198" y="1138"/>
                </a:lnTo>
              </a:path>
            </a:pathLst>
          </a:custGeom>
          <a:solidFill>
            <a:srgbClr val="FF3300"/>
          </a:solidFill>
          <a:ln w="9525">
            <a:noFill/>
            <a:round/>
            <a:headEnd/>
            <a:tailEnd/>
          </a:ln>
        </p:spPr>
        <p:txBody>
          <a:bodyPr wrap="none" anchor="ctr"/>
          <a:lstStyle/>
          <a:p>
            <a:endParaRPr lang="en-US" dirty="0"/>
          </a:p>
        </p:txBody>
      </p:sp>
      <p:sp>
        <p:nvSpPr>
          <p:cNvPr id="13357" name="Freeform 160"/>
          <p:cNvSpPr>
            <a:spLocks noChangeArrowheads="1"/>
          </p:cNvSpPr>
          <p:nvPr/>
        </p:nvSpPr>
        <p:spPr bwMode="auto">
          <a:xfrm>
            <a:off x="5707578" y="4056413"/>
            <a:ext cx="43048" cy="287977"/>
          </a:xfrm>
          <a:custGeom>
            <a:avLst/>
            <a:gdLst>
              <a:gd name="T0" fmla="*/ 0 w 380"/>
              <a:gd name="T1" fmla="*/ 0 h 1840"/>
              <a:gd name="T2" fmla="*/ 0 w 380"/>
              <a:gd name="T3" fmla="*/ 0 h 1840"/>
              <a:gd name="T4" fmla="*/ 0 w 380"/>
              <a:gd name="T5" fmla="*/ 0 h 1840"/>
              <a:gd name="T6" fmla="*/ 0 w 380"/>
              <a:gd name="T7" fmla="*/ 0 h 1840"/>
              <a:gd name="T8" fmla="*/ 0 w 380"/>
              <a:gd name="T9" fmla="*/ 0 h 1840"/>
              <a:gd name="T10" fmla="*/ 0 w 380"/>
              <a:gd name="T11" fmla="*/ 0 h 1840"/>
              <a:gd name="T12" fmla="*/ 0 w 380"/>
              <a:gd name="T13" fmla="*/ 0 h 1840"/>
              <a:gd name="T14" fmla="*/ 0 w 380"/>
              <a:gd name="T15" fmla="*/ 0 h 1840"/>
              <a:gd name="T16" fmla="*/ 0 w 380"/>
              <a:gd name="T17" fmla="*/ 0 h 1840"/>
              <a:gd name="T18" fmla="*/ 0 w 380"/>
              <a:gd name="T19" fmla="*/ 0 h 1840"/>
              <a:gd name="T20" fmla="*/ 0 w 380"/>
              <a:gd name="T21" fmla="*/ 0 h 1840"/>
              <a:gd name="T22" fmla="*/ 0 w 380"/>
              <a:gd name="T23" fmla="*/ 0 h 1840"/>
              <a:gd name="T24" fmla="*/ 0 w 380"/>
              <a:gd name="T25" fmla="*/ 0 h 1840"/>
              <a:gd name="T26" fmla="*/ 0 w 380"/>
              <a:gd name="T27" fmla="*/ 0 h 1840"/>
              <a:gd name="T28" fmla="*/ 0 w 380"/>
              <a:gd name="T29" fmla="*/ 0 h 1840"/>
              <a:gd name="T30" fmla="*/ 0 w 380"/>
              <a:gd name="T31" fmla="*/ 0 h 1840"/>
              <a:gd name="T32" fmla="*/ 0 w 380"/>
              <a:gd name="T33" fmla="*/ 0 h 1840"/>
              <a:gd name="T34" fmla="*/ 0 w 380"/>
              <a:gd name="T35" fmla="*/ 0 h 1840"/>
              <a:gd name="T36" fmla="*/ 0 w 380"/>
              <a:gd name="T37" fmla="*/ 0 h 1840"/>
              <a:gd name="T38" fmla="*/ 0 w 380"/>
              <a:gd name="T39" fmla="*/ 0 h 1840"/>
              <a:gd name="T40" fmla="*/ 0 w 380"/>
              <a:gd name="T41" fmla="*/ 0 h 1840"/>
              <a:gd name="T42" fmla="*/ 0 w 380"/>
              <a:gd name="T43" fmla="*/ 0 h 1840"/>
              <a:gd name="T44" fmla="*/ 0 w 380"/>
              <a:gd name="T45" fmla="*/ 0 h 1840"/>
              <a:gd name="T46" fmla="*/ 0 w 380"/>
              <a:gd name="T47" fmla="*/ 0 h 1840"/>
              <a:gd name="T48" fmla="*/ 0 w 380"/>
              <a:gd name="T49" fmla="*/ 0 h 1840"/>
              <a:gd name="T50" fmla="*/ 0 w 380"/>
              <a:gd name="T51" fmla="*/ 0 h 1840"/>
              <a:gd name="T52" fmla="*/ 0 w 380"/>
              <a:gd name="T53" fmla="*/ 0 h 1840"/>
              <a:gd name="T54" fmla="*/ 0 w 380"/>
              <a:gd name="T55" fmla="*/ 0 h 1840"/>
              <a:gd name="T56" fmla="*/ 0 w 380"/>
              <a:gd name="T57" fmla="*/ 0 h 1840"/>
              <a:gd name="T58" fmla="*/ 0 w 380"/>
              <a:gd name="T59" fmla="*/ 0 h 1840"/>
              <a:gd name="T60" fmla="*/ 0 w 380"/>
              <a:gd name="T61" fmla="*/ 0 h 1840"/>
              <a:gd name="T62" fmla="*/ 0 w 380"/>
              <a:gd name="T63" fmla="*/ 0 h 1840"/>
              <a:gd name="T64" fmla="*/ 0 w 380"/>
              <a:gd name="T65" fmla="*/ 0 h 1840"/>
              <a:gd name="T66" fmla="*/ 0 w 380"/>
              <a:gd name="T67" fmla="*/ 0 h 1840"/>
              <a:gd name="T68" fmla="*/ 0 w 380"/>
              <a:gd name="T69" fmla="*/ 0 h 1840"/>
              <a:gd name="T70" fmla="*/ 0 w 380"/>
              <a:gd name="T71" fmla="*/ 0 h 1840"/>
              <a:gd name="T72" fmla="*/ 0 w 380"/>
              <a:gd name="T73" fmla="*/ 0 h 1840"/>
              <a:gd name="T74" fmla="*/ 0 w 380"/>
              <a:gd name="T75" fmla="*/ 0 h 1840"/>
              <a:gd name="T76" fmla="*/ 0 w 380"/>
              <a:gd name="T77" fmla="*/ 0 h 1840"/>
              <a:gd name="T78" fmla="*/ 0 w 380"/>
              <a:gd name="T79" fmla="*/ 0 h 1840"/>
              <a:gd name="T80" fmla="*/ 0 w 380"/>
              <a:gd name="T81" fmla="*/ 0 h 1840"/>
              <a:gd name="T82" fmla="*/ 0 w 380"/>
              <a:gd name="T83" fmla="*/ 0 h 1840"/>
              <a:gd name="T84" fmla="*/ 0 w 380"/>
              <a:gd name="T85" fmla="*/ 0 h 1840"/>
              <a:gd name="T86" fmla="*/ 0 w 380"/>
              <a:gd name="T87" fmla="*/ 0 h 1840"/>
              <a:gd name="T88" fmla="*/ 0 w 380"/>
              <a:gd name="T89" fmla="*/ 0 h 1840"/>
              <a:gd name="T90" fmla="*/ 0 w 380"/>
              <a:gd name="T91" fmla="*/ 0 h 1840"/>
              <a:gd name="T92" fmla="*/ 0 w 380"/>
              <a:gd name="T93" fmla="*/ 0 h 1840"/>
              <a:gd name="T94" fmla="*/ 0 w 380"/>
              <a:gd name="T95" fmla="*/ 0 h 1840"/>
              <a:gd name="T96" fmla="*/ 0 w 380"/>
              <a:gd name="T97" fmla="*/ 0 h 1840"/>
              <a:gd name="T98" fmla="*/ 0 w 380"/>
              <a:gd name="T99" fmla="*/ 0 h 1840"/>
              <a:gd name="T100" fmla="*/ 0 w 380"/>
              <a:gd name="T101" fmla="*/ 0 h 1840"/>
              <a:gd name="T102" fmla="*/ 0 w 380"/>
              <a:gd name="T103" fmla="*/ 0 h 1840"/>
              <a:gd name="T104" fmla="*/ 0 w 380"/>
              <a:gd name="T105" fmla="*/ 0 h 1840"/>
              <a:gd name="T106" fmla="*/ 0 w 380"/>
              <a:gd name="T107" fmla="*/ 0 h 1840"/>
              <a:gd name="T108" fmla="*/ 0 w 380"/>
              <a:gd name="T109" fmla="*/ 0 h 18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0"/>
              <a:gd name="T166" fmla="*/ 0 h 1840"/>
              <a:gd name="T167" fmla="*/ 380 w 380"/>
              <a:gd name="T168" fmla="*/ 1840 h 18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0" h="1840">
                <a:moveTo>
                  <a:pt x="338" y="1839"/>
                </a:moveTo>
                <a:lnTo>
                  <a:pt x="301" y="1782"/>
                </a:lnTo>
                <a:lnTo>
                  <a:pt x="254" y="1718"/>
                </a:lnTo>
                <a:lnTo>
                  <a:pt x="228" y="1650"/>
                </a:lnTo>
                <a:lnTo>
                  <a:pt x="194" y="1593"/>
                </a:lnTo>
                <a:lnTo>
                  <a:pt x="167" y="1522"/>
                </a:lnTo>
                <a:lnTo>
                  <a:pt x="136" y="1452"/>
                </a:lnTo>
                <a:lnTo>
                  <a:pt x="123" y="1388"/>
                </a:lnTo>
                <a:lnTo>
                  <a:pt x="93" y="1313"/>
                </a:lnTo>
                <a:lnTo>
                  <a:pt x="66" y="1240"/>
                </a:lnTo>
                <a:lnTo>
                  <a:pt x="57" y="1164"/>
                </a:lnTo>
                <a:lnTo>
                  <a:pt x="35" y="1084"/>
                </a:lnTo>
                <a:lnTo>
                  <a:pt x="30" y="1021"/>
                </a:lnTo>
                <a:lnTo>
                  <a:pt x="13" y="940"/>
                </a:lnTo>
                <a:lnTo>
                  <a:pt x="9" y="860"/>
                </a:lnTo>
                <a:lnTo>
                  <a:pt x="6" y="783"/>
                </a:lnTo>
                <a:lnTo>
                  <a:pt x="0" y="711"/>
                </a:lnTo>
                <a:lnTo>
                  <a:pt x="0" y="640"/>
                </a:lnTo>
                <a:lnTo>
                  <a:pt x="4" y="565"/>
                </a:lnTo>
                <a:lnTo>
                  <a:pt x="5" y="482"/>
                </a:lnTo>
                <a:lnTo>
                  <a:pt x="16" y="412"/>
                </a:lnTo>
                <a:lnTo>
                  <a:pt x="25" y="341"/>
                </a:lnTo>
                <a:lnTo>
                  <a:pt x="36" y="270"/>
                </a:lnTo>
                <a:lnTo>
                  <a:pt x="54" y="200"/>
                </a:lnTo>
                <a:lnTo>
                  <a:pt x="70" y="130"/>
                </a:lnTo>
                <a:lnTo>
                  <a:pt x="89" y="61"/>
                </a:lnTo>
                <a:lnTo>
                  <a:pt x="115" y="0"/>
                </a:lnTo>
                <a:lnTo>
                  <a:pt x="177" y="69"/>
                </a:lnTo>
                <a:lnTo>
                  <a:pt x="154" y="128"/>
                </a:lnTo>
                <a:lnTo>
                  <a:pt x="140" y="184"/>
                </a:lnTo>
                <a:lnTo>
                  <a:pt x="125" y="252"/>
                </a:lnTo>
                <a:lnTo>
                  <a:pt x="112" y="312"/>
                </a:lnTo>
                <a:lnTo>
                  <a:pt x="101" y="384"/>
                </a:lnTo>
                <a:lnTo>
                  <a:pt x="95" y="448"/>
                </a:lnTo>
                <a:lnTo>
                  <a:pt x="81" y="515"/>
                </a:lnTo>
                <a:lnTo>
                  <a:pt x="79" y="583"/>
                </a:lnTo>
                <a:lnTo>
                  <a:pt x="71" y="655"/>
                </a:lnTo>
                <a:lnTo>
                  <a:pt x="79" y="722"/>
                </a:lnTo>
                <a:lnTo>
                  <a:pt x="83" y="794"/>
                </a:lnTo>
                <a:lnTo>
                  <a:pt x="75" y="862"/>
                </a:lnTo>
                <a:lnTo>
                  <a:pt x="90" y="934"/>
                </a:lnTo>
                <a:lnTo>
                  <a:pt x="94" y="999"/>
                </a:lnTo>
                <a:lnTo>
                  <a:pt x="105" y="1075"/>
                </a:lnTo>
                <a:lnTo>
                  <a:pt x="126" y="1140"/>
                </a:lnTo>
                <a:lnTo>
                  <a:pt x="138" y="1214"/>
                </a:lnTo>
                <a:lnTo>
                  <a:pt x="159" y="1277"/>
                </a:lnTo>
                <a:lnTo>
                  <a:pt x="185" y="1347"/>
                </a:lnTo>
                <a:lnTo>
                  <a:pt x="211" y="1409"/>
                </a:lnTo>
                <a:lnTo>
                  <a:pt x="229" y="1469"/>
                </a:lnTo>
                <a:lnTo>
                  <a:pt x="259" y="1530"/>
                </a:lnTo>
                <a:lnTo>
                  <a:pt x="287" y="1592"/>
                </a:lnTo>
                <a:lnTo>
                  <a:pt x="319" y="1651"/>
                </a:lnTo>
                <a:lnTo>
                  <a:pt x="348" y="1704"/>
                </a:lnTo>
                <a:lnTo>
                  <a:pt x="379" y="1763"/>
                </a:lnTo>
                <a:lnTo>
                  <a:pt x="338" y="1839"/>
                </a:lnTo>
              </a:path>
            </a:pathLst>
          </a:custGeom>
          <a:solidFill>
            <a:srgbClr val="FF3300"/>
          </a:solidFill>
          <a:ln w="9525">
            <a:noFill/>
            <a:round/>
            <a:headEnd/>
            <a:tailEnd/>
          </a:ln>
        </p:spPr>
        <p:txBody>
          <a:bodyPr wrap="none" anchor="ctr"/>
          <a:lstStyle/>
          <a:p>
            <a:endParaRPr lang="en-US" dirty="0"/>
          </a:p>
        </p:txBody>
      </p:sp>
      <p:sp>
        <p:nvSpPr>
          <p:cNvPr id="312" name="Rectangle 2"/>
          <p:cNvSpPr txBox="1">
            <a:spLocks noChangeArrowheads="1"/>
          </p:cNvSpPr>
          <p:nvPr/>
        </p:nvSpPr>
        <p:spPr>
          <a:xfrm>
            <a:off x="6602046" y="4007668"/>
            <a:ext cx="2118756" cy="356260"/>
          </a:xfrm>
          <a:prstGeom prst="rect">
            <a:avLst/>
          </a:prstGeom>
          <a:solidFill>
            <a:srgbClr val="FFFFFF"/>
          </a:solidFill>
        </p:spPr>
        <p:txBody>
          <a:bodyPr/>
          <a:lstStyle/>
          <a:p>
            <a:pPr algn="r">
              <a:defRPr/>
            </a:pPr>
            <a:r>
              <a:rPr lang="en-US" altLang="zh-CN" b="1" dirty="0">
                <a:solidFill>
                  <a:srgbClr val="002060"/>
                </a:solidFill>
              </a:rPr>
              <a:t>Smart </a:t>
            </a:r>
            <a:r>
              <a:rPr lang="en-US" altLang="zh-CN" b="1" dirty="0" smtClean="0">
                <a:solidFill>
                  <a:srgbClr val="002060"/>
                </a:solidFill>
              </a:rPr>
              <a:t>Health </a:t>
            </a:r>
            <a:r>
              <a:rPr lang="en-US" altLang="zh-CN" b="1" dirty="0">
                <a:solidFill>
                  <a:srgbClr val="002060"/>
                </a:solidFill>
              </a:rPr>
              <a:t>Care</a:t>
            </a:r>
          </a:p>
        </p:txBody>
      </p:sp>
      <p:pic>
        <p:nvPicPr>
          <p:cNvPr id="13359" name="Picture 3" descr="picture of a man with sensors"/>
          <p:cNvPicPr>
            <a:picLocks noChangeAspect="1" noChangeArrowheads="1"/>
          </p:cNvPicPr>
          <p:nvPr/>
        </p:nvPicPr>
        <p:blipFill>
          <a:blip r:embed="rId17" cstate="print"/>
          <a:srcRect/>
          <a:stretch>
            <a:fillRect/>
          </a:stretch>
        </p:blipFill>
        <p:spPr bwMode="auto">
          <a:xfrm>
            <a:off x="5879771" y="2588161"/>
            <a:ext cx="1438398" cy="1068779"/>
          </a:xfrm>
          <a:prstGeom prst="rect">
            <a:avLst/>
          </a:prstGeom>
          <a:noFill/>
          <a:ln w="9525">
            <a:noFill/>
            <a:miter lim="800000"/>
            <a:headEnd/>
            <a:tailEnd/>
          </a:ln>
        </p:spPr>
      </p:pic>
      <p:pic>
        <p:nvPicPr>
          <p:cNvPr id="13360" name="Picture 4" descr="picture of traffic"/>
          <p:cNvPicPr>
            <a:picLocks noChangeAspect="1" noChangeArrowheads="1"/>
          </p:cNvPicPr>
          <p:nvPr/>
        </p:nvPicPr>
        <p:blipFill>
          <a:blip r:embed="rId18" cstate="print"/>
          <a:srcRect/>
          <a:stretch>
            <a:fillRect/>
          </a:stretch>
        </p:blipFill>
        <p:spPr bwMode="auto">
          <a:xfrm>
            <a:off x="4753099" y="1138052"/>
            <a:ext cx="1425039" cy="1931225"/>
          </a:xfrm>
          <a:prstGeom prst="rect">
            <a:avLst/>
          </a:prstGeom>
          <a:noFill/>
          <a:ln w="9525">
            <a:noFill/>
            <a:miter lim="800000"/>
            <a:headEnd/>
            <a:tailEnd/>
          </a:ln>
        </p:spPr>
      </p:pic>
      <p:sp>
        <p:nvSpPr>
          <p:cNvPr id="62" name="TextBox 11"/>
          <p:cNvSpPr txBox="1">
            <a:spLocks noChangeArrowheads="1"/>
          </p:cNvSpPr>
          <p:nvPr/>
        </p:nvSpPr>
        <p:spPr bwMode="auto">
          <a:xfrm>
            <a:off x="6178138" y="1540329"/>
            <a:ext cx="855023" cy="1061829"/>
          </a:xfrm>
          <a:prstGeom prst="rect">
            <a:avLst/>
          </a:prstGeom>
          <a:solidFill>
            <a:schemeClr val="accent3">
              <a:lumMod val="20000"/>
              <a:lumOff val="80000"/>
            </a:schemeClr>
          </a:solidFill>
          <a:ln w="9525">
            <a:noFill/>
            <a:miter lim="800000"/>
            <a:headEnd/>
            <a:tailEnd/>
          </a:ln>
        </p:spPr>
        <p:txBody>
          <a:bodyPr wrap="square">
            <a:spAutoFit/>
          </a:bodyPr>
          <a:lstStyle/>
          <a:p>
            <a:pPr>
              <a:defRPr/>
            </a:pPr>
            <a:r>
              <a:rPr lang="en-US" sz="900" dirty="0">
                <a:solidFill>
                  <a:srgbClr val="002060"/>
                </a:solidFill>
                <a:latin typeface="Lucida Sans" pitchFamily="34" charset="0"/>
              </a:rPr>
              <a:t>Situation Awareness: Humans as sensors feed multi-modal data streams</a:t>
            </a:r>
          </a:p>
        </p:txBody>
      </p:sp>
      <p:sp>
        <p:nvSpPr>
          <p:cNvPr id="63" name="Oval 5"/>
          <p:cNvSpPr>
            <a:spLocks noChangeArrowheads="1"/>
          </p:cNvSpPr>
          <p:nvPr/>
        </p:nvSpPr>
        <p:spPr bwMode="auto">
          <a:xfrm>
            <a:off x="3179838" y="3025130"/>
            <a:ext cx="2992582" cy="1638795"/>
          </a:xfrm>
          <a:prstGeom prst="ellipse">
            <a:avLst/>
          </a:prstGeom>
          <a:solidFill>
            <a:schemeClr val="tx2">
              <a:lumMod val="20000"/>
              <a:lumOff val="80000"/>
              <a:alpha val="50195"/>
            </a:schemeClr>
          </a:solidFill>
          <a:ln w="9525">
            <a:noFill/>
            <a:round/>
            <a:headEnd/>
            <a:tailEnd/>
          </a:ln>
        </p:spPr>
        <p:txBody>
          <a:bodyPr wrap="none" anchor="ctr" anchorCtr="1"/>
          <a:lstStyle/>
          <a:p>
            <a:pPr>
              <a:lnSpc>
                <a:spcPct val="150000"/>
              </a:lnSpc>
              <a:defRPr/>
            </a:pPr>
            <a:r>
              <a:rPr lang="en-US" b="1" dirty="0" smtClean="0">
                <a:solidFill>
                  <a:srgbClr val="C00000"/>
                </a:solidFill>
              </a:rPr>
              <a:t>Pervasive     </a:t>
            </a:r>
            <a:r>
              <a:rPr lang="en-US" b="1" dirty="0">
                <a:solidFill>
                  <a:srgbClr val="C00000"/>
                </a:solidFill>
              </a:rPr>
              <a:t>Computing </a:t>
            </a:r>
          </a:p>
          <a:p>
            <a:pPr>
              <a:lnSpc>
                <a:spcPct val="150000"/>
              </a:lnSpc>
              <a:defRPr/>
            </a:pPr>
            <a:r>
              <a:rPr lang="en-US" b="1" dirty="0">
                <a:solidFill>
                  <a:srgbClr val="C00000"/>
                </a:solidFill>
              </a:rPr>
              <a:t>Social           Informatics </a:t>
            </a:r>
          </a:p>
        </p:txBody>
      </p:sp>
      <p:pic>
        <p:nvPicPr>
          <p:cNvPr id="13363" name="Picture 2" descr="picture of a body"/>
          <p:cNvPicPr>
            <a:picLocks noChangeAspect="1" noChangeArrowheads="1"/>
          </p:cNvPicPr>
          <p:nvPr/>
        </p:nvPicPr>
        <p:blipFill>
          <a:blip r:embed="rId19" cstate="print"/>
          <a:srcRect/>
          <a:stretch>
            <a:fillRect/>
          </a:stretch>
        </p:blipFill>
        <p:spPr bwMode="auto">
          <a:xfrm>
            <a:off x="6534397" y="5626925"/>
            <a:ext cx="1140031" cy="855023"/>
          </a:xfrm>
          <a:prstGeom prst="rect">
            <a:avLst/>
          </a:prstGeom>
          <a:noFill/>
          <a:ln w="9525">
            <a:noFill/>
            <a:miter lim="800000"/>
            <a:headEnd/>
            <a:tailEnd/>
          </a:ln>
        </p:spPr>
      </p:pic>
      <p:graphicFrame>
        <p:nvGraphicFramePr>
          <p:cNvPr id="66" name="Content Placeholder 4"/>
          <p:cNvGraphicFramePr>
            <a:graphicFrameLocks/>
          </p:cNvGraphicFramePr>
          <p:nvPr/>
        </p:nvGraphicFramePr>
        <p:xfrm>
          <a:off x="6819405" y="4273139"/>
          <a:ext cx="1995055" cy="149629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62" name="Rectangle 2"/>
          <p:cNvSpPr txBox="1">
            <a:spLocks noChangeArrowheads="1"/>
          </p:cNvSpPr>
          <p:nvPr/>
        </p:nvSpPr>
        <p:spPr>
          <a:xfrm>
            <a:off x="6152662" y="1086338"/>
            <a:ext cx="2571008" cy="427512"/>
          </a:xfrm>
          <a:prstGeom prst="rect">
            <a:avLst/>
          </a:prstGeom>
          <a:solidFill>
            <a:srgbClr val="FFFFFF"/>
          </a:solidFill>
        </p:spPr>
        <p:txBody>
          <a:bodyPr/>
          <a:lstStyle/>
          <a:p>
            <a:pPr algn="r">
              <a:defRPr/>
            </a:pPr>
            <a:r>
              <a:rPr lang="en-US" altLang="zh-CN" b="1" dirty="0">
                <a:solidFill>
                  <a:srgbClr val="002060"/>
                </a:solidFill>
              </a:rPr>
              <a:t>Emergency Response</a:t>
            </a:r>
          </a:p>
        </p:txBody>
      </p:sp>
      <p:sp>
        <p:nvSpPr>
          <p:cNvPr id="242" name="Rectangle 241"/>
          <p:cNvSpPr/>
          <p:nvPr/>
        </p:nvSpPr>
        <p:spPr>
          <a:xfrm>
            <a:off x="494805" y="1096729"/>
            <a:ext cx="2857995" cy="374073"/>
          </a:xfrm>
          <a:prstGeom prst="rect">
            <a:avLst/>
          </a:prstGeom>
          <a:solidFill>
            <a:srgbClr val="FFFFFF"/>
          </a:solidFill>
        </p:spPr>
        <p:txBody>
          <a:bodyPr wrap="square">
            <a:spAutoFit/>
          </a:bodyPr>
          <a:lstStyle/>
          <a:p>
            <a:pPr>
              <a:defRPr/>
            </a:pPr>
            <a:r>
              <a:rPr lang="en-US" b="1" dirty="0">
                <a:solidFill>
                  <a:srgbClr val="002060"/>
                </a:solidFill>
              </a:rPr>
              <a:t>Environment Sensing</a:t>
            </a:r>
          </a:p>
        </p:txBody>
      </p:sp>
      <p:sp>
        <p:nvSpPr>
          <p:cNvPr id="57" name="Rectangle 2"/>
          <p:cNvSpPr txBox="1">
            <a:spLocks noChangeArrowheads="1"/>
          </p:cNvSpPr>
          <p:nvPr/>
        </p:nvSpPr>
        <p:spPr>
          <a:xfrm>
            <a:off x="152400" y="228600"/>
            <a:ext cx="8839200" cy="609600"/>
          </a:xfrm>
          <a:prstGeom prst="rect">
            <a:avLst/>
          </a:prstGeom>
          <a:solidFill>
            <a:schemeClr val="accent3">
              <a:lumMod val="40000"/>
              <a:lumOff val="60000"/>
            </a:schemeClr>
          </a:solidFill>
        </p:spPr>
        <p:txBody>
          <a:bodyPr vert="horz" lIns="91440" tIns="45720" rIns="91440" bIns="45720" rtlCol="0" anchor="ctr">
            <a:noAutofit/>
          </a:bodyPr>
          <a:lstStyle/>
          <a:p>
            <a:pPr lvl="0" algn="ctr" defTabSz="914400">
              <a:spcBef>
                <a:spcPct val="0"/>
              </a:spcBef>
              <a:defRPr/>
            </a:pPr>
            <a:r>
              <a:rPr lang="en-US" sz="2000" b="1" dirty="0" smtClean="0">
                <a:solidFill>
                  <a:srgbClr val="002060"/>
                </a:solidFill>
                <a:latin typeface="Arial" pitchFamily="34" charset="0"/>
                <a:cs typeface="Arial" pitchFamily="34" charset="0"/>
              </a:rPr>
              <a:t>Smart </a:t>
            </a:r>
            <a:r>
              <a:rPr lang="en-US" sz="2000" b="1" dirty="0">
                <a:solidFill>
                  <a:srgbClr val="002060"/>
                </a:solidFill>
                <a:latin typeface="Arial" pitchFamily="34" charset="0"/>
                <a:cs typeface="Arial" pitchFamily="34" charset="0"/>
              </a:rPr>
              <a:t>Sensing, Reasoning and Decision</a:t>
            </a:r>
          </a:p>
        </p:txBody>
      </p:sp>
      <p:sp>
        <p:nvSpPr>
          <p:cNvPr id="58" name="Rectangle 57"/>
          <p:cNvSpPr/>
          <p:nvPr/>
        </p:nvSpPr>
        <p:spPr>
          <a:xfrm>
            <a:off x="6451766" y="2409352"/>
            <a:ext cx="2228602" cy="215444"/>
          </a:xfrm>
          <a:prstGeom prst="rect">
            <a:avLst/>
          </a:prstGeom>
        </p:spPr>
        <p:txBody>
          <a:bodyPr wrap="square">
            <a:spAutoFit/>
          </a:bodyPr>
          <a:lstStyle/>
          <a:p>
            <a:pPr algn="r">
              <a:defRPr/>
            </a:pPr>
            <a:r>
              <a:rPr lang="en-US" sz="800" dirty="0" smtClean="0">
                <a:solidFill>
                  <a:schemeClr val="bg1"/>
                </a:solidFill>
              </a:rPr>
              <a:t>Credit: Photo by US Geological Survey </a:t>
            </a:r>
          </a:p>
        </p:txBody>
      </p:sp>
    </p:spTree>
    <p:extLst>
      <p:ext uri="{BB962C8B-B14F-4D97-AF65-F5344CB8AC3E}">
        <p14:creationId xmlns="" xmlns:p14="http://schemas.microsoft.com/office/powerpoint/2010/main" val="375193795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t="24753"/>
          <a:stretch/>
        </p:blipFill>
        <p:spPr>
          <a:xfrm>
            <a:off x="-14287" y="3871611"/>
            <a:ext cx="9144000" cy="3800335"/>
          </a:xfrm>
          <a:prstGeom prst="rect">
            <a:avLst/>
          </a:prstGeom>
        </p:spPr>
      </p:pic>
      <p:sp>
        <p:nvSpPr>
          <p:cNvPr id="2" name="Title 1"/>
          <p:cNvSpPr>
            <a:spLocks noGrp="1"/>
          </p:cNvSpPr>
          <p:nvPr>
            <p:ph type="title"/>
          </p:nvPr>
        </p:nvSpPr>
        <p:spPr/>
        <p:txBody>
          <a:bodyPr>
            <a:normAutofit/>
          </a:bodyPr>
          <a:lstStyle/>
          <a:p>
            <a:r>
              <a:rPr lang="en-US" dirty="0"/>
              <a:t>Why is </a:t>
            </a:r>
            <a:r>
              <a:rPr lang="en-US" dirty="0" smtClean="0"/>
              <a:t>Data </a:t>
            </a:r>
            <a:r>
              <a:rPr lang="en-US" dirty="0" smtClean="0"/>
              <a:t>Important?</a:t>
            </a:r>
            <a:endParaRPr lang="en-US" dirty="0"/>
          </a:p>
        </p:txBody>
      </p:sp>
      <p:sp>
        <p:nvSpPr>
          <p:cNvPr id="3" name="Content Placeholder 2"/>
          <p:cNvSpPr>
            <a:spLocks noGrp="1"/>
          </p:cNvSpPr>
          <p:nvPr>
            <p:ph idx="1"/>
          </p:nvPr>
        </p:nvSpPr>
        <p:spPr/>
        <p:txBody>
          <a:bodyPr>
            <a:normAutofit/>
          </a:bodyPr>
          <a:lstStyle/>
          <a:p>
            <a:r>
              <a:rPr lang="en-US" sz="2400" dirty="0" smtClean="0"/>
              <a:t>Transformative implications for commerce and economy</a:t>
            </a:r>
          </a:p>
          <a:p>
            <a:r>
              <a:rPr lang="en-US" sz="2400" dirty="0" smtClean="0"/>
              <a:t>Potential for addressing </a:t>
            </a:r>
            <a:r>
              <a:rPr lang="en-US" sz="2400" dirty="0"/>
              <a:t>some of the </a:t>
            </a:r>
            <a:r>
              <a:rPr lang="en-US" sz="2400" dirty="0" smtClean="0"/>
              <a:t>society’s most </a:t>
            </a:r>
            <a:r>
              <a:rPr lang="en-US" sz="2400" dirty="0"/>
              <a:t>pressing challenges </a:t>
            </a:r>
            <a:endParaRPr lang="en-US" sz="2400" dirty="0" smtClean="0"/>
          </a:p>
          <a:p>
            <a:r>
              <a:rPr lang="en-US" sz="2400" dirty="0"/>
              <a:t>Critical to accelerating the pace of discovery in almost every science and engineering discipline</a:t>
            </a:r>
          </a:p>
          <a:p>
            <a:endParaRPr lang="en-US" sz="2400" dirty="0"/>
          </a:p>
        </p:txBody>
      </p:sp>
      <p:sp>
        <p:nvSpPr>
          <p:cNvPr id="6" name="TextBox 5"/>
          <p:cNvSpPr txBox="1"/>
          <p:nvPr/>
        </p:nvSpPr>
        <p:spPr>
          <a:xfrm>
            <a:off x="229318" y="6649647"/>
            <a:ext cx="2055028" cy="215444"/>
          </a:xfrm>
          <a:prstGeom prst="rect">
            <a:avLst/>
          </a:prstGeom>
          <a:noFill/>
        </p:spPr>
        <p:txBody>
          <a:bodyPr wrap="square" rtlCol="0">
            <a:spAutoFit/>
          </a:bodyPr>
          <a:lstStyle/>
          <a:p>
            <a:r>
              <a:rPr lang="en-US" sz="800" dirty="0" smtClean="0"/>
              <a:t>Image Credit</a:t>
            </a:r>
            <a:r>
              <a:rPr lang="en-US" sz="800" dirty="0"/>
              <a:t>: </a:t>
            </a:r>
            <a:r>
              <a:rPr lang="en-US" sz="800" i="1" dirty="0"/>
              <a:t>Chi Birmingham</a:t>
            </a:r>
            <a:endParaRPr lang="en-US" sz="800" dirty="0"/>
          </a:p>
        </p:txBody>
      </p:sp>
    </p:spTree>
    <p:extLst>
      <p:ext uri="{BB962C8B-B14F-4D97-AF65-F5344CB8AC3E}">
        <p14:creationId xmlns="" xmlns:p14="http://schemas.microsoft.com/office/powerpoint/2010/main" val="3105059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7"/>
          <p:cNvSpPr>
            <a:spLocks noGrp="1"/>
          </p:cNvSpPr>
          <p:nvPr>
            <p:ph type="title"/>
          </p:nvPr>
        </p:nvSpPr>
        <p:spPr>
          <a:xfrm>
            <a:off x="533400" y="0"/>
            <a:ext cx="8534400" cy="1295400"/>
          </a:xfrm>
        </p:spPr>
        <p:txBody>
          <a:bodyPr>
            <a:noAutofit/>
          </a:bodyPr>
          <a:lstStyle/>
          <a:p>
            <a:r>
              <a:rPr lang="en-US" dirty="0">
                <a:cs typeface="Arial" pitchFamily="34" charset="0"/>
              </a:rPr>
              <a:t>The Age of Data: From Data to Knowledge to Action </a:t>
            </a:r>
            <a:endParaRPr lang="en-US" dirty="0" smtClean="0">
              <a:cs typeface="Arial"/>
            </a:endParaRPr>
          </a:p>
        </p:txBody>
      </p:sp>
      <p:sp>
        <p:nvSpPr>
          <p:cNvPr id="24578" name="Rectangle 8"/>
          <p:cNvSpPr>
            <a:spLocks noGrp="1" noChangeArrowheads="1"/>
          </p:cNvSpPr>
          <p:nvPr>
            <p:ph type="body" sz="half" idx="1"/>
          </p:nvPr>
        </p:nvSpPr>
        <p:spPr>
          <a:xfrm>
            <a:off x="533400" y="1600200"/>
            <a:ext cx="4800600" cy="4267200"/>
          </a:xfrm>
        </p:spPr>
        <p:txBody>
          <a:bodyPr>
            <a:noAutofit/>
          </a:bodyPr>
          <a:lstStyle/>
          <a:p>
            <a:pPr>
              <a:lnSpc>
                <a:spcPts val="2000"/>
              </a:lnSpc>
              <a:spcAft>
                <a:spcPts val="1200"/>
              </a:spcAft>
            </a:pPr>
            <a:r>
              <a:rPr lang="en-US" sz="2000" b="1" dirty="0"/>
              <a:t>Data-driven discovery is </a:t>
            </a:r>
            <a:r>
              <a:rPr lang="en-US" sz="2000" dirty="0"/>
              <a:t>revolutionizing scientific exploration and engineering innovations</a:t>
            </a:r>
          </a:p>
          <a:p>
            <a:pPr>
              <a:lnSpc>
                <a:spcPts val="2000"/>
              </a:lnSpc>
              <a:spcAft>
                <a:spcPts val="1200"/>
              </a:spcAft>
            </a:pPr>
            <a:r>
              <a:rPr lang="en-US" sz="2000" b="1" dirty="0" smtClean="0">
                <a:latin typeface="Arial"/>
                <a:cs typeface="Arial"/>
              </a:rPr>
              <a:t>Automatic extraction of new knowledge </a:t>
            </a:r>
            <a:r>
              <a:rPr lang="en-US" sz="2000" dirty="0" smtClean="0">
                <a:latin typeface="Arial"/>
                <a:cs typeface="Arial"/>
              </a:rPr>
              <a:t>about the physical, biological and cyber world continues to accelerate</a:t>
            </a:r>
          </a:p>
          <a:p>
            <a:pPr eaLnBrk="1" hangingPunct="1">
              <a:lnSpc>
                <a:spcPts val="2000"/>
              </a:lnSpc>
              <a:spcAft>
                <a:spcPts val="1200"/>
              </a:spcAft>
            </a:pPr>
            <a:r>
              <a:rPr lang="en-US" sz="2000" dirty="0" smtClean="0">
                <a:latin typeface="Arial"/>
                <a:cs typeface="Arial"/>
              </a:rPr>
              <a:t>Multi-cores, concurrent and parallel algorithms, virtualization and advanced server architectures will enable </a:t>
            </a:r>
            <a:r>
              <a:rPr lang="en-US" sz="2000" b="1" dirty="0" smtClean="0">
                <a:latin typeface="Arial"/>
                <a:cs typeface="Arial"/>
              </a:rPr>
              <a:t>data mining and machine learning</a:t>
            </a:r>
            <a:r>
              <a:rPr lang="en-US" sz="2000" dirty="0" smtClean="0">
                <a:latin typeface="Arial"/>
                <a:cs typeface="Arial"/>
              </a:rPr>
              <a:t>, and </a:t>
            </a:r>
            <a:r>
              <a:rPr lang="en-US" sz="2000" b="1" dirty="0" smtClean="0">
                <a:latin typeface="Arial"/>
                <a:cs typeface="Arial"/>
              </a:rPr>
              <a:t>discovery and visualization of Big Data</a:t>
            </a:r>
          </a:p>
        </p:txBody>
      </p:sp>
      <p:pic>
        <p:nvPicPr>
          <p:cNvPr id="2" name="Picture 1" descr="quadrant swirrels.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14704" y="1770422"/>
            <a:ext cx="3623253" cy="3609290"/>
          </a:xfrm>
          <a:prstGeom prst="rect">
            <a:avLst/>
          </a:prstGeom>
        </p:spPr>
      </p:pic>
    </p:spTree>
    <p:extLst>
      <p:ext uri="{BB962C8B-B14F-4D97-AF65-F5344CB8AC3E}">
        <p14:creationId xmlns="" xmlns:p14="http://schemas.microsoft.com/office/powerpoint/2010/main" val="27870502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SBE research: </a:t>
            </a:r>
            <a:br>
              <a:rPr lang="en-US" dirty="0" smtClean="0"/>
            </a:br>
            <a:r>
              <a:rPr lang="en-US" dirty="0" smtClean="0"/>
              <a:t>Technology and data drivers</a:t>
            </a:r>
            <a:endParaRPr lang="en-US" dirty="0"/>
          </a:p>
        </p:txBody>
      </p:sp>
      <p:sp>
        <p:nvSpPr>
          <p:cNvPr id="3" name="Content Placeholder 2"/>
          <p:cNvSpPr>
            <a:spLocks noGrp="1"/>
          </p:cNvSpPr>
          <p:nvPr>
            <p:ph sz="half" idx="1"/>
          </p:nvPr>
        </p:nvSpPr>
        <p:spPr>
          <a:xfrm>
            <a:off x="386634" y="1551504"/>
            <a:ext cx="4038600" cy="5189980"/>
          </a:xfrm>
        </p:spPr>
        <p:txBody>
          <a:bodyPr>
            <a:normAutofit/>
          </a:bodyPr>
          <a:lstStyle/>
          <a:p>
            <a:pPr>
              <a:lnSpc>
                <a:spcPct val="110000"/>
              </a:lnSpc>
            </a:pPr>
            <a:r>
              <a:rPr lang="en-US" sz="2000" dirty="0" smtClean="0"/>
              <a:t>Scale: More data from more sources (environmental, sensor, administrative, survey, commercial, usage, and so on)</a:t>
            </a:r>
          </a:p>
          <a:p>
            <a:pPr>
              <a:lnSpc>
                <a:spcPct val="110000"/>
              </a:lnSpc>
            </a:pPr>
            <a:r>
              <a:rPr lang="en-US" sz="2000" dirty="0" smtClean="0"/>
              <a:t>Density (merge, overlap, </a:t>
            </a:r>
            <a:r>
              <a:rPr lang="en-US" sz="2000" dirty="0" err="1" smtClean="0"/>
              <a:t>georectify</a:t>
            </a:r>
            <a:r>
              <a:rPr lang="en-US" sz="2000" dirty="0" smtClean="0"/>
              <a:t>)</a:t>
            </a:r>
          </a:p>
          <a:p>
            <a:pPr>
              <a:lnSpc>
                <a:spcPct val="110000"/>
              </a:lnSpc>
            </a:pPr>
            <a:r>
              <a:rPr lang="en-US" sz="2000" dirty="0" smtClean="0"/>
              <a:t>Tools (statistics, GIS, network analysis, modeling, scenarios)</a:t>
            </a:r>
          </a:p>
          <a:p>
            <a:pPr>
              <a:lnSpc>
                <a:spcPct val="110000"/>
              </a:lnSpc>
            </a:pPr>
            <a:r>
              <a:rPr lang="en-US" sz="2000" dirty="0" smtClean="0"/>
              <a:t>Granularity (</a:t>
            </a:r>
            <a:r>
              <a:rPr lang="en-US" sz="2000" dirty="0" err="1" smtClean="0"/>
              <a:t>fMRI</a:t>
            </a:r>
            <a:r>
              <a:rPr lang="en-US" sz="2000" dirty="0" smtClean="0"/>
              <a:t>, administrative, commercial and behavioral level)</a:t>
            </a:r>
          </a:p>
          <a:p>
            <a:pPr>
              <a:lnSpc>
                <a:spcPct val="110000"/>
              </a:lnSpc>
            </a:pPr>
            <a:r>
              <a:rPr lang="en-US" sz="2000" dirty="0" smtClean="0"/>
              <a:t>Greater access to and demand for high performance computational resources</a:t>
            </a:r>
          </a:p>
          <a:p>
            <a:pPr>
              <a:lnSpc>
                <a:spcPct val="110000"/>
              </a:lnSpc>
              <a:buNone/>
            </a:pPr>
            <a:endParaRPr lang="en-US" sz="2000" dirty="0" smtClean="0"/>
          </a:p>
        </p:txBody>
      </p:sp>
      <p:pic>
        <p:nvPicPr>
          <p:cNvPr id="8" name="Content Placeholder 6" descr="NSF8156_SBE2020_C1 copy.tif"/>
          <p:cNvPicPr>
            <a:picLocks noGrp="1" noChangeAspect="1"/>
          </p:cNvPicPr>
          <p:nvPr>
            <p:ph sz="half" idx="2"/>
          </p:nvPr>
        </p:nvPicPr>
        <p:blipFill>
          <a:blip r:embed="rId3" cstate="print">
            <a:extLst>
              <a:ext uri="{28A0092B-C50C-407E-A947-70E740481C1C}">
                <a14:useLocalDpi xmlns="" xmlns:a14="http://schemas.microsoft.com/office/drawing/2010/main" val="0"/>
              </a:ext>
            </a:extLst>
          </a:blip>
          <a:srcRect l="-10341" r="-10341"/>
          <a:stretch>
            <a:fillRect/>
          </a:stretch>
        </p:blipFill>
        <p:spPr>
          <a:xfrm>
            <a:off x="4568781" y="1598537"/>
            <a:ext cx="4400283" cy="4931293"/>
          </a:xfrm>
        </p:spPr>
      </p:pic>
    </p:spTree>
    <p:extLst>
      <p:ext uri="{BB962C8B-B14F-4D97-AF65-F5344CB8AC3E}">
        <p14:creationId xmlns="" xmlns:p14="http://schemas.microsoft.com/office/powerpoint/2010/main" val="2951904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94024"/>
            <a:ext cx="8229600" cy="1143000"/>
          </a:xfrm>
        </p:spPr>
        <p:txBody>
          <a:bodyPr>
            <a:noAutofit/>
          </a:bodyPr>
          <a:lstStyle/>
          <a:p>
            <a:pPr eaLnBrk="1" hangingPunct="1"/>
            <a:r>
              <a:rPr lang="en-US" dirty="0" smtClean="0">
                <a:ea typeface="ＭＳ Ｐゴシック" pitchFamily="34" charset="-128"/>
              </a:rPr>
              <a:t>Examples of Research Challenges</a:t>
            </a:r>
          </a:p>
        </p:txBody>
      </p:sp>
      <p:sp>
        <p:nvSpPr>
          <p:cNvPr id="17411" name="Content Placeholder 2"/>
          <p:cNvSpPr>
            <a:spLocks noGrp="1"/>
          </p:cNvSpPr>
          <p:nvPr>
            <p:ph idx="1"/>
          </p:nvPr>
        </p:nvSpPr>
        <p:spPr>
          <a:xfrm>
            <a:off x="474784" y="1740877"/>
            <a:ext cx="8229600" cy="4525963"/>
          </a:xfrm>
        </p:spPr>
        <p:txBody>
          <a:bodyPr>
            <a:normAutofit/>
          </a:bodyPr>
          <a:lstStyle/>
          <a:p>
            <a:pPr marL="0" indent="0">
              <a:buNone/>
            </a:pPr>
            <a:r>
              <a:rPr lang="en-US" dirty="0" smtClean="0">
                <a:ea typeface="ＭＳ Ｐゴシック" pitchFamily="34" charset="-128"/>
              </a:rPr>
              <a:t> </a:t>
            </a:r>
          </a:p>
        </p:txBody>
      </p:sp>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246184" y="1160586"/>
            <a:ext cx="8897816" cy="5257800"/>
          </a:xfrm>
          <a:prstGeom prst="rect">
            <a:avLst/>
          </a:prstGeom>
        </p:spPr>
        <p:txBody>
          <a:bodyPr vert="horz" lIns="91440" tIns="45720" rIns="91440" bIns="45720" rtlCol="0">
            <a:normAutofit fontScale="92500" lnSpcReduction="20000"/>
          </a:bodyPr>
          <a:lstStyle/>
          <a:p>
            <a:pPr marL="342900" lvl="0" indent="-342900" fontAlgn="auto">
              <a:spcBef>
                <a:spcPct val="20000"/>
              </a:spcBef>
              <a:spcAft>
                <a:spcPts val="0"/>
              </a:spcAft>
              <a:buFont typeface="Arial" pitchFamily="34" charset="0"/>
              <a:buChar char="•"/>
            </a:pPr>
            <a:r>
              <a:rPr lang="en-US" sz="2400" b="0" dirty="0" smtClean="0">
                <a:solidFill>
                  <a:srgbClr val="C00402"/>
                </a:solidFill>
                <a:latin typeface="Arial"/>
                <a:cs typeface="Arial"/>
              </a:rPr>
              <a:t>More data is being collected than we can store </a:t>
            </a:r>
          </a:p>
          <a:p>
            <a:pPr marL="800100" lvl="1" indent="-342900" fontAlgn="auto">
              <a:spcBef>
                <a:spcPct val="20000"/>
              </a:spcBef>
              <a:spcAft>
                <a:spcPts val="0"/>
              </a:spcAft>
              <a:buFont typeface="Arial" pitchFamily="34" charset="0"/>
              <a:buChar char="•"/>
            </a:pPr>
            <a:r>
              <a:rPr lang="en-US" sz="2400" b="0" dirty="0" smtClean="0">
                <a:latin typeface="Arial"/>
                <a:cs typeface="Arial"/>
              </a:rPr>
              <a:t>Analyze the data as it becomes available</a:t>
            </a:r>
          </a:p>
          <a:p>
            <a:pPr marL="800100" lvl="1" indent="-342900" fontAlgn="auto">
              <a:spcBef>
                <a:spcPct val="20000"/>
              </a:spcBef>
              <a:spcAft>
                <a:spcPts val="0"/>
              </a:spcAft>
              <a:buFont typeface="Arial" pitchFamily="34" charset="0"/>
              <a:buChar char="•"/>
            </a:pPr>
            <a:r>
              <a:rPr lang="en-US" sz="2400" b="0" dirty="0" smtClean="0">
                <a:latin typeface="Arial"/>
                <a:cs typeface="Arial"/>
              </a:rPr>
              <a:t>Decide what to archive and what to discard</a:t>
            </a:r>
          </a:p>
          <a:p>
            <a:pPr marL="342900" lvl="0" indent="-342900" fontAlgn="auto">
              <a:spcBef>
                <a:spcPct val="20000"/>
              </a:spcBef>
              <a:spcAft>
                <a:spcPts val="0"/>
              </a:spcAft>
              <a:buFont typeface="Arial" pitchFamily="34" charset="0"/>
              <a:buChar char="•"/>
            </a:pPr>
            <a:r>
              <a:rPr lang="en-US" sz="2400" b="0" dirty="0" smtClean="0">
                <a:solidFill>
                  <a:srgbClr val="C00402"/>
                </a:solidFill>
                <a:latin typeface="Arial"/>
                <a:cs typeface="Arial"/>
              </a:rPr>
              <a:t>Many data sets are too large to download</a:t>
            </a:r>
          </a:p>
          <a:p>
            <a:pPr marL="800100" lvl="1" indent="-342900" fontAlgn="auto">
              <a:spcBef>
                <a:spcPct val="20000"/>
              </a:spcBef>
              <a:spcAft>
                <a:spcPts val="0"/>
              </a:spcAft>
              <a:buFont typeface="Arial" pitchFamily="34" charset="0"/>
              <a:buChar char="•"/>
            </a:pPr>
            <a:r>
              <a:rPr lang="en-US" sz="2400" b="0" dirty="0" smtClean="0">
                <a:latin typeface="Arial"/>
                <a:cs typeface="Arial"/>
              </a:rPr>
              <a:t>Analyze the data wherever it resides</a:t>
            </a:r>
          </a:p>
          <a:p>
            <a:pPr marL="342900" indent="-342900" fontAlgn="auto">
              <a:spcBef>
                <a:spcPct val="20000"/>
              </a:spcBef>
              <a:spcAft>
                <a:spcPts val="0"/>
              </a:spcAft>
              <a:buFont typeface="Arial" pitchFamily="34" charset="0"/>
              <a:buChar char="•"/>
            </a:pPr>
            <a:r>
              <a:rPr lang="en-US" sz="2400" b="0" dirty="0" smtClean="0">
                <a:solidFill>
                  <a:srgbClr val="C00402"/>
                </a:solidFill>
                <a:latin typeface="Arial"/>
                <a:cs typeface="Arial"/>
              </a:rPr>
              <a:t>Many data sets are too poorly organized to be usable</a:t>
            </a:r>
          </a:p>
          <a:p>
            <a:pPr marL="800100" lvl="1" indent="-342900" fontAlgn="auto">
              <a:spcBef>
                <a:spcPct val="20000"/>
              </a:spcBef>
              <a:spcAft>
                <a:spcPts val="0"/>
              </a:spcAft>
              <a:buFont typeface="Arial" pitchFamily="34" charset="0"/>
              <a:buChar char="•"/>
            </a:pPr>
            <a:r>
              <a:rPr lang="en-US" sz="2400" b="0" dirty="0" smtClean="0">
                <a:latin typeface="Arial"/>
                <a:cs typeface="Arial"/>
              </a:rPr>
              <a:t>Better organize and retrieve data</a:t>
            </a:r>
          </a:p>
          <a:p>
            <a:pPr marL="342900" indent="-342900" fontAlgn="auto">
              <a:spcBef>
                <a:spcPct val="20000"/>
              </a:spcBef>
              <a:spcAft>
                <a:spcPts val="0"/>
              </a:spcAft>
              <a:buFont typeface="Arial" pitchFamily="34" charset="0"/>
              <a:buChar char="•"/>
            </a:pPr>
            <a:r>
              <a:rPr lang="en-US" sz="2400" b="0" dirty="0" smtClean="0">
                <a:solidFill>
                  <a:srgbClr val="C00402"/>
                </a:solidFill>
                <a:latin typeface="Arial"/>
                <a:cs typeface="Arial"/>
              </a:rPr>
              <a:t>Many data sets are heterogeneous in type, structure, semantics, organization, granularity, accessibility …</a:t>
            </a:r>
          </a:p>
          <a:p>
            <a:pPr marL="800100" lvl="1" indent="-342900" fontAlgn="auto">
              <a:spcBef>
                <a:spcPct val="20000"/>
              </a:spcBef>
              <a:spcAft>
                <a:spcPts val="0"/>
              </a:spcAft>
              <a:buFont typeface="Arial" pitchFamily="34" charset="0"/>
              <a:buChar char="•"/>
            </a:pPr>
            <a:r>
              <a:rPr lang="en-US" sz="2400" b="0" dirty="0" smtClean="0">
                <a:latin typeface="Arial"/>
                <a:cs typeface="Arial"/>
              </a:rPr>
              <a:t>Integrate and customize access to federate data</a:t>
            </a:r>
          </a:p>
          <a:p>
            <a:pPr marL="342900" indent="-342900" fontAlgn="auto">
              <a:spcBef>
                <a:spcPct val="20000"/>
              </a:spcBef>
              <a:spcAft>
                <a:spcPts val="0"/>
              </a:spcAft>
              <a:buFont typeface="Arial" pitchFamily="34" charset="0"/>
              <a:buChar char="•"/>
            </a:pPr>
            <a:r>
              <a:rPr lang="en-US" sz="2400" b="0" dirty="0" smtClean="0">
                <a:solidFill>
                  <a:srgbClr val="C00402"/>
                </a:solidFill>
                <a:latin typeface="Arial"/>
                <a:cs typeface="Arial"/>
              </a:rPr>
              <a:t>Utility of data limited by our ability to interpret and use it</a:t>
            </a:r>
          </a:p>
          <a:p>
            <a:pPr marL="800100" lvl="1" indent="-342900" fontAlgn="auto">
              <a:spcBef>
                <a:spcPct val="20000"/>
              </a:spcBef>
              <a:spcAft>
                <a:spcPts val="0"/>
              </a:spcAft>
              <a:buFont typeface="Arial" pitchFamily="34" charset="0"/>
              <a:buChar char="•"/>
            </a:pPr>
            <a:r>
              <a:rPr lang="en-US" sz="2400" b="0" dirty="0" smtClean="0">
                <a:latin typeface="Arial"/>
                <a:cs typeface="Arial"/>
              </a:rPr>
              <a:t>Extract  and visualize actionable knowledge</a:t>
            </a:r>
          </a:p>
          <a:p>
            <a:pPr marL="800100" lvl="1" indent="-342900" fontAlgn="auto">
              <a:spcBef>
                <a:spcPct val="20000"/>
              </a:spcBef>
              <a:spcAft>
                <a:spcPts val="0"/>
              </a:spcAft>
              <a:buFont typeface="Arial" pitchFamily="34" charset="0"/>
              <a:buChar char="•"/>
            </a:pPr>
            <a:r>
              <a:rPr lang="en-US" sz="2400" b="0" dirty="0" smtClean="0">
                <a:latin typeface="Arial"/>
                <a:cs typeface="Arial"/>
              </a:rPr>
              <a:t>Evaluate results</a:t>
            </a:r>
          </a:p>
          <a:p>
            <a:pPr marL="342900" indent="-342900">
              <a:spcBef>
                <a:spcPct val="20000"/>
              </a:spcBef>
              <a:buFont typeface="Arial" pitchFamily="34" charset="0"/>
              <a:buChar char="•"/>
            </a:pPr>
            <a:r>
              <a:rPr lang="en-US" sz="2400" dirty="0" smtClean="0">
                <a:solidFill>
                  <a:srgbClr val="C00402"/>
                </a:solidFill>
                <a:latin typeface="Arial"/>
                <a:cs typeface="Arial"/>
              </a:rPr>
              <a:t>Large and linked datasets may be exploited to identify individuals</a:t>
            </a:r>
          </a:p>
          <a:p>
            <a:pPr marL="800100" lvl="1" indent="-342900">
              <a:spcBef>
                <a:spcPct val="20000"/>
              </a:spcBef>
              <a:buFont typeface="Arial" pitchFamily="34" charset="0"/>
              <a:buChar char="•"/>
            </a:pPr>
            <a:r>
              <a:rPr lang="en-US" sz="2400" dirty="0" smtClean="0">
                <a:latin typeface="Arial"/>
                <a:cs typeface="Arial"/>
              </a:rPr>
              <a:t>Design management and analysis with built-in privacy preserving characteristics </a:t>
            </a:r>
          </a:p>
          <a:p>
            <a:pPr marL="800100" lvl="1" indent="-342900">
              <a:spcBef>
                <a:spcPct val="20000"/>
              </a:spcBef>
              <a:buFont typeface="Arial" pitchFamily="34" charset="0"/>
              <a:buChar char="•"/>
            </a:pPr>
            <a:endParaRPr lang="en-US" sz="2400" b="0" dirty="0" smtClean="0">
              <a:latin typeface="Arial"/>
              <a:cs typeface="Arial"/>
            </a:endParaRPr>
          </a:p>
          <a:p>
            <a:pPr marL="342900" indent="-342900" fontAlgn="auto">
              <a:spcBef>
                <a:spcPct val="20000"/>
              </a:spcBef>
              <a:spcAft>
                <a:spcPts val="0"/>
              </a:spcAft>
              <a:buFont typeface="Arial" pitchFamily="34" charset="0"/>
              <a:buChar char="•"/>
            </a:pPr>
            <a:endParaRPr lang="en-US" sz="2400" b="0" dirty="0" smtClean="0">
              <a:latin typeface="Arial"/>
              <a:cs typeface="Arial"/>
            </a:endParaRPr>
          </a:p>
        </p:txBody>
      </p:sp>
    </p:spTree>
    <p:extLst>
      <p:ext uri="{BB962C8B-B14F-4D97-AF65-F5344CB8AC3E}">
        <p14:creationId xmlns="" xmlns:p14="http://schemas.microsoft.com/office/powerpoint/2010/main" val="2911633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62" name="Rectangle 2"/>
          <p:cNvSpPr>
            <a:spLocks noGrp="1" noChangeArrowheads="1"/>
          </p:cNvSpPr>
          <p:nvPr>
            <p:ph type="title"/>
          </p:nvPr>
        </p:nvSpPr>
        <p:spPr>
          <a:xfrm>
            <a:off x="0" y="0"/>
            <a:ext cx="8229600" cy="1143000"/>
          </a:xfrm>
        </p:spPr>
        <p:txBody>
          <a:bodyPr>
            <a:normAutofit/>
          </a:bodyPr>
          <a:lstStyle/>
          <a:p>
            <a:pPr algn="l"/>
            <a:r>
              <a:rPr lang="en-US" b="1" i="1" dirty="0" smtClean="0"/>
              <a:t>Many sources of data. . .</a:t>
            </a:r>
            <a:endParaRPr lang="en-US" b="1" i="1" dirty="0"/>
          </a:p>
        </p:txBody>
      </p:sp>
      <p:pic>
        <p:nvPicPr>
          <p:cNvPr id="2088963"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76200" y="3048000"/>
            <a:ext cx="1859222" cy="1328738"/>
          </a:xfrm>
          <a:prstGeom prst="rect">
            <a:avLst/>
          </a:prstGeom>
          <a:noFill/>
        </p:spPr>
      </p:pic>
      <p:sp>
        <p:nvSpPr>
          <p:cNvPr id="2088976" name="Text Box 16"/>
          <p:cNvSpPr txBox="1">
            <a:spLocks noChangeArrowheads="1"/>
          </p:cNvSpPr>
          <p:nvPr/>
        </p:nvSpPr>
        <p:spPr bwMode="auto">
          <a:xfrm>
            <a:off x="381000" y="2286000"/>
            <a:ext cx="1070510" cy="52322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2800" b="1" i="1" dirty="0" smtClean="0">
                <a:solidFill>
                  <a:srgbClr val="FF0000"/>
                </a:solidFill>
                <a:ea typeface="MS PGothic" pitchFamily="34" charset="-128"/>
                <a:cs typeface="MS PGothic" pitchFamily="34" charset="-128"/>
              </a:rPr>
              <a:t>1988</a:t>
            </a:r>
            <a:endParaRPr lang="en-US" sz="2800" b="1" i="1" dirty="0">
              <a:solidFill>
                <a:srgbClr val="FF0000"/>
              </a:solidFill>
              <a:ea typeface="MS PGothic" pitchFamily="34" charset="-128"/>
              <a:cs typeface="MS PGothic" pitchFamily="34" charset="-128"/>
            </a:endParaRPr>
          </a:p>
        </p:txBody>
      </p:sp>
      <p:grpSp>
        <p:nvGrpSpPr>
          <p:cNvPr id="2" name="Group 3"/>
          <p:cNvGrpSpPr/>
          <p:nvPr/>
        </p:nvGrpSpPr>
        <p:grpSpPr>
          <a:xfrm>
            <a:off x="2074454" y="990600"/>
            <a:ext cx="6917145" cy="4727377"/>
            <a:chOff x="2074454" y="990600"/>
            <a:chExt cx="6917145" cy="4727377"/>
          </a:xfrm>
        </p:grpSpPr>
        <p:grpSp>
          <p:nvGrpSpPr>
            <p:cNvPr id="3" name="Group 25"/>
            <p:cNvGrpSpPr/>
            <p:nvPr/>
          </p:nvGrpSpPr>
          <p:grpSpPr>
            <a:xfrm>
              <a:off x="2074454" y="2895600"/>
              <a:ext cx="1735546" cy="1132820"/>
              <a:chOff x="2397937" y="2829580"/>
              <a:chExt cx="1735546" cy="1132820"/>
            </a:xfrm>
          </p:grpSpPr>
          <p:sp>
            <p:nvSpPr>
              <p:cNvPr id="2088975" name="AutoShape 15"/>
              <p:cNvSpPr>
                <a:spLocks noChangeArrowheads="1"/>
              </p:cNvSpPr>
              <p:nvPr/>
            </p:nvSpPr>
            <p:spPr bwMode="auto">
              <a:xfrm>
                <a:off x="2717800" y="3352800"/>
                <a:ext cx="1066800" cy="609600"/>
              </a:xfrm>
              <a:prstGeom prst="rightArrow">
                <a:avLst>
                  <a:gd name="adj1" fmla="val 50000"/>
                  <a:gd name="adj2" fmla="val 43750"/>
                </a:avLst>
              </a:prstGeom>
              <a:gradFill rotWithShape="0">
                <a:gsLst>
                  <a:gs pos="0">
                    <a:srgbClr val="72B88E">
                      <a:gamma/>
                      <a:tint val="41176"/>
                      <a:invGamma/>
                    </a:srgbClr>
                  </a:gs>
                  <a:gs pos="100000">
                    <a:srgbClr val="72B88E"/>
                  </a:gs>
                </a:gsLst>
                <a:lin ang="0" scaled="1"/>
              </a:gradFill>
              <a:ln w="9525">
                <a:noFill/>
                <a:miter lim="800000"/>
                <a:headEnd/>
                <a:tailEnd/>
              </a:ln>
            </p:spPr>
            <p:txBody>
              <a:bodyPr wrap="none" anchor="ctr">
                <a:prstTxWarp prst="textNoShape">
                  <a:avLst/>
                </a:prstTxWarp>
              </a:bodyPr>
              <a:lstStyle/>
              <a:p>
                <a:pPr algn="ctr"/>
                <a:endParaRPr lang="en-US" dirty="0"/>
              </a:p>
            </p:txBody>
          </p:sp>
          <p:sp>
            <p:nvSpPr>
              <p:cNvPr id="2088978" name="Text Box 18"/>
              <p:cNvSpPr txBox="1">
                <a:spLocks noChangeArrowheads="1"/>
              </p:cNvSpPr>
              <p:nvPr/>
            </p:nvSpPr>
            <p:spPr bwMode="auto">
              <a:xfrm>
                <a:off x="2397937" y="2829580"/>
                <a:ext cx="1735546" cy="523220"/>
              </a:xfrm>
              <a:prstGeom prst="rect">
                <a:avLst/>
              </a:prstGeom>
              <a:noFill/>
              <a:ln w="9525">
                <a:noFill/>
                <a:miter lim="800000"/>
                <a:headEnd/>
                <a:tailEnd/>
              </a:ln>
            </p:spPr>
            <p:txBody>
              <a:bodyPr wrap="none">
                <a:prstTxWarp prst="textNoShape">
                  <a:avLst/>
                </a:prstTxWarp>
                <a:spAutoFit/>
              </a:bodyPr>
              <a:lstStyle/>
              <a:p>
                <a:pPr algn="ctr" eaLnBrk="0" hangingPunct="0">
                  <a:lnSpc>
                    <a:spcPct val="100000"/>
                  </a:lnSpc>
                  <a:spcBef>
                    <a:spcPct val="0"/>
                  </a:spcBef>
                  <a:buClrTx/>
                  <a:buSzTx/>
                  <a:buFontTx/>
                  <a:buNone/>
                </a:pPr>
                <a:r>
                  <a:rPr lang="en-US" sz="1400" i="1" dirty="0">
                    <a:latin typeface="Georgia"/>
                    <a:ea typeface="MS PGothic" pitchFamily="34" charset="-128"/>
                    <a:cs typeface="Georgia"/>
                  </a:rPr>
                  <a:t>Remarkable</a:t>
                </a:r>
              </a:p>
              <a:p>
                <a:pPr algn="ctr" eaLnBrk="0" hangingPunct="0">
                  <a:lnSpc>
                    <a:spcPct val="100000"/>
                  </a:lnSpc>
                  <a:spcBef>
                    <a:spcPct val="0"/>
                  </a:spcBef>
                  <a:buClrTx/>
                  <a:buSzTx/>
                  <a:buFontTx/>
                  <a:buNone/>
                </a:pPr>
                <a:r>
                  <a:rPr lang="en-US" sz="1400" i="1" dirty="0">
                    <a:latin typeface="Georgia"/>
                    <a:ea typeface="MS PGothic" pitchFamily="34" charset="-128"/>
                    <a:cs typeface="Georgia"/>
                  </a:rPr>
                  <a:t>Pace of </a:t>
                </a:r>
                <a:r>
                  <a:rPr lang="en-US" sz="1400" i="1" dirty="0" smtClean="0">
                    <a:latin typeface="Georgia"/>
                    <a:ea typeface="MS PGothic" pitchFamily="34" charset="-128"/>
                    <a:cs typeface="Georgia"/>
                  </a:rPr>
                  <a:t>Innovation </a:t>
                </a:r>
                <a:endParaRPr lang="en-US" sz="1400" i="1" dirty="0">
                  <a:latin typeface="Georgia"/>
                  <a:ea typeface="MS PGothic" pitchFamily="34" charset="-128"/>
                  <a:cs typeface="Georgia"/>
                </a:endParaRPr>
              </a:p>
            </p:txBody>
          </p:sp>
        </p:grpSp>
        <p:sp>
          <p:nvSpPr>
            <p:cNvPr id="2088972" name="Text Box 12"/>
            <p:cNvSpPr txBox="1">
              <a:spLocks noChangeArrowheads="1"/>
            </p:cNvSpPr>
            <p:nvPr/>
          </p:nvSpPr>
          <p:spPr bwMode="auto">
            <a:xfrm>
              <a:off x="3962400" y="5410200"/>
              <a:ext cx="837151"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a:latin typeface="Georgia"/>
                  <a:ea typeface="MS PGothic" pitchFamily="34" charset="-128"/>
                  <a:cs typeface="Georgia"/>
                </a:rPr>
                <a:t>EMAIL</a:t>
              </a:r>
              <a:endParaRPr lang="en-US" sz="2400" b="1" dirty="0">
                <a:latin typeface="Georgia"/>
                <a:ea typeface="MS PGothic" pitchFamily="34" charset="-128"/>
                <a:cs typeface="Georgia"/>
              </a:endParaRPr>
            </a:p>
          </p:txBody>
        </p:sp>
        <p:sp>
          <p:nvSpPr>
            <p:cNvPr id="2088973" name="Text Box 13"/>
            <p:cNvSpPr txBox="1">
              <a:spLocks noChangeArrowheads="1"/>
            </p:cNvSpPr>
            <p:nvPr/>
          </p:nvSpPr>
          <p:spPr bwMode="auto">
            <a:xfrm>
              <a:off x="5791200" y="5407223"/>
              <a:ext cx="674621"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a:latin typeface="Georgia"/>
                  <a:ea typeface="MS PGothic" pitchFamily="34" charset="-128"/>
                  <a:cs typeface="Georgia"/>
                </a:rPr>
                <a:t>VOIP</a:t>
              </a:r>
              <a:endParaRPr lang="en-US" sz="2400" b="1" dirty="0">
                <a:latin typeface="Georgia"/>
                <a:ea typeface="MS PGothic" pitchFamily="34" charset="-128"/>
                <a:cs typeface="Georgia"/>
              </a:endParaRPr>
            </a:p>
          </p:txBody>
        </p:sp>
        <p:sp>
          <p:nvSpPr>
            <p:cNvPr id="2088970" name="Text Box 10"/>
            <p:cNvSpPr txBox="1">
              <a:spLocks noChangeArrowheads="1"/>
            </p:cNvSpPr>
            <p:nvPr/>
          </p:nvSpPr>
          <p:spPr bwMode="auto">
            <a:xfrm>
              <a:off x="7758283" y="3578423"/>
              <a:ext cx="852317"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a:latin typeface="Georgia"/>
                  <a:ea typeface="MS PGothic" pitchFamily="34" charset="-128"/>
                  <a:cs typeface="Georgia"/>
                </a:rPr>
                <a:t>BLOGS</a:t>
              </a:r>
              <a:endParaRPr lang="en-US" sz="2400" b="1" dirty="0">
                <a:latin typeface="Georgia"/>
                <a:ea typeface="MS PGothic" pitchFamily="34" charset="-128"/>
                <a:cs typeface="Georgia"/>
              </a:endParaRPr>
            </a:p>
          </p:txBody>
        </p:sp>
        <p:sp>
          <p:nvSpPr>
            <p:cNvPr id="2088977" name="Text Box 17"/>
            <p:cNvSpPr txBox="1">
              <a:spLocks noChangeArrowheads="1"/>
            </p:cNvSpPr>
            <p:nvPr/>
          </p:nvSpPr>
          <p:spPr bwMode="auto">
            <a:xfrm>
              <a:off x="5542205" y="990600"/>
              <a:ext cx="1315795" cy="52322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2800" b="1" i="1" dirty="0" smtClean="0">
                  <a:solidFill>
                    <a:srgbClr val="FF0000"/>
                  </a:solidFill>
                  <a:ea typeface="MS PGothic" pitchFamily="34" charset="-128"/>
                  <a:cs typeface="MS PGothic" pitchFamily="34" charset="-128"/>
                </a:rPr>
                <a:t>Today</a:t>
              </a:r>
              <a:endParaRPr lang="en-US" sz="2800" b="1" i="1" dirty="0">
                <a:solidFill>
                  <a:srgbClr val="FF0000"/>
                </a:solidFill>
                <a:ea typeface="MS PGothic" pitchFamily="34" charset="-128"/>
                <a:cs typeface="MS PGothic" pitchFamily="34" charset="-128"/>
              </a:endParaRPr>
            </a:p>
          </p:txBody>
        </p:sp>
        <p:sp>
          <p:nvSpPr>
            <p:cNvPr id="2088971" name="Text Box 11"/>
            <p:cNvSpPr txBox="1">
              <a:spLocks noChangeArrowheads="1"/>
            </p:cNvSpPr>
            <p:nvPr/>
          </p:nvSpPr>
          <p:spPr bwMode="auto">
            <a:xfrm>
              <a:off x="3810000" y="3581400"/>
              <a:ext cx="984164"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a:latin typeface="Georgia"/>
                  <a:ea typeface="MS PGothic" pitchFamily="34" charset="-128"/>
                  <a:cs typeface="Georgia"/>
                </a:rPr>
                <a:t>MOBILE</a:t>
              </a:r>
              <a:endParaRPr lang="en-US" sz="2400" b="1" dirty="0">
                <a:latin typeface="Georgia"/>
                <a:ea typeface="MS PGothic" pitchFamily="34" charset="-128"/>
                <a:cs typeface="Georgia"/>
              </a:endParaRPr>
            </a:p>
          </p:txBody>
        </p:sp>
        <p:sp>
          <p:nvSpPr>
            <p:cNvPr id="36" name="Text Box 12"/>
            <p:cNvSpPr txBox="1">
              <a:spLocks noChangeArrowheads="1"/>
            </p:cNvSpPr>
            <p:nvPr/>
          </p:nvSpPr>
          <p:spPr bwMode="auto">
            <a:xfrm>
              <a:off x="5334000" y="3578423"/>
              <a:ext cx="2168256"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smtClean="0">
                  <a:latin typeface="Georgia"/>
                  <a:ea typeface="MS PGothic" pitchFamily="34" charset="-128"/>
                  <a:cs typeface="Georgia"/>
                </a:rPr>
                <a:t>SOCIAL NETWORKS</a:t>
              </a:r>
              <a:endParaRPr lang="en-US" sz="1400" b="1" dirty="0">
                <a:latin typeface="Georgia"/>
                <a:ea typeface="MS PGothic" pitchFamily="34" charset="-128"/>
                <a:cs typeface="Georgia"/>
              </a:endParaRPr>
            </a:p>
          </p:txBody>
        </p:sp>
        <p:pic>
          <p:nvPicPr>
            <p:cNvPr id="34" name="Picture 33"/>
            <p:cNvPicPr>
              <a:picLocks noChangeAspect="1"/>
            </p:cNvPicPr>
            <p:nvPr/>
          </p:nvPicPr>
          <p:blipFill>
            <a:blip r:embed="rId4" cstate="print"/>
            <a:stretch>
              <a:fillRect/>
            </a:stretch>
          </p:blipFill>
          <p:spPr>
            <a:xfrm>
              <a:off x="5181600" y="1600200"/>
              <a:ext cx="2282031" cy="1752600"/>
            </a:xfrm>
            <a:prstGeom prst="rect">
              <a:avLst/>
            </a:prstGeom>
          </p:spPr>
        </p:pic>
        <p:pic>
          <p:nvPicPr>
            <p:cNvPr id="37" name="Picture 36"/>
            <p:cNvPicPr>
              <a:picLocks noChangeAspect="1"/>
            </p:cNvPicPr>
            <p:nvPr/>
          </p:nvPicPr>
          <p:blipFill>
            <a:blip r:embed="rId5" cstate="print"/>
            <a:stretch>
              <a:fillRect/>
            </a:stretch>
          </p:blipFill>
          <p:spPr>
            <a:xfrm>
              <a:off x="3467100" y="1905000"/>
              <a:ext cx="1790700" cy="1240226"/>
            </a:xfrm>
            <a:prstGeom prst="rect">
              <a:avLst/>
            </a:prstGeom>
          </p:spPr>
        </p:pic>
        <p:grpSp>
          <p:nvGrpSpPr>
            <p:cNvPr id="4" name="Group 37"/>
            <p:cNvGrpSpPr/>
            <p:nvPr/>
          </p:nvGrpSpPr>
          <p:grpSpPr>
            <a:xfrm>
              <a:off x="7268028" y="3962400"/>
              <a:ext cx="1723571" cy="1752600"/>
              <a:chOff x="7242628" y="3898900"/>
              <a:chExt cx="1723571" cy="1752600"/>
            </a:xfrm>
          </p:grpSpPr>
          <p:pic>
            <p:nvPicPr>
              <p:cNvPr id="39" name="Picture 5" descr="iphone_youtube.jpg"/>
              <p:cNvPicPr>
                <a:picLocks noChangeAspect="1"/>
              </p:cNvPicPr>
              <p:nvPr/>
            </p:nvPicPr>
            <p:blipFill rotWithShape="1">
              <a:blip r:embed="rId6" cstate="print"/>
              <a:srcRect l="-529" r="-529"/>
              <a:stretch/>
            </p:blipFill>
            <p:spPr bwMode="auto">
              <a:xfrm>
                <a:off x="7242628" y="3898900"/>
                <a:ext cx="1723571" cy="1447800"/>
              </a:xfrm>
              <a:prstGeom prst="rect">
                <a:avLst/>
              </a:prstGeom>
              <a:noFill/>
              <a:ln w="9525">
                <a:noFill/>
                <a:miter lim="800000"/>
                <a:headEnd/>
                <a:tailEnd/>
              </a:ln>
            </p:spPr>
          </p:pic>
          <p:sp>
            <p:nvSpPr>
              <p:cNvPr id="40" name="Text Box 14"/>
              <p:cNvSpPr txBox="1">
                <a:spLocks noChangeArrowheads="1"/>
              </p:cNvSpPr>
              <p:nvPr/>
            </p:nvSpPr>
            <p:spPr bwMode="auto">
              <a:xfrm>
                <a:off x="7691591" y="5343723"/>
                <a:ext cx="827946"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ClrTx/>
                  <a:buSzTx/>
                  <a:buFontTx/>
                  <a:buNone/>
                </a:pPr>
                <a:r>
                  <a:rPr lang="en-US" sz="1400" b="1" dirty="0">
                    <a:latin typeface="Georgia"/>
                    <a:ea typeface="MS PGothic" pitchFamily="34" charset="-128"/>
                    <a:cs typeface="Georgia"/>
                  </a:rPr>
                  <a:t>VIDEO</a:t>
                </a:r>
                <a:endParaRPr lang="en-US" sz="2400" b="1" dirty="0">
                  <a:latin typeface="Georgia"/>
                  <a:ea typeface="MS PGothic" pitchFamily="34" charset="-128"/>
                  <a:cs typeface="Georgia"/>
                </a:endParaRPr>
              </a:p>
            </p:txBody>
          </p:sp>
        </p:grpSp>
        <p:pic>
          <p:nvPicPr>
            <p:cNvPr id="8" name="Picture 7"/>
            <p:cNvPicPr>
              <a:picLocks noChangeAspect="1"/>
            </p:cNvPicPr>
            <p:nvPr/>
          </p:nvPicPr>
          <p:blipFill>
            <a:blip r:embed="rId7" cstate="print">
              <a:alphaModFix amt="88000"/>
            </a:blip>
            <a:stretch>
              <a:fillRect/>
            </a:stretch>
          </p:blipFill>
          <p:spPr>
            <a:xfrm>
              <a:off x="3429000" y="4038600"/>
              <a:ext cx="1736103" cy="1295400"/>
            </a:xfrm>
            <a:prstGeom prst="rect">
              <a:avLst/>
            </a:prstGeom>
          </p:spPr>
        </p:pic>
        <p:pic>
          <p:nvPicPr>
            <p:cNvPr id="15" name="Picture 14"/>
            <p:cNvPicPr>
              <a:picLocks noChangeAspect="1"/>
            </p:cNvPicPr>
            <p:nvPr/>
          </p:nvPicPr>
          <p:blipFill>
            <a:blip r:embed="rId8" cstate="print"/>
            <a:stretch>
              <a:fillRect/>
            </a:stretch>
          </p:blipFill>
          <p:spPr>
            <a:xfrm>
              <a:off x="7696200" y="1902023"/>
              <a:ext cx="1030682" cy="990600"/>
            </a:xfrm>
            <a:prstGeom prst="rect">
              <a:avLst/>
            </a:prstGeom>
          </p:spPr>
        </p:pic>
        <p:pic>
          <p:nvPicPr>
            <p:cNvPr id="19" name="Picture 18"/>
            <p:cNvPicPr>
              <a:picLocks noChangeAspect="1"/>
            </p:cNvPicPr>
            <p:nvPr/>
          </p:nvPicPr>
          <p:blipFill>
            <a:blip r:embed="rId9" cstate="print"/>
            <a:stretch>
              <a:fillRect/>
            </a:stretch>
          </p:blipFill>
          <p:spPr>
            <a:xfrm>
              <a:off x="5257800" y="4191000"/>
              <a:ext cx="1828800" cy="807799"/>
            </a:xfrm>
            <a:prstGeom prst="rect">
              <a:avLst/>
            </a:prstGeom>
          </p:spPr>
        </p:pic>
      </p:grpSp>
      <p:sp>
        <p:nvSpPr>
          <p:cNvPr id="23" name="TextBox 22"/>
          <p:cNvSpPr txBox="1"/>
          <p:nvPr/>
        </p:nvSpPr>
        <p:spPr>
          <a:xfrm>
            <a:off x="3505200" y="5943600"/>
            <a:ext cx="5638800" cy="830997"/>
          </a:xfrm>
          <a:prstGeom prst="rect">
            <a:avLst/>
          </a:prstGeom>
          <a:noFill/>
        </p:spPr>
        <p:txBody>
          <a:bodyPr wrap="square" rtlCol="0">
            <a:spAutoFit/>
          </a:bodyPr>
          <a:lstStyle/>
          <a:p>
            <a:pPr algn="ctr"/>
            <a:r>
              <a:rPr lang="en-US" sz="4800" b="1" i="1" dirty="0" smtClean="0"/>
              <a:t>What can </a:t>
            </a:r>
            <a:r>
              <a:rPr lang="en-US" sz="4000" b="1" i="1" dirty="0" smtClean="0"/>
              <a:t>NSF</a:t>
            </a:r>
            <a:r>
              <a:rPr lang="en-US" sz="4800" b="1" i="1" dirty="0" smtClean="0"/>
              <a:t> do?</a:t>
            </a:r>
            <a:endParaRPr lang="en-US" sz="4800" b="1" i="1" dirty="0"/>
          </a:p>
        </p:txBody>
      </p:sp>
    </p:spTree>
    <p:extLst>
      <p:ext uri="{BB962C8B-B14F-4D97-AF65-F5344CB8AC3E}">
        <p14:creationId xmlns="" xmlns:p14="http://schemas.microsoft.com/office/powerpoint/2010/main" val="19114529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600200"/>
            <a:ext cx="7620000" cy="769441"/>
          </a:xfrm>
          <a:prstGeom prst="rect">
            <a:avLst/>
          </a:prstGeom>
          <a:noFill/>
        </p:spPr>
        <p:txBody>
          <a:bodyPr wrap="square" rtlCol="0">
            <a:spAutoFit/>
          </a:bodyPr>
          <a:lstStyle/>
          <a:p>
            <a:r>
              <a:rPr lang="en-US" sz="4400" b="1" i="1" dirty="0" smtClean="0"/>
              <a:t>Establish research priorities</a:t>
            </a:r>
            <a:endParaRPr lang="en-US" sz="4400" b="1" i="1" dirty="0"/>
          </a:p>
        </p:txBody>
      </p:sp>
      <p:pic>
        <p:nvPicPr>
          <p:cNvPr id="59394" name="Picture 2" descr="Jeffrey Barrick of MSU views fast-reproducing bacteria cultures"/>
          <p:cNvPicPr>
            <a:picLocks noChangeAspect="1" noChangeArrowheads="1"/>
          </p:cNvPicPr>
          <p:nvPr/>
        </p:nvPicPr>
        <p:blipFill>
          <a:blip r:embed="rId3" cstate="print"/>
          <a:srcRect/>
          <a:stretch>
            <a:fillRect/>
          </a:stretch>
        </p:blipFill>
        <p:spPr bwMode="auto">
          <a:xfrm>
            <a:off x="457200" y="3124200"/>
            <a:ext cx="3333750" cy="2095501"/>
          </a:xfrm>
          <a:prstGeom prst="rect">
            <a:avLst/>
          </a:prstGeom>
          <a:noFill/>
        </p:spPr>
      </p:pic>
      <p:sp>
        <p:nvSpPr>
          <p:cNvPr id="6" name="TextBox 5"/>
          <p:cNvSpPr txBox="1"/>
          <p:nvPr/>
        </p:nvSpPr>
        <p:spPr>
          <a:xfrm>
            <a:off x="914400" y="5867400"/>
            <a:ext cx="8229600" cy="261610"/>
          </a:xfrm>
          <a:prstGeom prst="rect">
            <a:avLst/>
          </a:prstGeom>
          <a:noFill/>
        </p:spPr>
        <p:txBody>
          <a:bodyPr wrap="square" rtlCol="0">
            <a:spAutoFit/>
          </a:bodyPr>
          <a:lstStyle/>
          <a:p>
            <a:r>
              <a:rPr lang="en-US" sz="1100" dirty="0" smtClean="0"/>
              <a:t>Credit (left to right): </a:t>
            </a:r>
            <a:r>
              <a:rPr lang="en-US" sz="1100" i="1" dirty="0" smtClean="0"/>
              <a:t>G. L. </a:t>
            </a:r>
            <a:r>
              <a:rPr lang="en-US" sz="1100" i="1" dirty="0" err="1" smtClean="0"/>
              <a:t>Kohuth</a:t>
            </a:r>
            <a:r>
              <a:rPr lang="en-US" sz="1100" i="1" dirty="0" smtClean="0"/>
              <a:t>, Michigan State University; Georgia Tech; photo by Gary Meek; Peter </a:t>
            </a:r>
            <a:r>
              <a:rPr lang="en-US" sz="1100" i="1" dirty="0" err="1" smtClean="0"/>
              <a:t>Rejcek</a:t>
            </a:r>
            <a:endParaRPr lang="en-US" sz="1100" dirty="0"/>
          </a:p>
        </p:txBody>
      </p:sp>
      <p:pic>
        <p:nvPicPr>
          <p:cNvPr id="59396" name="Picture 4" descr="Jung Ok Park, the principal research scientist in the lab of Mohan Srinivasarao at Georgia Tech"/>
          <p:cNvPicPr>
            <a:picLocks noChangeAspect="1" noChangeArrowheads="1"/>
          </p:cNvPicPr>
          <p:nvPr/>
        </p:nvPicPr>
        <p:blipFill>
          <a:blip r:embed="rId4" cstate="print"/>
          <a:srcRect/>
          <a:stretch>
            <a:fillRect/>
          </a:stretch>
        </p:blipFill>
        <p:spPr bwMode="auto">
          <a:xfrm>
            <a:off x="3810000" y="3124200"/>
            <a:ext cx="1638300" cy="2095501"/>
          </a:xfrm>
          <a:prstGeom prst="rect">
            <a:avLst/>
          </a:prstGeom>
          <a:noFill/>
        </p:spPr>
      </p:pic>
      <p:pic>
        <p:nvPicPr>
          <p:cNvPr id="59398" name="Picture 6" descr="A researcher works with a sample from Lake Vida in McMurdo Station's Crary lab"/>
          <p:cNvPicPr>
            <a:picLocks noChangeAspect="1" noChangeArrowheads="1"/>
          </p:cNvPicPr>
          <p:nvPr/>
        </p:nvPicPr>
        <p:blipFill>
          <a:blip r:embed="rId5" cstate="print"/>
          <a:srcRect/>
          <a:stretch>
            <a:fillRect/>
          </a:stretch>
        </p:blipFill>
        <p:spPr bwMode="auto">
          <a:xfrm>
            <a:off x="5353050" y="3124200"/>
            <a:ext cx="3333750" cy="20955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1614</Words>
  <Application>Microsoft Office PowerPoint</Application>
  <PresentationFormat>On-screen Show (4:3)</PresentationFormat>
  <Paragraphs>237</Paragraphs>
  <Slides>22</Slides>
  <Notes>15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What do to about data? A  Research Funder’s Perspective</vt:lpstr>
      <vt:lpstr>Slide 2</vt:lpstr>
      <vt:lpstr>Slide 3</vt:lpstr>
      <vt:lpstr>Why is Data Important?</vt:lpstr>
      <vt:lpstr>The Age of Data: From Data to Knowledge to Action </vt:lpstr>
      <vt:lpstr>Future SBE research:  Technology and data drivers</vt:lpstr>
      <vt:lpstr>Examples of Research Challenges</vt:lpstr>
      <vt:lpstr>Many sources of data. . .</vt:lpstr>
      <vt:lpstr>Slide 9</vt:lpstr>
      <vt:lpstr>Slide 10</vt:lpstr>
      <vt:lpstr>Slide 11</vt:lpstr>
      <vt:lpstr>Slide 12</vt:lpstr>
      <vt:lpstr>Big Data Launch</vt:lpstr>
      <vt:lpstr>Earthcube</vt:lpstr>
      <vt:lpstr>Advance the research infrastructure</vt:lpstr>
      <vt:lpstr>Slide 16</vt:lpstr>
      <vt:lpstr>Polar research facilities</vt:lpstr>
      <vt:lpstr>Slide 18</vt:lpstr>
      <vt:lpstr>Slide 19</vt:lpstr>
      <vt:lpstr>Data Management Plan</vt:lpstr>
      <vt:lpstr>Data Publication Counts</vt:lpstr>
      <vt:lpstr>Slide 22</vt:lpstr>
    </vt:vector>
  </TitlesOfParts>
  <Company>National Science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Data A Funder’s Perspective</dc:title>
  <dc:creator>Amy Friedlander</dc:creator>
  <cp:lastModifiedBy>Myron Gutmann</cp:lastModifiedBy>
  <cp:revision>32</cp:revision>
  <dcterms:created xsi:type="dcterms:W3CDTF">2012-09-05T15:06:58Z</dcterms:created>
  <dcterms:modified xsi:type="dcterms:W3CDTF">2012-09-05T20:27:25Z</dcterms:modified>
</cp:coreProperties>
</file>