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data2.xml" ContentType="application/vnd.openxmlformats-officedocument.drawingml.diagramData+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ppt/notesSlides/notesSlide11.xml" ContentType="application/vnd.openxmlformats-officedocument.presentationml.notesSlide+xml"/>
  <Override PartName="/ppt/notesSlides/notesSlide9.xml" ContentType="application/vnd.openxmlformats-officedocument.presentationml.notesSlide+xml"/>
  <Override PartName="/ppt/diagrams/drawing2.xml" ContentType="application/vnd.ms-office.drawingml.diagramDrawing+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9.xml" ContentType="application/vnd.openxmlformats-officedocument.presentationml.slide+xml"/>
  <Override PartName="/ppt/diagrams/drawing1.xml" ContentType="application/vnd.ms-office.drawingml.diagramDrawing+xml"/>
  <Default Extension="rels" ContentType="application/vnd.openxmlformats-package.relationships+xml"/>
  <Override PartName="/ppt/slides/slide24.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3" r:id="rId1"/>
    <p:sldMasterId id="2147483686" r:id="rId2"/>
  </p:sldMasterIdLst>
  <p:notesMasterIdLst>
    <p:notesMasterId r:id="rId31"/>
  </p:notesMasterIdLst>
  <p:sldIdLst>
    <p:sldId id="281" r:id="rId3"/>
    <p:sldId id="275" r:id="rId4"/>
    <p:sldId id="267" r:id="rId5"/>
    <p:sldId id="272" r:id="rId6"/>
    <p:sldId id="269" r:id="rId7"/>
    <p:sldId id="270" r:id="rId8"/>
    <p:sldId id="260" r:id="rId9"/>
    <p:sldId id="273" r:id="rId10"/>
    <p:sldId id="266" r:id="rId11"/>
    <p:sldId id="259" r:id="rId12"/>
    <p:sldId id="279" r:id="rId13"/>
    <p:sldId id="261" r:id="rId14"/>
    <p:sldId id="289" r:id="rId15"/>
    <p:sldId id="262" r:id="rId16"/>
    <p:sldId id="264" r:id="rId17"/>
    <p:sldId id="277" r:id="rId18"/>
    <p:sldId id="278" r:id="rId19"/>
    <p:sldId id="276" r:id="rId20"/>
    <p:sldId id="265" r:id="rId21"/>
    <p:sldId id="274" r:id="rId22"/>
    <p:sldId id="288" r:id="rId23"/>
    <p:sldId id="263" r:id="rId24"/>
    <p:sldId id="271" r:id="rId25"/>
    <p:sldId id="258" r:id="rId26"/>
    <p:sldId id="285" r:id="rId27"/>
    <p:sldId id="286" r:id="rId28"/>
    <p:sldId id="287"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FF66"/>
    <a:srgbClr val="01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7" d="100"/>
          <a:sy n="87" d="100"/>
        </p:scale>
        <p:origin x="-67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printerSettings" Target="printerSettings/printerSettings1.bin"/><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2D7D7-B452-7446-9E5C-A4E6F4217792}"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A852FA3B-7B15-E44B-A5F7-766ADC7A5F4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Aggregation</a:t>
          </a:r>
          <a:endParaRPr lang="en-US" dirty="0"/>
        </a:p>
      </dgm:t>
    </dgm:pt>
    <dgm:pt modelId="{31038E64-E923-2848-B84E-178A7F2439A6}" type="parTrans" cxnId="{CB75981A-2E74-2349-90E1-AC173BC20420}">
      <dgm:prSet/>
      <dgm:spPr/>
      <dgm:t>
        <a:bodyPr/>
        <a:lstStyle/>
        <a:p>
          <a:endParaRPr lang="en-US"/>
        </a:p>
      </dgm:t>
    </dgm:pt>
    <dgm:pt modelId="{E53A55BB-3367-C34C-905F-91888EBDFE8E}" type="sibTrans" cxnId="{CB75981A-2E74-2349-90E1-AC173BC20420}">
      <dgm:prSet/>
      <dgm:spPr/>
      <dgm:t>
        <a:bodyPr/>
        <a:lstStyle/>
        <a:p>
          <a:endParaRPr lang="en-US"/>
        </a:p>
      </dgm:t>
    </dgm:pt>
    <dgm:pt modelId="{243DD3FD-6E25-B54E-950E-CBCE0D9CF66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Assemble</a:t>
          </a:r>
          <a:endParaRPr lang="en-US" dirty="0"/>
        </a:p>
      </dgm:t>
    </dgm:pt>
    <dgm:pt modelId="{8A482E36-3889-D249-AC10-A8AF377B5537}" type="parTrans" cxnId="{7D9C6AEF-7FB3-0A45-AB05-58B0B52A6202}">
      <dgm:prSet/>
      <dgm:spPr/>
      <dgm:t>
        <a:bodyPr/>
        <a:lstStyle/>
        <a:p>
          <a:endParaRPr lang="en-US"/>
        </a:p>
      </dgm:t>
    </dgm:pt>
    <dgm:pt modelId="{EB9568DF-C573-3C47-8279-21BC0FA66111}" type="sibTrans" cxnId="{7D9C6AEF-7FB3-0A45-AB05-58B0B52A6202}">
      <dgm:prSet/>
      <dgm:spPr/>
      <dgm:t>
        <a:bodyPr/>
        <a:lstStyle/>
        <a:p>
          <a:endParaRPr lang="en-US"/>
        </a:p>
      </dgm:t>
    </dgm:pt>
    <dgm:pt modelId="{201F39DE-3A28-8B4D-84DC-45162A0D05A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Engagement</a:t>
          </a:r>
          <a:endParaRPr lang="en-US" dirty="0"/>
        </a:p>
      </dgm:t>
    </dgm:pt>
    <dgm:pt modelId="{C2DA67A2-1FCD-964D-AB6B-1E9D6803425C}" type="parTrans" cxnId="{5EF955FF-27AB-654D-9171-8DEB8A1A7557}">
      <dgm:prSet/>
      <dgm:spPr/>
      <dgm:t>
        <a:bodyPr/>
        <a:lstStyle/>
        <a:p>
          <a:endParaRPr lang="en-US"/>
        </a:p>
      </dgm:t>
    </dgm:pt>
    <dgm:pt modelId="{7514F50B-787B-4644-B31F-1FAD00AC5B01}" type="sibTrans" cxnId="{5EF955FF-27AB-654D-9171-8DEB8A1A7557}">
      <dgm:prSet/>
      <dgm:spPr/>
      <dgm:t>
        <a:bodyPr/>
        <a:lstStyle/>
        <a:p>
          <a:endParaRPr lang="en-US"/>
        </a:p>
      </dgm:t>
    </dgm:pt>
    <dgm:pt modelId="{B720CB7E-B65F-414D-930F-3D40B1C0E95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Computation</a:t>
          </a:r>
          <a:endParaRPr lang="en-US" dirty="0"/>
        </a:p>
      </dgm:t>
    </dgm:pt>
    <dgm:pt modelId="{39A441F4-1627-2C4B-AA16-77EB5F1991D0}" type="parTrans" cxnId="{95CAD0B2-B90D-524E-B3E9-6CDA61DD9FB4}">
      <dgm:prSet/>
      <dgm:spPr/>
      <dgm:t>
        <a:bodyPr/>
        <a:lstStyle/>
        <a:p>
          <a:endParaRPr lang="en-US"/>
        </a:p>
      </dgm:t>
    </dgm:pt>
    <dgm:pt modelId="{C30AE623-A10B-FE49-9C8C-F805E6D2A89D}" type="sibTrans" cxnId="{95CAD0B2-B90D-524E-B3E9-6CDA61DD9FB4}">
      <dgm:prSet/>
      <dgm:spPr/>
      <dgm:t>
        <a:bodyPr/>
        <a:lstStyle/>
        <a:p>
          <a:endParaRPr lang="en-US"/>
        </a:p>
      </dgm:t>
    </dgm:pt>
    <dgm:pt modelId="{EB6ECB4B-F47A-194D-9EC5-C34CDBCC5BF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Semantics</a:t>
          </a:r>
          <a:endParaRPr lang="en-US" dirty="0"/>
        </a:p>
      </dgm:t>
    </dgm:pt>
    <dgm:pt modelId="{D7A36398-D4F8-F74E-8331-FFA8DE159407}" type="parTrans" cxnId="{ED08A18F-87C8-FB4C-B62D-B2332F18B0E8}">
      <dgm:prSet/>
      <dgm:spPr/>
      <dgm:t>
        <a:bodyPr/>
        <a:lstStyle/>
        <a:p>
          <a:endParaRPr lang="en-US"/>
        </a:p>
      </dgm:t>
    </dgm:pt>
    <dgm:pt modelId="{70616544-7B6D-E24D-AB25-847CB8EE5760}" type="sibTrans" cxnId="{ED08A18F-87C8-FB4C-B62D-B2332F18B0E8}">
      <dgm:prSet/>
      <dgm:spPr/>
      <dgm:t>
        <a:bodyPr/>
        <a:lstStyle/>
        <a:p>
          <a:endParaRPr lang="en-US"/>
        </a:p>
      </dgm:t>
    </dgm:pt>
    <dgm:pt modelId="{7AE284C7-02F3-3A4B-B490-99BA1174591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Curate</a:t>
          </a:r>
          <a:endParaRPr lang="en-US" dirty="0"/>
        </a:p>
      </dgm:t>
    </dgm:pt>
    <dgm:pt modelId="{02974A75-5769-EC47-9AAF-D0522DFAAE5B}" type="parTrans" cxnId="{989D8843-2665-3B47-B090-64FB8F118586}">
      <dgm:prSet/>
      <dgm:spPr/>
      <dgm:t>
        <a:bodyPr/>
        <a:lstStyle/>
        <a:p>
          <a:endParaRPr lang="en-US"/>
        </a:p>
      </dgm:t>
    </dgm:pt>
    <dgm:pt modelId="{788F40B8-F67E-1642-9DCD-264CC9FA384A}" type="sibTrans" cxnId="{989D8843-2665-3B47-B090-64FB8F118586}">
      <dgm:prSet/>
      <dgm:spPr/>
      <dgm:t>
        <a:bodyPr/>
        <a:lstStyle/>
        <a:p>
          <a:endParaRPr lang="en-US"/>
        </a:p>
      </dgm:t>
    </dgm:pt>
    <dgm:pt modelId="{BC446257-4A65-4A40-84E3-8A1BC75C33E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Personalize</a:t>
          </a:r>
          <a:endParaRPr lang="en-US" dirty="0"/>
        </a:p>
      </dgm:t>
    </dgm:pt>
    <dgm:pt modelId="{E41665A3-86E9-4D44-8BD7-E379F8140770}" type="parTrans" cxnId="{97545FD7-E88F-6F49-B2CB-29C80B403802}">
      <dgm:prSet/>
      <dgm:spPr/>
      <dgm:t>
        <a:bodyPr/>
        <a:lstStyle/>
        <a:p>
          <a:endParaRPr lang="en-US"/>
        </a:p>
      </dgm:t>
    </dgm:pt>
    <dgm:pt modelId="{AC0D921E-9EE2-704E-9A80-7FD2E45591A3}" type="sibTrans" cxnId="{97545FD7-E88F-6F49-B2CB-29C80B403802}">
      <dgm:prSet/>
      <dgm:spPr/>
      <dgm:t>
        <a:bodyPr/>
        <a:lstStyle/>
        <a:p>
          <a:endParaRPr lang="en-US"/>
        </a:p>
      </dgm:t>
    </dgm:pt>
    <dgm:pt modelId="{BC82D84F-4221-0542-9D0A-F4FC7B0A5AF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Contextualize</a:t>
          </a:r>
          <a:endParaRPr lang="en-US" dirty="0"/>
        </a:p>
      </dgm:t>
    </dgm:pt>
    <dgm:pt modelId="{886D37B3-321D-6343-9741-79E4EC8DB7D0}" type="parTrans" cxnId="{C60716A4-45C5-794C-B659-B6B621B7C646}">
      <dgm:prSet/>
      <dgm:spPr/>
      <dgm:t>
        <a:bodyPr/>
        <a:lstStyle/>
        <a:p>
          <a:endParaRPr lang="en-US"/>
        </a:p>
      </dgm:t>
    </dgm:pt>
    <dgm:pt modelId="{A37E4857-1DA5-F64A-A5E2-E55FAD38E800}" type="sibTrans" cxnId="{C60716A4-45C5-794C-B659-B6B621B7C646}">
      <dgm:prSet/>
      <dgm:spPr/>
      <dgm:t>
        <a:bodyPr/>
        <a:lstStyle/>
        <a:p>
          <a:endParaRPr lang="en-US"/>
        </a:p>
      </dgm:t>
    </dgm:pt>
    <dgm:pt modelId="{DD5B2F46-E55E-A645-96B5-B645BDF4762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Mining</a:t>
          </a:r>
          <a:endParaRPr lang="en-US" dirty="0"/>
        </a:p>
      </dgm:t>
    </dgm:pt>
    <dgm:pt modelId="{18C75104-A8A3-CA44-940D-A98AEBE1CA29}" type="parTrans" cxnId="{9DC25C4F-41F5-F840-87E4-2AF966DC3299}">
      <dgm:prSet/>
      <dgm:spPr/>
      <dgm:t>
        <a:bodyPr/>
        <a:lstStyle/>
        <a:p>
          <a:endParaRPr lang="en-US"/>
        </a:p>
      </dgm:t>
    </dgm:pt>
    <dgm:pt modelId="{2400FC0C-FA30-0C43-8097-3B08B84F14A5}" type="sibTrans" cxnId="{9DC25C4F-41F5-F840-87E4-2AF966DC3299}">
      <dgm:prSet/>
      <dgm:spPr/>
      <dgm:t>
        <a:bodyPr/>
        <a:lstStyle/>
        <a:p>
          <a:endParaRPr lang="en-US"/>
        </a:p>
      </dgm:t>
    </dgm:pt>
    <dgm:pt modelId="{3F8A79F8-2E89-1B4F-8728-02396551361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Internationalize</a:t>
          </a:r>
          <a:endParaRPr lang="en-US" dirty="0"/>
        </a:p>
      </dgm:t>
    </dgm:pt>
    <dgm:pt modelId="{DB87E868-408D-7B4B-A32C-7FA96EF87679}" type="parTrans" cxnId="{18BFEDC2-289E-354E-A153-B3A49EFDF3D1}">
      <dgm:prSet/>
      <dgm:spPr/>
      <dgm:t>
        <a:bodyPr/>
        <a:lstStyle/>
        <a:p>
          <a:endParaRPr lang="en-US"/>
        </a:p>
      </dgm:t>
    </dgm:pt>
    <dgm:pt modelId="{D8AF2662-DF8C-B54A-8947-0A8E18D50F1F}" type="sibTrans" cxnId="{18BFEDC2-289E-354E-A153-B3A49EFDF3D1}">
      <dgm:prSet/>
      <dgm:spPr/>
      <dgm:t>
        <a:bodyPr/>
        <a:lstStyle/>
        <a:p>
          <a:endParaRPr lang="en-US"/>
        </a:p>
      </dgm:t>
    </dgm:pt>
    <dgm:pt modelId="{7E8AC50A-4D27-B44F-A36C-55E10076892A}" type="pres">
      <dgm:prSet presAssocID="{8C52D7D7-B452-7446-9E5C-A4E6F4217792}" presName="CompostProcess" presStyleCnt="0">
        <dgm:presLayoutVars>
          <dgm:dir/>
          <dgm:resizeHandles val="exact"/>
        </dgm:presLayoutVars>
      </dgm:prSet>
      <dgm:spPr/>
      <dgm:t>
        <a:bodyPr/>
        <a:lstStyle/>
        <a:p>
          <a:endParaRPr lang="en-US"/>
        </a:p>
      </dgm:t>
    </dgm:pt>
    <dgm:pt modelId="{2F3BD899-EF58-2E4A-BC81-ABF735F6EE2C}" type="pres">
      <dgm:prSet presAssocID="{8C52D7D7-B452-7446-9E5C-A4E6F4217792}" presName="arrow" presStyleLbl="bgShp" presStyleIdx="0" presStyleCnt="1"/>
      <dgm:spPr>
        <a:solidFill>
          <a:srgbClr val="CCFF66"/>
        </a:solidFill>
      </dgm:spPr>
      <dgm:t>
        <a:bodyPr/>
        <a:lstStyle/>
        <a:p>
          <a:endParaRPr lang="en-US"/>
        </a:p>
      </dgm:t>
    </dgm:pt>
    <dgm:pt modelId="{AA4CEE1B-1177-9B43-A8A0-D423374422BF}" type="pres">
      <dgm:prSet presAssocID="{8C52D7D7-B452-7446-9E5C-A4E6F4217792}" presName="linearProcess" presStyleCnt="0"/>
      <dgm:spPr/>
      <dgm:t>
        <a:bodyPr/>
        <a:lstStyle/>
        <a:p>
          <a:endParaRPr lang="en-US"/>
        </a:p>
      </dgm:t>
    </dgm:pt>
    <dgm:pt modelId="{117590CC-5D6F-F345-89AE-83BBE73A1DCF}" type="pres">
      <dgm:prSet presAssocID="{A852FA3B-7B15-E44B-A5F7-766ADC7A5F41}" presName="textNode" presStyleLbl="node1" presStyleIdx="0" presStyleCnt="3">
        <dgm:presLayoutVars>
          <dgm:bulletEnabled val="1"/>
        </dgm:presLayoutVars>
      </dgm:prSet>
      <dgm:spPr/>
      <dgm:t>
        <a:bodyPr/>
        <a:lstStyle/>
        <a:p>
          <a:endParaRPr lang="en-US"/>
        </a:p>
      </dgm:t>
    </dgm:pt>
    <dgm:pt modelId="{32A2E15C-B6A2-9448-A8D9-9F8B1F453E45}" type="pres">
      <dgm:prSet presAssocID="{E53A55BB-3367-C34C-905F-91888EBDFE8E}" presName="sibTrans" presStyleCnt="0"/>
      <dgm:spPr/>
      <dgm:t>
        <a:bodyPr/>
        <a:lstStyle/>
        <a:p>
          <a:endParaRPr lang="en-US"/>
        </a:p>
      </dgm:t>
    </dgm:pt>
    <dgm:pt modelId="{DB60D5DF-DC0E-3E4E-94D4-5DCA0EA13F46}" type="pres">
      <dgm:prSet presAssocID="{201F39DE-3A28-8B4D-84DC-45162A0D05A6}" presName="textNode" presStyleLbl="node1" presStyleIdx="1" presStyleCnt="3">
        <dgm:presLayoutVars>
          <dgm:bulletEnabled val="1"/>
        </dgm:presLayoutVars>
      </dgm:prSet>
      <dgm:spPr/>
      <dgm:t>
        <a:bodyPr/>
        <a:lstStyle/>
        <a:p>
          <a:endParaRPr lang="en-US"/>
        </a:p>
      </dgm:t>
    </dgm:pt>
    <dgm:pt modelId="{24AA2633-9CE3-EE4F-AC95-8AF2B736CFE8}" type="pres">
      <dgm:prSet presAssocID="{7514F50B-787B-4644-B31F-1FAD00AC5B01}" presName="sibTrans" presStyleCnt="0"/>
      <dgm:spPr/>
      <dgm:t>
        <a:bodyPr/>
        <a:lstStyle/>
        <a:p>
          <a:endParaRPr lang="en-US"/>
        </a:p>
      </dgm:t>
    </dgm:pt>
    <dgm:pt modelId="{9C27D66B-B56B-8944-9900-4CC27264FCF3}" type="pres">
      <dgm:prSet presAssocID="{B720CB7E-B65F-414D-930F-3D40B1C0E956}" presName="textNode" presStyleLbl="node1" presStyleIdx="2" presStyleCnt="3">
        <dgm:presLayoutVars>
          <dgm:bulletEnabled val="1"/>
        </dgm:presLayoutVars>
      </dgm:prSet>
      <dgm:spPr/>
      <dgm:t>
        <a:bodyPr/>
        <a:lstStyle/>
        <a:p>
          <a:endParaRPr lang="en-US"/>
        </a:p>
      </dgm:t>
    </dgm:pt>
  </dgm:ptLst>
  <dgm:cxnLst>
    <dgm:cxn modelId="{989D8843-2665-3B47-B090-64FB8F118586}" srcId="{A852FA3B-7B15-E44B-A5F7-766ADC7A5F41}" destId="{7AE284C7-02F3-3A4B-B490-99BA11745914}" srcOrd="1" destOrd="0" parTransId="{02974A75-5769-EC47-9AAF-D0522DFAAE5B}" sibTransId="{788F40B8-F67E-1642-9DCD-264CC9FA384A}"/>
    <dgm:cxn modelId="{4158DE00-6F24-C544-B204-798C315F47D5}" type="presOf" srcId="{BC82D84F-4221-0542-9D0A-F4FC7B0A5AFE}" destId="{DB60D5DF-DC0E-3E4E-94D4-5DCA0EA13F46}" srcOrd="0" destOrd="3" presId="urn:microsoft.com/office/officeart/2005/8/layout/hProcess9"/>
    <dgm:cxn modelId="{4AC0D92D-F1F9-1F41-8960-CB54C6087E3B}" type="presOf" srcId="{A852FA3B-7B15-E44B-A5F7-766ADC7A5F41}" destId="{117590CC-5D6F-F345-89AE-83BBE73A1DCF}" srcOrd="0" destOrd="0" presId="urn:microsoft.com/office/officeart/2005/8/layout/hProcess9"/>
    <dgm:cxn modelId="{97545FD7-E88F-6F49-B2CB-29C80B403802}" srcId="{201F39DE-3A28-8B4D-84DC-45162A0D05A6}" destId="{BC446257-4A65-4A40-84E3-8A1BC75C33E3}" srcOrd="1" destOrd="0" parTransId="{E41665A3-86E9-4D44-8BD7-E379F8140770}" sibTransId="{AC0D921E-9EE2-704E-9A80-7FD2E45591A3}"/>
    <dgm:cxn modelId="{45379055-4F2F-714B-894E-F4AF1261E550}" type="presOf" srcId="{BC446257-4A65-4A40-84E3-8A1BC75C33E3}" destId="{DB60D5DF-DC0E-3E4E-94D4-5DCA0EA13F46}" srcOrd="0" destOrd="2" presId="urn:microsoft.com/office/officeart/2005/8/layout/hProcess9"/>
    <dgm:cxn modelId="{CB75981A-2E74-2349-90E1-AC173BC20420}" srcId="{8C52D7D7-B452-7446-9E5C-A4E6F4217792}" destId="{A852FA3B-7B15-E44B-A5F7-766ADC7A5F41}" srcOrd="0" destOrd="0" parTransId="{31038E64-E923-2848-B84E-178A7F2439A6}" sibTransId="{E53A55BB-3367-C34C-905F-91888EBDFE8E}"/>
    <dgm:cxn modelId="{C7F234ED-5CE2-EE46-9687-B0FF6548A7D0}" type="presOf" srcId="{8C52D7D7-B452-7446-9E5C-A4E6F4217792}" destId="{7E8AC50A-4D27-B44F-A36C-55E10076892A}" srcOrd="0" destOrd="0" presId="urn:microsoft.com/office/officeart/2005/8/layout/hProcess9"/>
    <dgm:cxn modelId="{A5E5F87B-1241-1745-8644-F5E1E3600BD0}" type="presOf" srcId="{B720CB7E-B65F-414D-930F-3D40B1C0E956}" destId="{9C27D66B-B56B-8944-9900-4CC27264FCF3}" srcOrd="0" destOrd="0" presId="urn:microsoft.com/office/officeart/2005/8/layout/hProcess9"/>
    <dgm:cxn modelId="{04A973E8-A3BD-5B4C-A4D3-342C601C4E98}" type="presOf" srcId="{243DD3FD-6E25-B54E-950E-CBCE0D9CF66C}" destId="{117590CC-5D6F-F345-89AE-83BBE73A1DCF}" srcOrd="0" destOrd="1" presId="urn:microsoft.com/office/officeart/2005/8/layout/hProcess9"/>
    <dgm:cxn modelId="{1002FFFD-7DAB-7448-A16D-C96E94ACDF0C}" type="presOf" srcId="{EB6ECB4B-F47A-194D-9EC5-C34CDBCC5BFE}" destId="{9C27D66B-B56B-8944-9900-4CC27264FCF3}" srcOrd="0" destOrd="1" presId="urn:microsoft.com/office/officeart/2005/8/layout/hProcess9"/>
    <dgm:cxn modelId="{C067EA37-A719-574D-B1A7-A92F6437458B}" type="presOf" srcId="{3F8A79F8-2E89-1B4F-8728-02396551361C}" destId="{DB60D5DF-DC0E-3E4E-94D4-5DCA0EA13F46}" srcOrd="0" destOrd="1" presId="urn:microsoft.com/office/officeart/2005/8/layout/hProcess9"/>
    <dgm:cxn modelId="{6AFB7E5E-1966-9C4B-8D6F-1EEC2D530E00}" type="presOf" srcId="{7AE284C7-02F3-3A4B-B490-99BA11745914}" destId="{117590CC-5D6F-F345-89AE-83BBE73A1DCF}" srcOrd="0" destOrd="2" presId="urn:microsoft.com/office/officeart/2005/8/layout/hProcess9"/>
    <dgm:cxn modelId="{C60716A4-45C5-794C-B659-B6B621B7C646}" srcId="{201F39DE-3A28-8B4D-84DC-45162A0D05A6}" destId="{BC82D84F-4221-0542-9D0A-F4FC7B0A5AFE}" srcOrd="2" destOrd="0" parTransId="{886D37B3-321D-6343-9741-79E4EC8DB7D0}" sibTransId="{A37E4857-1DA5-F64A-A5E2-E55FAD38E800}"/>
    <dgm:cxn modelId="{923B65D6-4F5F-784D-AF7D-FC997A71419F}" type="presOf" srcId="{201F39DE-3A28-8B4D-84DC-45162A0D05A6}" destId="{DB60D5DF-DC0E-3E4E-94D4-5DCA0EA13F46}" srcOrd="0" destOrd="0" presId="urn:microsoft.com/office/officeart/2005/8/layout/hProcess9"/>
    <dgm:cxn modelId="{18BFEDC2-289E-354E-A153-B3A49EFDF3D1}" srcId="{201F39DE-3A28-8B4D-84DC-45162A0D05A6}" destId="{3F8A79F8-2E89-1B4F-8728-02396551361C}" srcOrd="0" destOrd="0" parTransId="{DB87E868-408D-7B4B-A32C-7FA96EF87679}" sibTransId="{D8AF2662-DF8C-B54A-8947-0A8E18D50F1F}"/>
    <dgm:cxn modelId="{ED08A18F-87C8-FB4C-B62D-B2332F18B0E8}" srcId="{B720CB7E-B65F-414D-930F-3D40B1C0E956}" destId="{EB6ECB4B-F47A-194D-9EC5-C34CDBCC5BFE}" srcOrd="0" destOrd="0" parTransId="{D7A36398-D4F8-F74E-8331-FFA8DE159407}" sibTransId="{70616544-7B6D-E24D-AB25-847CB8EE5760}"/>
    <dgm:cxn modelId="{9DC25C4F-41F5-F840-87E4-2AF966DC3299}" srcId="{B720CB7E-B65F-414D-930F-3D40B1C0E956}" destId="{DD5B2F46-E55E-A645-96B5-B645BDF4762A}" srcOrd="1" destOrd="0" parTransId="{18C75104-A8A3-CA44-940D-A98AEBE1CA29}" sibTransId="{2400FC0C-FA30-0C43-8097-3B08B84F14A5}"/>
    <dgm:cxn modelId="{B703D76D-DFD4-0445-8265-525C83A81CD7}" type="presOf" srcId="{DD5B2F46-E55E-A645-96B5-B645BDF4762A}" destId="{9C27D66B-B56B-8944-9900-4CC27264FCF3}" srcOrd="0" destOrd="2" presId="urn:microsoft.com/office/officeart/2005/8/layout/hProcess9"/>
    <dgm:cxn modelId="{95CAD0B2-B90D-524E-B3E9-6CDA61DD9FB4}" srcId="{8C52D7D7-B452-7446-9E5C-A4E6F4217792}" destId="{B720CB7E-B65F-414D-930F-3D40B1C0E956}" srcOrd="2" destOrd="0" parTransId="{39A441F4-1627-2C4B-AA16-77EB5F1991D0}" sibTransId="{C30AE623-A10B-FE49-9C8C-F805E6D2A89D}"/>
    <dgm:cxn modelId="{7D9C6AEF-7FB3-0A45-AB05-58B0B52A6202}" srcId="{A852FA3B-7B15-E44B-A5F7-766ADC7A5F41}" destId="{243DD3FD-6E25-B54E-950E-CBCE0D9CF66C}" srcOrd="0" destOrd="0" parTransId="{8A482E36-3889-D249-AC10-A8AF377B5537}" sibTransId="{EB9568DF-C573-3C47-8279-21BC0FA66111}"/>
    <dgm:cxn modelId="{5EF955FF-27AB-654D-9171-8DEB8A1A7557}" srcId="{8C52D7D7-B452-7446-9E5C-A4E6F4217792}" destId="{201F39DE-3A28-8B4D-84DC-45162A0D05A6}" srcOrd="1" destOrd="0" parTransId="{C2DA67A2-1FCD-964D-AB6B-1E9D6803425C}" sibTransId="{7514F50B-787B-4644-B31F-1FAD00AC5B01}"/>
    <dgm:cxn modelId="{2AF9D432-48C8-6941-919E-9439B8F752AF}" type="presParOf" srcId="{7E8AC50A-4D27-B44F-A36C-55E10076892A}" destId="{2F3BD899-EF58-2E4A-BC81-ABF735F6EE2C}" srcOrd="0" destOrd="0" presId="urn:microsoft.com/office/officeart/2005/8/layout/hProcess9"/>
    <dgm:cxn modelId="{EDA9ECCD-6ABD-0146-A579-37972F8737A5}" type="presParOf" srcId="{7E8AC50A-4D27-B44F-A36C-55E10076892A}" destId="{AA4CEE1B-1177-9B43-A8A0-D423374422BF}" srcOrd="1" destOrd="0" presId="urn:microsoft.com/office/officeart/2005/8/layout/hProcess9"/>
    <dgm:cxn modelId="{A4CB3554-E48F-934D-82AC-2948A6642A09}" type="presParOf" srcId="{AA4CEE1B-1177-9B43-A8A0-D423374422BF}" destId="{117590CC-5D6F-F345-89AE-83BBE73A1DCF}" srcOrd="0" destOrd="0" presId="urn:microsoft.com/office/officeart/2005/8/layout/hProcess9"/>
    <dgm:cxn modelId="{56AAFFC7-6F2D-F843-863B-C0DD3CE0A9E5}" type="presParOf" srcId="{AA4CEE1B-1177-9B43-A8A0-D423374422BF}" destId="{32A2E15C-B6A2-9448-A8D9-9F8B1F453E45}" srcOrd="1" destOrd="0" presId="urn:microsoft.com/office/officeart/2005/8/layout/hProcess9"/>
    <dgm:cxn modelId="{F3587D09-81F6-2244-93C7-337040CF471B}" type="presParOf" srcId="{AA4CEE1B-1177-9B43-A8A0-D423374422BF}" destId="{DB60D5DF-DC0E-3E4E-94D4-5DCA0EA13F46}" srcOrd="2" destOrd="0" presId="urn:microsoft.com/office/officeart/2005/8/layout/hProcess9"/>
    <dgm:cxn modelId="{292CD28A-1496-3642-9215-E21313AA7CF2}" type="presParOf" srcId="{AA4CEE1B-1177-9B43-A8A0-D423374422BF}" destId="{24AA2633-9CE3-EE4F-AC95-8AF2B736CFE8}" srcOrd="3" destOrd="0" presId="urn:microsoft.com/office/officeart/2005/8/layout/hProcess9"/>
    <dgm:cxn modelId="{205FC479-3767-9743-8D1A-A46FD5961103}" type="presParOf" srcId="{AA4CEE1B-1177-9B43-A8A0-D423374422BF}" destId="{9C27D66B-B56B-8944-9900-4CC27264FCF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2D7D7-B452-7446-9E5C-A4E6F4217792}"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A852FA3B-7B15-E44B-A5F7-766ADC7A5F4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Aggregation</a:t>
          </a:r>
          <a:endParaRPr lang="en-US" dirty="0"/>
        </a:p>
      </dgm:t>
    </dgm:pt>
    <dgm:pt modelId="{31038E64-E923-2848-B84E-178A7F2439A6}" type="parTrans" cxnId="{CB75981A-2E74-2349-90E1-AC173BC20420}">
      <dgm:prSet/>
      <dgm:spPr/>
      <dgm:t>
        <a:bodyPr/>
        <a:lstStyle/>
        <a:p>
          <a:endParaRPr lang="en-US"/>
        </a:p>
      </dgm:t>
    </dgm:pt>
    <dgm:pt modelId="{E53A55BB-3367-C34C-905F-91888EBDFE8E}" type="sibTrans" cxnId="{CB75981A-2E74-2349-90E1-AC173BC20420}">
      <dgm:prSet/>
      <dgm:spPr/>
      <dgm:t>
        <a:bodyPr/>
        <a:lstStyle/>
        <a:p>
          <a:endParaRPr lang="en-US"/>
        </a:p>
      </dgm:t>
    </dgm:pt>
    <dgm:pt modelId="{243DD3FD-6E25-B54E-950E-CBCE0D9CF66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Assemble</a:t>
          </a:r>
          <a:endParaRPr lang="en-US" dirty="0"/>
        </a:p>
      </dgm:t>
    </dgm:pt>
    <dgm:pt modelId="{8A482E36-3889-D249-AC10-A8AF377B5537}" type="parTrans" cxnId="{7D9C6AEF-7FB3-0A45-AB05-58B0B52A6202}">
      <dgm:prSet/>
      <dgm:spPr/>
      <dgm:t>
        <a:bodyPr/>
        <a:lstStyle/>
        <a:p>
          <a:endParaRPr lang="en-US"/>
        </a:p>
      </dgm:t>
    </dgm:pt>
    <dgm:pt modelId="{EB9568DF-C573-3C47-8279-21BC0FA66111}" type="sibTrans" cxnId="{7D9C6AEF-7FB3-0A45-AB05-58B0B52A6202}">
      <dgm:prSet/>
      <dgm:spPr/>
      <dgm:t>
        <a:bodyPr/>
        <a:lstStyle/>
        <a:p>
          <a:endParaRPr lang="en-US"/>
        </a:p>
      </dgm:t>
    </dgm:pt>
    <dgm:pt modelId="{201F39DE-3A28-8B4D-84DC-45162A0D05A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Engagement</a:t>
          </a:r>
          <a:endParaRPr lang="en-US" dirty="0"/>
        </a:p>
      </dgm:t>
    </dgm:pt>
    <dgm:pt modelId="{C2DA67A2-1FCD-964D-AB6B-1E9D6803425C}" type="parTrans" cxnId="{5EF955FF-27AB-654D-9171-8DEB8A1A7557}">
      <dgm:prSet/>
      <dgm:spPr/>
      <dgm:t>
        <a:bodyPr/>
        <a:lstStyle/>
        <a:p>
          <a:endParaRPr lang="en-US"/>
        </a:p>
      </dgm:t>
    </dgm:pt>
    <dgm:pt modelId="{7514F50B-787B-4644-B31F-1FAD00AC5B01}" type="sibTrans" cxnId="{5EF955FF-27AB-654D-9171-8DEB8A1A7557}">
      <dgm:prSet/>
      <dgm:spPr/>
      <dgm:t>
        <a:bodyPr/>
        <a:lstStyle/>
        <a:p>
          <a:endParaRPr lang="en-US"/>
        </a:p>
      </dgm:t>
    </dgm:pt>
    <dgm:pt modelId="{B720CB7E-B65F-414D-930F-3D40B1C0E95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Computation</a:t>
          </a:r>
          <a:endParaRPr lang="en-US" dirty="0"/>
        </a:p>
      </dgm:t>
    </dgm:pt>
    <dgm:pt modelId="{39A441F4-1627-2C4B-AA16-77EB5F1991D0}" type="parTrans" cxnId="{95CAD0B2-B90D-524E-B3E9-6CDA61DD9FB4}">
      <dgm:prSet/>
      <dgm:spPr/>
      <dgm:t>
        <a:bodyPr/>
        <a:lstStyle/>
        <a:p>
          <a:endParaRPr lang="en-US"/>
        </a:p>
      </dgm:t>
    </dgm:pt>
    <dgm:pt modelId="{C30AE623-A10B-FE49-9C8C-F805E6D2A89D}" type="sibTrans" cxnId="{95CAD0B2-B90D-524E-B3E9-6CDA61DD9FB4}">
      <dgm:prSet/>
      <dgm:spPr/>
      <dgm:t>
        <a:bodyPr/>
        <a:lstStyle/>
        <a:p>
          <a:endParaRPr lang="en-US"/>
        </a:p>
      </dgm:t>
    </dgm:pt>
    <dgm:pt modelId="{EB6ECB4B-F47A-194D-9EC5-C34CDBCC5BF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Semantics</a:t>
          </a:r>
          <a:endParaRPr lang="en-US" dirty="0"/>
        </a:p>
      </dgm:t>
    </dgm:pt>
    <dgm:pt modelId="{D7A36398-D4F8-F74E-8331-FFA8DE159407}" type="parTrans" cxnId="{ED08A18F-87C8-FB4C-B62D-B2332F18B0E8}">
      <dgm:prSet/>
      <dgm:spPr/>
      <dgm:t>
        <a:bodyPr/>
        <a:lstStyle/>
        <a:p>
          <a:endParaRPr lang="en-US"/>
        </a:p>
      </dgm:t>
    </dgm:pt>
    <dgm:pt modelId="{70616544-7B6D-E24D-AB25-847CB8EE5760}" type="sibTrans" cxnId="{ED08A18F-87C8-FB4C-B62D-B2332F18B0E8}">
      <dgm:prSet/>
      <dgm:spPr/>
      <dgm:t>
        <a:bodyPr/>
        <a:lstStyle/>
        <a:p>
          <a:endParaRPr lang="en-US"/>
        </a:p>
      </dgm:t>
    </dgm:pt>
    <dgm:pt modelId="{7AE284C7-02F3-3A4B-B490-99BA1174591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Curate</a:t>
          </a:r>
          <a:endParaRPr lang="en-US" dirty="0"/>
        </a:p>
      </dgm:t>
    </dgm:pt>
    <dgm:pt modelId="{02974A75-5769-EC47-9AAF-D0522DFAAE5B}" type="parTrans" cxnId="{989D8843-2665-3B47-B090-64FB8F118586}">
      <dgm:prSet/>
      <dgm:spPr/>
      <dgm:t>
        <a:bodyPr/>
        <a:lstStyle/>
        <a:p>
          <a:endParaRPr lang="en-US"/>
        </a:p>
      </dgm:t>
    </dgm:pt>
    <dgm:pt modelId="{788F40B8-F67E-1642-9DCD-264CC9FA384A}" type="sibTrans" cxnId="{989D8843-2665-3B47-B090-64FB8F118586}">
      <dgm:prSet/>
      <dgm:spPr/>
      <dgm:t>
        <a:bodyPr/>
        <a:lstStyle/>
        <a:p>
          <a:endParaRPr lang="en-US"/>
        </a:p>
      </dgm:t>
    </dgm:pt>
    <dgm:pt modelId="{BC446257-4A65-4A40-84E3-8A1BC75C33E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Personalize</a:t>
          </a:r>
          <a:endParaRPr lang="en-US" dirty="0"/>
        </a:p>
      </dgm:t>
    </dgm:pt>
    <dgm:pt modelId="{E41665A3-86E9-4D44-8BD7-E379F8140770}" type="parTrans" cxnId="{97545FD7-E88F-6F49-B2CB-29C80B403802}">
      <dgm:prSet/>
      <dgm:spPr/>
      <dgm:t>
        <a:bodyPr/>
        <a:lstStyle/>
        <a:p>
          <a:endParaRPr lang="en-US"/>
        </a:p>
      </dgm:t>
    </dgm:pt>
    <dgm:pt modelId="{AC0D921E-9EE2-704E-9A80-7FD2E45591A3}" type="sibTrans" cxnId="{97545FD7-E88F-6F49-B2CB-29C80B403802}">
      <dgm:prSet/>
      <dgm:spPr/>
      <dgm:t>
        <a:bodyPr/>
        <a:lstStyle/>
        <a:p>
          <a:endParaRPr lang="en-US"/>
        </a:p>
      </dgm:t>
    </dgm:pt>
    <dgm:pt modelId="{BC82D84F-4221-0542-9D0A-F4FC7B0A5AF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Contextualize</a:t>
          </a:r>
          <a:endParaRPr lang="en-US" dirty="0"/>
        </a:p>
      </dgm:t>
    </dgm:pt>
    <dgm:pt modelId="{886D37B3-321D-6343-9741-79E4EC8DB7D0}" type="parTrans" cxnId="{C60716A4-45C5-794C-B659-B6B621B7C646}">
      <dgm:prSet/>
      <dgm:spPr/>
      <dgm:t>
        <a:bodyPr/>
        <a:lstStyle/>
        <a:p>
          <a:endParaRPr lang="en-US"/>
        </a:p>
      </dgm:t>
    </dgm:pt>
    <dgm:pt modelId="{A37E4857-1DA5-F64A-A5E2-E55FAD38E800}" type="sibTrans" cxnId="{C60716A4-45C5-794C-B659-B6B621B7C646}">
      <dgm:prSet/>
      <dgm:spPr/>
      <dgm:t>
        <a:bodyPr/>
        <a:lstStyle/>
        <a:p>
          <a:endParaRPr lang="en-US"/>
        </a:p>
      </dgm:t>
    </dgm:pt>
    <dgm:pt modelId="{DD5B2F46-E55E-A645-96B5-B645BDF4762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Mining</a:t>
          </a:r>
          <a:endParaRPr lang="en-US" dirty="0"/>
        </a:p>
      </dgm:t>
    </dgm:pt>
    <dgm:pt modelId="{18C75104-A8A3-CA44-940D-A98AEBE1CA29}" type="parTrans" cxnId="{9DC25C4F-41F5-F840-87E4-2AF966DC3299}">
      <dgm:prSet/>
      <dgm:spPr/>
      <dgm:t>
        <a:bodyPr/>
        <a:lstStyle/>
        <a:p>
          <a:endParaRPr lang="en-US"/>
        </a:p>
      </dgm:t>
    </dgm:pt>
    <dgm:pt modelId="{2400FC0C-FA30-0C43-8097-3B08B84F14A5}" type="sibTrans" cxnId="{9DC25C4F-41F5-F840-87E4-2AF966DC3299}">
      <dgm:prSet/>
      <dgm:spPr/>
      <dgm:t>
        <a:bodyPr/>
        <a:lstStyle/>
        <a:p>
          <a:endParaRPr lang="en-US"/>
        </a:p>
      </dgm:t>
    </dgm:pt>
    <dgm:pt modelId="{3F8A79F8-2E89-1B4F-8728-02396551361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Internationalize</a:t>
          </a:r>
          <a:endParaRPr lang="en-US" dirty="0"/>
        </a:p>
      </dgm:t>
    </dgm:pt>
    <dgm:pt modelId="{DB87E868-408D-7B4B-A32C-7FA96EF87679}" type="parTrans" cxnId="{18BFEDC2-289E-354E-A153-B3A49EFDF3D1}">
      <dgm:prSet/>
      <dgm:spPr/>
      <dgm:t>
        <a:bodyPr/>
        <a:lstStyle/>
        <a:p>
          <a:endParaRPr lang="en-US"/>
        </a:p>
      </dgm:t>
    </dgm:pt>
    <dgm:pt modelId="{D8AF2662-DF8C-B54A-8947-0A8E18D50F1F}" type="sibTrans" cxnId="{18BFEDC2-289E-354E-A153-B3A49EFDF3D1}">
      <dgm:prSet/>
      <dgm:spPr/>
      <dgm:t>
        <a:bodyPr/>
        <a:lstStyle/>
        <a:p>
          <a:endParaRPr lang="en-US"/>
        </a:p>
      </dgm:t>
    </dgm:pt>
    <dgm:pt modelId="{7E8AC50A-4D27-B44F-A36C-55E10076892A}" type="pres">
      <dgm:prSet presAssocID="{8C52D7D7-B452-7446-9E5C-A4E6F4217792}" presName="CompostProcess" presStyleCnt="0">
        <dgm:presLayoutVars>
          <dgm:dir/>
          <dgm:resizeHandles val="exact"/>
        </dgm:presLayoutVars>
      </dgm:prSet>
      <dgm:spPr/>
      <dgm:t>
        <a:bodyPr/>
        <a:lstStyle/>
        <a:p>
          <a:endParaRPr lang="en-US"/>
        </a:p>
      </dgm:t>
    </dgm:pt>
    <dgm:pt modelId="{2F3BD899-EF58-2E4A-BC81-ABF735F6EE2C}" type="pres">
      <dgm:prSet presAssocID="{8C52D7D7-B452-7446-9E5C-A4E6F4217792}" presName="arrow" presStyleLbl="bgShp" presStyleIdx="0" presStyleCnt="1"/>
      <dgm:spPr>
        <a:solidFill>
          <a:srgbClr val="CCFF66"/>
        </a:solidFill>
      </dgm:spPr>
      <dgm:t>
        <a:bodyPr/>
        <a:lstStyle/>
        <a:p>
          <a:endParaRPr lang="en-US"/>
        </a:p>
      </dgm:t>
    </dgm:pt>
    <dgm:pt modelId="{AA4CEE1B-1177-9B43-A8A0-D423374422BF}" type="pres">
      <dgm:prSet presAssocID="{8C52D7D7-B452-7446-9E5C-A4E6F4217792}" presName="linearProcess" presStyleCnt="0"/>
      <dgm:spPr/>
      <dgm:t>
        <a:bodyPr/>
        <a:lstStyle/>
        <a:p>
          <a:endParaRPr lang="en-US"/>
        </a:p>
      </dgm:t>
    </dgm:pt>
    <dgm:pt modelId="{117590CC-5D6F-F345-89AE-83BBE73A1DCF}" type="pres">
      <dgm:prSet presAssocID="{A852FA3B-7B15-E44B-A5F7-766ADC7A5F41}" presName="textNode" presStyleLbl="node1" presStyleIdx="0" presStyleCnt="3">
        <dgm:presLayoutVars>
          <dgm:bulletEnabled val="1"/>
        </dgm:presLayoutVars>
      </dgm:prSet>
      <dgm:spPr/>
      <dgm:t>
        <a:bodyPr/>
        <a:lstStyle/>
        <a:p>
          <a:endParaRPr lang="en-US"/>
        </a:p>
      </dgm:t>
    </dgm:pt>
    <dgm:pt modelId="{32A2E15C-B6A2-9448-A8D9-9F8B1F453E45}" type="pres">
      <dgm:prSet presAssocID="{E53A55BB-3367-C34C-905F-91888EBDFE8E}" presName="sibTrans" presStyleCnt="0"/>
      <dgm:spPr/>
      <dgm:t>
        <a:bodyPr/>
        <a:lstStyle/>
        <a:p>
          <a:endParaRPr lang="en-US"/>
        </a:p>
      </dgm:t>
    </dgm:pt>
    <dgm:pt modelId="{DB60D5DF-DC0E-3E4E-94D4-5DCA0EA13F46}" type="pres">
      <dgm:prSet presAssocID="{201F39DE-3A28-8B4D-84DC-45162A0D05A6}" presName="textNode" presStyleLbl="node1" presStyleIdx="1" presStyleCnt="3">
        <dgm:presLayoutVars>
          <dgm:bulletEnabled val="1"/>
        </dgm:presLayoutVars>
      </dgm:prSet>
      <dgm:spPr/>
      <dgm:t>
        <a:bodyPr/>
        <a:lstStyle/>
        <a:p>
          <a:endParaRPr lang="en-US"/>
        </a:p>
      </dgm:t>
    </dgm:pt>
    <dgm:pt modelId="{24AA2633-9CE3-EE4F-AC95-8AF2B736CFE8}" type="pres">
      <dgm:prSet presAssocID="{7514F50B-787B-4644-B31F-1FAD00AC5B01}" presName="sibTrans" presStyleCnt="0"/>
      <dgm:spPr/>
      <dgm:t>
        <a:bodyPr/>
        <a:lstStyle/>
        <a:p>
          <a:endParaRPr lang="en-US"/>
        </a:p>
      </dgm:t>
    </dgm:pt>
    <dgm:pt modelId="{9C27D66B-B56B-8944-9900-4CC27264FCF3}" type="pres">
      <dgm:prSet presAssocID="{B720CB7E-B65F-414D-930F-3D40B1C0E956}" presName="textNode" presStyleLbl="node1" presStyleIdx="2" presStyleCnt="3">
        <dgm:presLayoutVars>
          <dgm:bulletEnabled val="1"/>
        </dgm:presLayoutVars>
      </dgm:prSet>
      <dgm:spPr/>
      <dgm:t>
        <a:bodyPr/>
        <a:lstStyle/>
        <a:p>
          <a:endParaRPr lang="en-US"/>
        </a:p>
      </dgm:t>
    </dgm:pt>
  </dgm:ptLst>
  <dgm:cxnLst>
    <dgm:cxn modelId="{989D8843-2665-3B47-B090-64FB8F118586}" srcId="{A852FA3B-7B15-E44B-A5F7-766ADC7A5F41}" destId="{7AE284C7-02F3-3A4B-B490-99BA11745914}" srcOrd="1" destOrd="0" parTransId="{02974A75-5769-EC47-9AAF-D0522DFAAE5B}" sibTransId="{788F40B8-F67E-1642-9DCD-264CC9FA384A}"/>
    <dgm:cxn modelId="{CED9D53E-068B-0947-A7A6-A164F9F14538}" type="presOf" srcId="{8C52D7D7-B452-7446-9E5C-A4E6F4217792}" destId="{7E8AC50A-4D27-B44F-A36C-55E10076892A}" srcOrd="0" destOrd="0" presId="urn:microsoft.com/office/officeart/2005/8/layout/hProcess9"/>
    <dgm:cxn modelId="{97545FD7-E88F-6F49-B2CB-29C80B403802}" srcId="{201F39DE-3A28-8B4D-84DC-45162A0D05A6}" destId="{BC446257-4A65-4A40-84E3-8A1BC75C33E3}" srcOrd="1" destOrd="0" parTransId="{E41665A3-86E9-4D44-8BD7-E379F8140770}" sibTransId="{AC0D921E-9EE2-704E-9A80-7FD2E45591A3}"/>
    <dgm:cxn modelId="{1528E32E-4619-A144-9A5C-1C21408A63B7}" type="presOf" srcId="{EB6ECB4B-F47A-194D-9EC5-C34CDBCC5BFE}" destId="{9C27D66B-B56B-8944-9900-4CC27264FCF3}" srcOrd="0" destOrd="1" presId="urn:microsoft.com/office/officeart/2005/8/layout/hProcess9"/>
    <dgm:cxn modelId="{CB75981A-2E74-2349-90E1-AC173BC20420}" srcId="{8C52D7D7-B452-7446-9E5C-A4E6F4217792}" destId="{A852FA3B-7B15-E44B-A5F7-766ADC7A5F41}" srcOrd="0" destOrd="0" parTransId="{31038E64-E923-2848-B84E-178A7F2439A6}" sibTransId="{E53A55BB-3367-C34C-905F-91888EBDFE8E}"/>
    <dgm:cxn modelId="{185864A1-CB1B-F342-B8DC-BBC4D163E5C0}" type="presOf" srcId="{BC446257-4A65-4A40-84E3-8A1BC75C33E3}" destId="{DB60D5DF-DC0E-3E4E-94D4-5DCA0EA13F46}" srcOrd="0" destOrd="2" presId="urn:microsoft.com/office/officeart/2005/8/layout/hProcess9"/>
    <dgm:cxn modelId="{8BD1CB21-95D3-194E-91B4-D5B11020FB69}" type="presOf" srcId="{3F8A79F8-2E89-1B4F-8728-02396551361C}" destId="{DB60D5DF-DC0E-3E4E-94D4-5DCA0EA13F46}" srcOrd="0" destOrd="1" presId="urn:microsoft.com/office/officeart/2005/8/layout/hProcess9"/>
    <dgm:cxn modelId="{6B59BB51-02E4-154B-9F9E-38AC65DBD017}" type="presOf" srcId="{243DD3FD-6E25-B54E-950E-CBCE0D9CF66C}" destId="{117590CC-5D6F-F345-89AE-83BBE73A1DCF}" srcOrd="0" destOrd="1" presId="urn:microsoft.com/office/officeart/2005/8/layout/hProcess9"/>
    <dgm:cxn modelId="{6648A808-004A-1A4C-96DD-6E570C50BEDB}" type="presOf" srcId="{A852FA3B-7B15-E44B-A5F7-766ADC7A5F41}" destId="{117590CC-5D6F-F345-89AE-83BBE73A1DCF}" srcOrd="0" destOrd="0" presId="urn:microsoft.com/office/officeart/2005/8/layout/hProcess9"/>
    <dgm:cxn modelId="{56DC1CBF-067A-2E40-BB2A-471A0EDDCAD1}" type="presOf" srcId="{201F39DE-3A28-8B4D-84DC-45162A0D05A6}" destId="{DB60D5DF-DC0E-3E4E-94D4-5DCA0EA13F46}" srcOrd="0" destOrd="0" presId="urn:microsoft.com/office/officeart/2005/8/layout/hProcess9"/>
    <dgm:cxn modelId="{90997D73-04A8-8149-B026-EF58CA522319}" type="presOf" srcId="{B720CB7E-B65F-414D-930F-3D40B1C0E956}" destId="{9C27D66B-B56B-8944-9900-4CC27264FCF3}" srcOrd="0" destOrd="0" presId="urn:microsoft.com/office/officeart/2005/8/layout/hProcess9"/>
    <dgm:cxn modelId="{C60716A4-45C5-794C-B659-B6B621B7C646}" srcId="{201F39DE-3A28-8B4D-84DC-45162A0D05A6}" destId="{BC82D84F-4221-0542-9D0A-F4FC7B0A5AFE}" srcOrd="2" destOrd="0" parTransId="{886D37B3-321D-6343-9741-79E4EC8DB7D0}" sibTransId="{A37E4857-1DA5-F64A-A5E2-E55FAD38E800}"/>
    <dgm:cxn modelId="{D78255F7-2ABE-0A4F-8C54-2BC8F823298D}" type="presOf" srcId="{DD5B2F46-E55E-A645-96B5-B645BDF4762A}" destId="{9C27D66B-B56B-8944-9900-4CC27264FCF3}" srcOrd="0" destOrd="2" presId="urn:microsoft.com/office/officeart/2005/8/layout/hProcess9"/>
    <dgm:cxn modelId="{18BFEDC2-289E-354E-A153-B3A49EFDF3D1}" srcId="{201F39DE-3A28-8B4D-84DC-45162A0D05A6}" destId="{3F8A79F8-2E89-1B4F-8728-02396551361C}" srcOrd="0" destOrd="0" parTransId="{DB87E868-408D-7B4B-A32C-7FA96EF87679}" sibTransId="{D8AF2662-DF8C-B54A-8947-0A8E18D50F1F}"/>
    <dgm:cxn modelId="{ED08A18F-87C8-FB4C-B62D-B2332F18B0E8}" srcId="{B720CB7E-B65F-414D-930F-3D40B1C0E956}" destId="{EB6ECB4B-F47A-194D-9EC5-C34CDBCC5BFE}" srcOrd="0" destOrd="0" parTransId="{D7A36398-D4F8-F74E-8331-FFA8DE159407}" sibTransId="{70616544-7B6D-E24D-AB25-847CB8EE5760}"/>
    <dgm:cxn modelId="{9DC25C4F-41F5-F840-87E4-2AF966DC3299}" srcId="{B720CB7E-B65F-414D-930F-3D40B1C0E956}" destId="{DD5B2F46-E55E-A645-96B5-B645BDF4762A}" srcOrd="1" destOrd="0" parTransId="{18C75104-A8A3-CA44-940D-A98AEBE1CA29}" sibTransId="{2400FC0C-FA30-0C43-8097-3B08B84F14A5}"/>
    <dgm:cxn modelId="{A07C476C-9AFB-D74F-B252-C5B298C83E45}" type="presOf" srcId="{7AE284C7-02F3-3A4B-B490-99BA11745914}" destId="{117590CC-5D6F-F345-89AE-83BBE73A1DCF}" srcOrd="0" destOrd="2" presId="urn:microsoft.com/office/officeart/2005/8/layout/hProcess9"/>
    <dgm:cxn modelId="{95CAD0B2-B90D-524E-B3E9-6CDA61DD9FB4}" srcId="{8C52D7D7-B452-7446-9E5C-A4E6F4217792}" destId="{B720CB7E-B65F-414D-930F-3D40B1C0E956}" srcOrd="2" destOrd="0" parTransId="{39A441F4-1627-2C4B-AA16-77EB5F1991D0}" sibTransId="{C30AE623-A10B-FE49-9C8C-F805E6D2A89D}"/>
    <dgm:cxn modelId="{6F9D3A3F-E923-B046-B365-4477D0A8128B}" type="presOf" srcId="{BC82D84F-4221-0542-9D0A-F4FC7B0A5AFE}" destId="{DB60D5DF-DC0E-3E4E-94D4-5DCA0EA13F46}" srcOrd="0" destOrd="3" presId="urn:microsoft.com/office/officeart/2005/8/layout/hProcess9"/>
    <dgm:cxn modelId="{7D9C6AEF-7FB3-0A45-AB05-58B0B52A6202}" srcId="{A852FA3B-7B15-E44B-A5F7-766ADC7A5F41}" destId="{243DD3FD-6E25-B54E-950E-CBCE0D9CF66C}" srcOrd="0" destOrd="0" parTransId="{8A482E36-3889-D249-AC10-A8AF377B5537}" sibTransId="{EB9568DF-C573-3C47-8279-21BC0FA66111}"/>
    <dgm:cxn modelId="{5EF955FF-27AB-654D-9171-8DEB8A1A7557}" srcId="{8C52D7D7-B452-7446-9E5C-A4E6F4217792}" destId="{201F39DE-3A28-8B4D-84DC-45162A0D05A6}" srcOrd="1" destOrd="0" parTransId="{C2DA67A2-1FCD-964D-AB6B-1E9D6803425C}" sibTransId="{7514F50B-787B-4644-B31F-1FAD00AC5B01}"/>
    <dgm:cxn modelId="{CA06C9C2-C2DF-DB4A-9DB1-9BE505A9B245}" type="presParOf" srcId="{7E8AC50A-4D27-B44F-A36C-55E10076892A}" destId="{2F3BD899-EF58-2E4A-BC81-ABF735F6EE2C}" srcOrd="0" destOrd="0" presId="urn:microsoft.com/office/officeart/2005/8/layout/hProcess9"/>
    <dgm:cxn modelId="{2EE25524-05A7-2C41-BB34-2792FF4A3449}" type="presParOf" srcId="{7E8AC50A-4D27-B44F-A36C-55E10076892A}" destId="{AA4CEE1B-1177-9B43-A8A0-D423374422BF}" srcOrd="1" destOrd="0" presId="urn:microsoft.com/office/officeart/2005/8/layout/hProcess9"/>
    <dgm:cxn modelId="{77BA5766-F970-1B48-A766-023AA363D0CC}" type="presParOf" srcId="{AA4CEE1B-1177-9B43-A8A0-D423374422BF}" destId="{117590CC-5D6F-F345-89AE-83BBE73A1DCF}" srcOrd="0" destOrd="0" presId="urn:microsoft.com/office/officeart/2005/8/layout/hProcess9"/>
    <dgm:cxn modelId="{39BE35B9-8C66-164A-96F9-A4EB0D116A79}" type="presParOf" srcId="{AA4CEE1B-1177-9B43-A8A0-D423374422BF}" destId="{32A2E15C-B6A2-9448-A8D9-9F8B1F453E45}" srcOrd="1" destOrd="0" presId="urn:microsoft.com/office/officeart/2005/8/layout/hProcess9"/>
    <dgm:cxn modelId="{750E95B9-E56A-5E47-AD9F-3E997B0C42E7}" type="presParOf" srcId="{AA4CEE1B-1177-9B43-A8A0-D423374422BF}" destId="{DB60D5DF-DC0E-3E4E-94D4-5DCA0EA13F46}" srcOrd="2" destOrd="0" presId="urn:microsoft.com/office/officeart/2005/8/layout/hProcess9"/>
    <dgm:cxn modelId="{4357F890-293B-0240-AC5D-235DBB27D231}" type="presParOf" srcId="{AA4CEE1B-1177-9B43-A8A0-D423374422BF}" destId="{24AA2633-9CE3-EE4F-AC95-8AF2B736CFE8}" srcOrd="3" destOrd="0" presId="urn:microsoft.com/office/officeart/2005/8/layout/hProcess9"/>
    <dgm:cxn modelId="{E5BFBF1F-EA7E-5D44-BE21-730F4A585E31}" type="presParOf" srcId="{AA4CEE1B-1177-9B43-A8A0-D423374422BF}" destId="{9C27D66B-B56B-8944-9900-4CC27264FCF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BD899-EF58-2E4A-BC81-ABF735F6EE2C}">
      <dsp:nvSpPr>
        <dsp:cNvPr id="0" name=""/>
        <dsp:cNvSpPr/>
      </dsp:nvSpPr>
      <dsp:spPr>
        <a:xfrm>
          <a:off x="617219" y="0"/>
          <a:ext cx="6995160" cy="4525963"/>
        </a:xfrm>
        <a:prstGeom prst="rightArrow">
          <a:avLst/>
        </a:prstGeom>
        <a:solidFill>
          <a:srgbClr val="CCFF66"/>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7590CC-5D6F-F345-89AE-83BBE73A1DCF}">
      <dsp:nvSpPr>
        <dsp:cNvPr id="0" name=""/>
        <dsp:cNvSpPr/>
      </dsp:nvSpPr>
      <dsp:spPr>
        <a:xfrm>
          <a:off x="189666" y="1357788"/>
          <a:ext cx="2468880"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Aggregation</a:t>
          </a:r>
          <a:endParaRPr lang="en-US" sz="2600" kern="1200" dirty="0"/>
        </a:p>
        <a:p>
          <a:pPr marL="228600" lvl="1" indent="-228600" algn="l" defTabSz="889000">
            <a:lnSpc>
              <a:spcPct val="90000"/>
            </a:lnSpc>
            <a:spcBef>
              <a:spcPct val="0"/>
            </a:spcBef>
            <a:spcAft>
              <a:spcPct val="15000"/>
            </a:spcAft>
            <a:buChar char="••"/>
          </a:pPr>
          <a:r>
            <a:rPr lang="en-US" sz="2000" kern="1200" dirty="0" smtClean="0"/>
            <a:t>Assemble</a:t>
          </a:r>
          <a:endParaRPr lang="en-US" sz="2000" kern="1200" dirty="0"/>
        </a:p>
        <a:p>
          <a:pPr marL="228600" lvl="1" indent="-228600" algn="l" defTabSz="889000">
            <a:lnSpc>
              <a:spcPct val="90000"/>
            </a:lnSpc>
            <a:spcBef>
              <a:spcPct val="0"/>
            </a:spcBef>
            <a:spcAft>
              <a:spcPct val="15000"/>
            </a:spcAft>
            <a:buChar char="••"/>
          </a:pPr>
          <a:r>
            <a:rPr lang="en-US" sz="2000" kern="1200" dirty="0" smtClean="0"/>
            <a:t>Curate</a:t>
          </a:r>
          <a:endParaRPr lang="en-US" sz="2000" kern="1200" dirty="0"/>
        </a:p>
      </dsp:txBody>
      <dsp:txXfrm>
        <a:off x="189666" y="1357788"/>
        <a:ext cx="2468880" cy="1810385"/>
      </dsp:txXfrm>
    </dsp:sp>
    <dsp:sp modelId="{DB60D5DF-DC0E-3E4E-94D4-5DCA0EA13F46}">
      <dsp:nvSpPr>
        <dsp:cNvPr id="0" name=""/>
        <dsp:cNvSpPr/>
      </dsp:nvSpPr>
      <dsp:spPr>
        <a:xfrm>
          <a:off x="2880359" y="1357788"/>
          <a:ext cx="2468880"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Engagement</a:t>
          </a:r>
          <a:endParaRPr lang="en-US" sz="2600" kern="1200" dirty="0"/>
        </a:p>
        <a:p>
          <a:pPr marL="228600" lvl="1" indent="-228600" algn="l" defTabSz="889000">
            <a:lnSpc>
              <a:spcPct val="90000"/>
            </a:lnSpc>
            <a:spcBef>
              <a:spcPct val="0"/>
            </a:spcBef>
            <a:spcAft>
              <a:spcPct val="15000"/>
            </a:spcAft>
            <a:buChar char="••"/>
          </a:pPr>
          <a:r>
            <a:rPr lang="en-US" sz="2000" kern="1200" dirty="0" smtClean="0"/>
            <a:t>Internationalize</a:t>
          </a:r>
          <a:endParaRPr lang="en-US" sz="2000" kern="1200" dirty="0"/>
        </a:p>
        <a:p>
          <a:pPr marL="228600" lvl="1" indent="-228600" algn="l" defTabSz="889000">
            <a:lnSpc>
              <a:spcPct val="90000"/>
            </a:lnSpc>
            <a:spcBef>
              <a:spcPct val="0"/>
            </a:spcBef>
            <a:spcAft>
              <a:spcPct val="15000"/>
            </a:spcAft>
            <a:buChar char="••"/>
          </a:pPr>
          <a:r>
            <a:rPr lang="en-US" sz="2000" kern="1200" dirty="0" smtClean="0"/>
            <a:t>Personalize</a:t>
          </a:r>
          <a:endParaRPr lang="en-US" sz="2000" kern="1200" dirty="0"/>
        </a:p>
        <a:p>
          <a:pPr marL="228600" lvl="1" indent="-228600" algn="l" defTabSz="889000">
            <a:lnSpc>
              <a:spcPct val="90000"/>
            </a:lnSpc>
            <a:spcBef>
              <a:spcPct val="0"/>
            </a:spcBef>
            <a:spcAft>
              <a:spcPct val="15000"/>
            </a:spcAft>
            <a:buChar char="••"/>
          </a:pPr>
          <a:r>
            <a:rPr lang="en-US" sz="2000" kern="1200" dirty="0" smtClean="0"/>
            <a:t>Contextualize</a:t>
          </a:r>
          <a:endParaRPr lang="en-US" sz="2000" kern="1200" dirty="0"/>
        </a:p>
      </dsp:txBody>
      <dsp:txXfrm>
        <a:off x="2880359" y="1357788"/>
        <a:ext cx="2468880" cy="1810385"/>
      </dsp:txXfrm>
    </dsp:sp>
    <dsp:sp modelId="{9C27D66B-B56B-8944-9900-4CC27264FCF3}">
      <dsp:nvSpPr>
        <dsp:cNvPr id="0" name=""/>
        <dsp:cNvSpPr/>
      </dsp:nvSpPr>
      <dsp:spPr>
        <a:xfrm>
          <a:off x="5571053" y="1357788"/>
          <a:ext cx="2468880"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Computation</a:t>
          </a:r>
          <a:endParaRPr lang="en-US" sz="2600" kern="1200" dirty="0"/>
        </a:p>
        <a:p>
          <a:pPr marL="228600" lvl="1" indent="-228600" algn="l" defTabSz="889000">
            <a:lnSpc>
              <a:spcPct val="90000"/>
            </a:lnSpc>
            <a:spcBef>
              <a:spcPct val="0"/>
            </a:spcBef>
            <a:spcAft>
              <a:spcPct val="15000"/>
            </a:spcAft>
            <a:buChar char="••"/>
          </a:pPr>
          <a:r>
            <a:rPr lang="en-US" sz="2000" kern="1200" dirty="0" smtClean="0"/>
            <a:t>Semantics</a:t>
          </a:r>
          <a:endParaRPr lang="en-US" sz="2000" kern="1200" dirty="0"/>
        </a:p>
        <a:p>
          <a:pPr marL="228600" lvl="1" indent="-228600" algn="l" defTabSz="889000">
            <a:lnSpc>
              <a:spcPct val="90000"/>
            </a:lnSpc>
            <a:spcBef>
              <a:spcPct val="0"/>
            </a:spcBef>
            <a:spcAft>
              <a:spcPct val="15000"/>
            </a:spcAft>
            <a:buChar char="••"/>
          </a:pPr>
          <a:r>
            <a:rPr lang="en-US" sz="2000" kern="1200" dirty="0" smtClean="0"/>
            <a:t>Mining</a:t>
          </a:r>
          <a:endParaRPr lang="en-US" sz="2000" kern="1200" dirty="0"/>
        </a:p>
      </dsp:txBody>
      <dsp:txXfrm>
        <a:off x="5571053" y="1357788"/>
        <a:ext cx="2468880"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8BD35-29D2-3E42-97EB-52BCB9CC5E6B}" type="datetimeFigureOut">
              <a:rPr lang="en-US" smtClean="0"/>
              <a:pPr/>
              <a:t>9/8/11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8C4A7-E9B2-9641-BD30-F377A0384C3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854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 the whole world</a:t>
            </a:r>
          </a:p>
          <a:p>
            <a:r>
              <a:rPr lang="en-US" dirty="0" smtClean="0"/>
              <a:t>Access – free, re-usable</a:t>
            </a:r>
          </a:p>
          <a:p>
            <a:r>
              <a:rPr lang="en-US" dirty="0" smtClean="0"/>
              <a:t>Knowledge – synthesized, not raw</a:t>
            </a:r>
          </a:p>
          <a:p>
            <a:r>
              <a:rPr lang="en-US" dirty="0" smtClean="0"/>
              <a:t>Life on Earth – biological diversity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necessary to use your real name.</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Collections might be practical, like helping people learn more about the foods that we eat, like posting lists of wanted things, like this list of microorganisms found by Jessica Green</a:t>
            </a:r>
            <a:r>
              <a:rPr lang="en-US" baseline="0" dirty="0" smtClean="0"/>
              <a:t> in the air ducts of office buildings.</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a Zoo might</a:t>
            </a:r>
            <a:r>
              <a:rPr lang="en-US" baseline="0" dirty="0" smtClean="0"/>
              <a:t> bring together the pages for species in their own facility – instead of taking months to build their own website they can create collections on EOL and point their own website visitors to EOL. Or they can pull this information and reuse it for their website.</a:t>
            </a:r>
          </a:p>
          <a:p>
            <a:endParaRPr lang="en-US" baseline="0" dirty="0" smtClean="0"/>
          </a:p>
          <a:p>
            <a:r>
              <a:rPr lang="en-US" baseline="0" dirty="0" smtClean="0"/>
              <a:t>Note that others can copy these collections into their own collections by ticking the box…</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collections, like “Fascinating textures” might just support people to browse and find content that catches their eye.</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wouldn’t be the internet without kittens.</a:t>
            </a:r>
          </a:p>
          <a:p>
            <a:endParaRPr lang="en-US" baseline="0" dirty="0" smtClean="0"/>
          </a:p>
          <a:p>
            <a:r>
              <a:rPr lang="en-US" baseline="0" dirty="0" smtClean="0"/>
              <a:t>Placing the information in a context that has meaning for the user.</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communities are groups of people</a:t>
            </a:r>
            <a:r>
              <a:rPr lang="en-US" baseline="0" dirty="0" smtClean="0"/>
              <a:t> in the same geographic location</a:t>
            </a:r>
            <a:r>
              <a:rPr lang="en-US" dirty="0" smtClean="0"/>
              <a:t>. Some communities have a purpose – people interested in </a:t>
            </a:r>
            <a:r>
              <a:rPr lang="en-US" dirty="0" err="1" smtClean="0"/>
              <a:t>mlultilingual</a:t>
            </a:r>
            <a:r>
              <a:rPr lang="en-US" baseline="0" dirty="0" smtClean="0"/>
              <a:t> content can help find it and develop more content in their languages. Others may have a common biological group of interest.</a:t>
            </a:r>
          </a:p>
          <a:p>
            <a:endParaRPr lang="en-US" baseline="0" dirty="0" smtClean="0"/>
          </a:p>
          <a:p>
            <a:r>
              <a:rPr lang="en-US" baseline="0" dirty="0" smtClean="0"/>
              <a:t>We’re hoping that communities will feel empowered to find and improve the content that is of interest to them.  Thus expanding </a:t>
            </a:r>
            <a:r>
              <a:rPr lang="en-US" baseline="0" dirty="0" err="1" smtClean="0"/>
              <a:t>curation</a:t>
            </a:r>
            <a:r>
              <a:rPr lang="en-US" baseline="0" dirty="0" smtClean="0"/>
              <a:t> or quality control is an important feature to </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How many of you have seen this XKCD comic?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E93EDE-5FE6-4700-85F5-2AA63FB4A9C8}"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are scientists motivated</a:t>
            </a:r>
            <a:r>
              <a:rPr lang="en-US" baseline="0" dirty="0" smtClean="0"/>
              <a:t> to curate EOL? </a:t>
            </a:r>
            <a:r>
              <a:rPr lang="en-US" dirty="0" smtClean="0"/>
              <a:t>Here we show</a:t>
            </a:r>
            <a:r>
              <a:rPr lang="en-US" baseline="0" dirty="0" smtClean="0"/>
              <a:t> the a</a:t>
            </a:r>
            <a:r>
              <a:rPr lang="en-US" dirty="0" smtClean="0"/>
              <a:t>verage response across</a:t>
            </a:r>
            <a:r>
              <a:rPr lang="en-US" baseline="0" dirty="0" smtClean="0"/>
              <a:t> all respondents on a scale of least important to most important</a:t>
            </a:r>
          </a:p>
          <a:p>
            <a:r>
              <a:rPr lang="en-US" baseline="0" dirty="0" smtClean="0"/>
              <a:t>Note the the most popular reason is to make sure there is accurate information on the internet.  That’s good news because it is probably a shared motivation of both scientists and non-scientists.  You’ll hear more from Dana about Altruism like this.</a:t>
            </a:r>
          </a:p>
          <a:p>
            <a:endParaRPr lang="en-US" baseline="0" dirty="0" smtClean="0"/>
          </a:p>
          <a:p>
            <a:r>
              <a:rPr lang="en-US" baseline="0" dirty="0" smtClean="0"/>
              <a:t>The rest of the highly ranked reasons all have to do with the scientist’s own work, citable work online, being known as as expert, motives about their own projects their own research.  This is what Dana will talk about being Egoism.</a:t>
            </a:r>
          </a:p>
        </p:txBody>
      </p:sp>
      <p:sp>
        <p:nvSpPr>
          <p:cNvPr id="4" name="Slide Number Placeholder 3"/>
          <p:cNvSpPr>
            <a:spLocks noGrp="1"/>
          </p:cNvSpPr>
          <p:nvPr>
            <p:ph type="sldNum" sz="quarter" idx="10"/>
          </p:nvPr>
        </p:nvSpPr>
        <p:spPr/>
        <p:txBody>
          <a:bodyPr/>
          <a:lstStyle/>
          <a:p>
            <a:fld id="{32E93EDE-5FE6-4700-85F5-2AA63FB4A9C8}"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Curators can assess for trustworthiness, these happen to all be trusted. Curators have to have specific credentials.</a:t>
            </a:r>
          </a:p>
          <a:p>
            <a:r>
              <a:rPr lang="en-US" dirty="0" smtClean="0"/>
              <a:t>We’ve opened</a:t>
            </a:r>
            <a:r>
              <a:rPr lang="en-US" baseline="0" dirty="0" smtClean="0"/>
              <a:t> up rating so that everyone can rate</a:t>
            </a:r>
          </a:p>
          <a:p>
            <a:r>
              <a:rPr lang="en-US" baseline="0" dirty="0" smtClean="0"/>
              <a:t>We’ve created a new category of Assistant curator. Credentials here are not necessary, just real names and a lot of enthusiasm. One of the things that curators are doing is establishing their reputation by setting exemplar images, by adding common names, by recommending good articles, by finding content that may be untrustworthy, and by adding new content to fill gaps.</a:t>
            </a:r>
          </a:p>
          <a:p>
            <a:endParaRPr lang="en-US" baseline="0" dirty="0" smtClean="0"/>
          </a:p>
          <a:p>
            <a:r>
              <a:rPr lang="en-US" baseline="0" dirty="0" smtClean="0"/>
              <a:t>Following </a:t>
            </a:r>
            <a:r>
              <a:rPr lang="en-US" baseline="0" dirty="0" err="1" smtClean="0"/>
              <a:t>Shneiderman</a:t>
            </a:r>
            <a:r>
              <a:rPr lang="en-US" baseline="0" dirty="0" smtClean="0"/>
              <a:t> and </a:t>
            </a:r>
            <a:r>
              <a:rPr lang="en-US" baseline="0" dirty="0" err="1" smtClean="0"/>
              <a:t>Preece’s</a:t>
            </a:r>
            <a:r>
              <a:rPr lang="en-US" baseline="0" dirty="0" smtClean="0"/>
              <a:t> Reader to Leader framework, we hope to encourage people to get more and more </a:t>
            </a:r>
            <a:r>
              <a:rPr lang="en-US" baseline="0" dirty="0" err="1" smtClean="0"/>
              <a:t>invovled</a:t>
            </a:r>
            <a:r>
              <a:rPr lang="en-US" baseline="0" dirty="0" smtClean="0"/>
              <a:t> and eventually move into the ranks of curators</a:t>
            </a:r>
          </a:p>
        </p:txBody>
      </p:sp>
      <p:sp>
        <p:nvSpPr>
          <p:cNvPr id="4" name="Slide Number Placeholder 3"/>
          <p:cNvSpPr>
            <a:spLocks noGrp="1"/>
          </p:cNvSpPr>
          <p:nvPr>
            <p:ph type="sldNum" sz="quarter" idx="10"/>
          </p:nvPr>
        </p:nvSpPr>
        <p:spPr/>
        <p:txBody>
          <a:bodyPr/>
          <a:lstStyle/>
          <a:p>
            <a:fld id="{2758C4A7-E9B2-9641-BD30-F377A0384C3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fact, recent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assessments by</a:t>
            </a:r>
            <a:r>
              <a:rPr lang="en-US" sz="1200" kern="1200" baseline="0" dirty="0" smtClean="0">
                <a:solidFill>
                  <a:schemeClr val="tx1"/>
                </a:solidFill>
                <a:latin typeface="+mn-lt"/>
                <a:ea typeface="+mn-ea"/>
                <a:cs typeface="+mn-cs"/>
              </a:rPr>
              <a:t> the International Union for the conservation of Nature</a:t>
            </a:r>
            <a:r>
              <a:rPr lang="en-US" sz="1200" kern="1200" dirty="0" smtClean="0">
                <a:solidFill>
                  <a:schemeClr val="tx1"/>
                </a:solidFill>
                <a:latin typeface="+mn-lt"/>
                <a:ea typeface="+mn-ea"/>
                <a:cs typeface="+mn-cs"/>
              </a:rPr>
              <a:t> indicate that, for example, nearly 25% of mammals and one-third of amphibians are endangered or threatened [3].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Yet as much as 90% of the needs of the world’s poorest people depend directly on biodiversity for food, fuel, medicine, etc. [1] [2].  </a:t>
            </a:r>
            <a:endParaRPr lang="en-GB" dirty="0" smtClean="0">
              <a:latin typeface="Arial" charset="0"/>
              <a:cs typeface="Arial Unicode MS" charset="0"/>
            </a:endParaRPr>
          </a:p>
          <a:p>
            <a:endParaRPr lang="en-US" dirty="0"/>
          </a:p>
        </p:txBody>
      </p:sp>
      <p:sp>
        <p:nvSpPr>
          <p:cNvPr id="4" name="Slide Number Placeholder 3"/>
          <p:cNvSpPr>
            <a:spLocks noGrp="1"/>
          </p:cNvSpPr>
          <p:nvPr>
            <p:ph type="sldNum" sz="quarter" idx="10"/>
          </p:nvPr>
        </p:nvSpPr>
        <p:spPr/>
        <p:txBody>
          <a:bodyPr/>
          <a:lstStyle/>
          <a:p>
            <a:fld id="{32E93EDE-5FE6-4700-85F5-2AA63FB4A9C8}"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development of EOLv2 is following this path – in</a:t>
            </a:r>
            <a:r>
              <a:rPr lang="en-US" baseline="0" dirty="0" smtClean="0"/>
              <a:t> version one we developed the core ability to aggregate and curate data.  In version 2 we are ensuring that </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and for 95,000</a:t>
            </a:r>
            <a:r>
              <a:rPr lang="en-US" baseline="0" dirty="0" smtClean="0"/>
              <a:t> other organisms we have summarized data from one of our partners. We h</a:t>
            </a:r>
            <a:r>
              <a:rPr lang="en-US" dirty="0" smtClean="0"/>
              <a:t>ave the ability not only to summarize across multiple sources of</a:t>
            </a:r>
            <a:r>
              <a:rPr lang="en-US" baseline="0" dirty="0" smtClean="0"/>
              <a:t> numeric information, </a:t>
            </a:r>
            <a:r>
              <a:rPr lang="en-US" dirty="0" smtClean="0"/>
              <a:t>but also to provide a lot of eyes on the data to resolve conflicts and clean the data.</a:t>
            </a:r>
          </a:p>
          <a:p>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Nature news, a couple of weeks ago</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Part of the problem is that as we are</a:t>
            </a:r>
            <a:r>
              <a:rPr lang="en-US" baseline="0" dirty="0" smtClean="0"/>
              <a:t> losing biodiversity we are also losing the scientists trained to study it. An article earlier this year called it another mass extinction. Society hasn’t been creating jobs for scientists like me.</a:t>
            </a:r>
            <a:endParaRPr lang="en-US" dirty="0"/>
          </a:p>
        </p:txBody>
      </p:sp>
      <p:sp>
        <p:nvSpPr>
          <p:cNvPr id="4" name="Slide Number Placeholder 3"/>
          <p:cNvSpPr>
            <a:spLocks noGrp="1"/>
          </p:cNvSpPr>
          <p:nvPr>
            <p:ph type="sldNum" sz="quarter" idx="10"/>
          </p:nvPr>
        </p:nvSpPr>
        <p:spPr/>
        <p:txBody>
          <a:bodyPr/>
          <a:lstStyle/>
          <a:p>
            <a:fld id="{32E93EDE-5FE6-4700-85F5-2AA63FB4A9C8}"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this reason, we are increasingly turning to citizen science.</a:t>
            </a:r>
          </a:p>
          <a:p>
            <a:r>
              <a:rPr lang="en-US" sz="1200" kern="1200" dirty="0" smtClean="0">
                <a:solidFill>
                  <a:schemeClr val="tx1"/>
                </a:solidFill>
                <a:latin typeface="+mn-lt"/>
                <a:ea typeface="+mn-ea"/>
                <a:cs typeface="+mn-cs"/>
              </a:rPr>
              <a:t> </a:t>
            </a:r>
          </a:p>
          <a:p>
            <a:r>
              <a:rPr lang="en-US" dirty="0" smtClean="0"/>
              <a:t>These</a:t>
            </a:r>
            <a:r>
              <a:rPr lang="en-US" baseline="0" dirty="0" smtClean="0"/>
              <a:t> are a few well-known citizen science projects. They encourage people to report sightings of individual organisms. Can they help to gather together all the knowledge of every species on the planet?</a:t>
            </a:r>
          </a:p>
          <a:p>
            <a:endParaRPr lang="en-US" baseline="0" dirty="0" smtClean="0"/>
          </a:p>
          <a:p>
            <a:r>
              <a:rPr lang="en-US" baseline="0" dirty="0" smtClean="0"/>
              <a:t>What about sites like Wikipedia?  They allow anybody to CREATE the kind of descriptions you might want to read on the internet.  But scientists haven’t jumped on board the Wikipedia bandwagon because they don’t get much credit and their work is too easily undone.</a:t>
            </a:r>
            <a:endParaRPr lang="en-US" dirty="0"/>
          </a:p>
        </p:txBody>
      </p:sp>
      <p:sp>
        <p:nvSpPr>
          <p:cNvPr id="4" name="Slide Number Placeholder 3"/>
          <p:cNvSpPr>
            <a:spLocks noGrp="1"/>
          </p:cNvSpPr>
          <p:nvPr>
            <p:ph type="sldNum" sz="quarter" idx="10"/>
          </p:nvPr>
        </p:nvSpPr>
        <p:spPr/>
        <p:txBody>
          <a:bodyPr/>
          <a:lstStyle/>
          <a:p>
            <a:fld id="{72D3E3E9-3345-D846-84BE-ECADDA64B97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development of EOLv2 is following this path – in</a:t>
            </a:r>
            <a:r>
              <a:rPr lang="en-US" baseline="0" dirty="0" smtClean="0"/>
              <a:t> version one we developed the core ability to aggregate and curate data.  In version 2 we are ensuring that</a:t>
            </a:r>
            <a:r>
              <a:rPr lang="en-US" baseline="0" dirty="0" smtClean="0"/>
              <a:t> people are engaged and have good reasons to work with EOL.</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2475" cy="3422650"/>
          </a:xfrm>
        </p:spPr>
      </p:sp>
      <p:sp>
        <p:nvSpPr>
          <p:cNvPr id="3" name="Notes Placeholder 2"/>
          <p:cNvSpPr>
            <a:spLocks noGrp="1"/>
          </p:cNvSpPr>
          <p:nvPr>
            <p:ph type="body" idx="1"/>
          </p:nvPr>
        </p:nvSpPr>
        <p:spPr/>
        <p:txBody>
          <a:bodyPr>
            <a:normAutofit/>
          </a:bodyPr>
          <a:lstStyle/>
          <a:p>
            <a:r>
              <a:rPr lang="en-US" dirty="0" smtClean="0"/>
              <a:t>Instead, EOL is taking a different approach.</a:t>
            </a:r>
            <a:r>
              <a:rPr lang="en-US" baseline="0" dirty="0" smtClean="0"/>
              <a:t> It is</a:t>
            </a:r>
            <a:r>
              <a:rPr lang="en-US" dirty="0" smtClean="0"/>
              <a:t> an example of a new breed of website.  We’ve coined the term “content</a:t>
            </a:r>
            <a:r>
              <a:rPr lang="en-US" baseline="0" dirty="0" smtClean="0"/>
              <a:t> </a:t>
            </a:r>
            <a:r>
              <a:rPr lang="en-US" baseline="0" dirty="0" err="1" smtClean="0"/>
              <a:t>curation</a:t>
            </a:r>
            <a:r>
              <a:rPr lang="en-US" baseline="0" dirty="0" smtClean="0"/>
              <a:t> community” to describe it.</a:t>
            </a:r>
            <a:endParaRPr lang="en-US" dirty="0" smtClean="0"/>
          </a:p>
          <a:p>
            <a:endParaRPr lang="en-US" dirty="0" smtClean="0"/>
          </a:p>
          <a:p>
            <a:r>
              <a:rPr lang="en-US" baseline="0" dirty="0" smtClean="0"/>
              <a:t>EOL is a giant </a:t>
            </a:r>
            <a:r>
              <a:rPr lang="en-US" baseline="0" dirty="0" err="1" smtClean="0"/>
              <a:t>mashup</a:t>
            </a:r>
            <a:r>
              <a:rPr lang="en-US" baseline="0" dirty="0" smtClean="0"/>
              <a:t> that merges information that were created elsewhere on its pages which are then available for curators (mostly credentialed scientists) to trust or </a:t>
            </a:r>
            <a:r>
              <a:rPr lang="en-US" baseline="0" dirty="0" err="1" smtClean="0"/>
              <a:t>untrust</a:t>
            </a:r>
            <a:r>
              <a:rPr lang="en-US" baseline="0" dirty="0" smtClean="0"/>
              <a:t> and rate, or for anybody to provide comments or tags.</a:t>
            </a:r>
          </a:p>
          <a:p>
            <a:endParaRPr lang="en-US" baseline="0" dirty="0" smtClean="0"/>
          </a:p>
          <a:p>
            <a:r>
              <a:rPr lang="en-US" baseline="0" dirty="0" smtClean="0"/>
              <a:t>We’re partnering with over a hundred scientific databases as well as public </a:t>
            </a:r>
            <a:r>
              <a:rPr lang="en-US" baseline="0" dirty="0" err="1" smtClean="0"/>
              <a:t>conribution</a:t>
            </a:r>
            <a:r>
              <a:rPr lang="en-US" baseline="0" dirty="0" smtClean="0"/>
              <a:t> sites like </a:t>
            </a:r>
            <a:r>
              <a:rPr lang="en-US" baseline="0" dirty="0" err="1" smtClean="0"/>
              <a:t>Flickr</a:t>
            </a:r>
            <a:r>
              <a:rPr lang="en-US" baseline="0" dirty="0" smtClean="0"/>
              <a:t> and Wikipedia.</a:t>
            </a:r>
          </a:p>
          <a:p>
            <a:endParaRPr lang="en-US" baseline="0" dirty="0" smtClean="0"/>
          </a:p>
          <a:p>
            <a:pPr>
              <a:spcBef>
                <a:spcPts val="0"/>
              </a:spcBef>
              <a:spcAft>
                <a:spcPts val="2400"/>
              </a:spcAft>
              <a:buFont typeface="Arial"/>
              <a:buChar char="•"/>
            </a:pPr>
            <a:r>
              <a:rPr lang="en-US" sz="1200" dirty="0" smtClean="0">
                <a:solidFill>
                  <a:srgbClr val="3A3E16"/>
                </a:solidFill>
              </a:rPr>
              <a:t>100+ partner databases</a:t>
            </a:r>
            <a:br>
              <a:rPr lang="en-US" sz="1200" dirty="0" smtClean="0">
                <a:solidFill>
                  <a:srgbClr val="3A3E16"/>
                </a:solidFill>
              </a:rPr>
            </a:br>
            <a:r>
              <a:rPr lang="en-US" sz="1200" dirty="0" smtClean="0">
                <a:solidFill>
                  <a:srgbClr val="3A3E16"/>
                </a:solidFill>
              </a:rPr>
              <a:t>700 curators/1000s contributors/46,000 members</a:t>
            </a:r>
          </a:p>
          <a:p>
            <a:pPr>
              <a:spcBef>
                <a:spcPts val="0"/>
              </a:spcBef>
              <a:spcAft>
                <a:spcPts val="2400"/>
              </a:spcAft>
              <a:buFont typeface="Arial"/>
              <a:buChar char="•"/>
            </a:pPr>
            <a:r>
              <a:rPr lang="en-US" sz="1200" dirty="0" smtClean="0">
                <a:solidFill>
                  <a:srgbClr val="3A3E16"/>
                </a:solidFill>
              </a:rPr>
              <a:t>2.8 million pages</a:t>
            </a:r>
            <a:br>
              <a:rPr lang="en-US" sz="1200" dirty="0" smtClean="0">
                <a:solidFill>
                  <a:srgbClr val="3A3E16"/>
                </a:solidFill>
              </a:rPr>
            </a:br>
            <a:r>
              <a:rPr lang="en-US" sz="1200" dirty="0" smtClean="0">
                <a:solidFill>
                  <a:srgbClr val="3A3E16"/>
                </a:solidFill>
              </a:rPr>
              <a:t>500 thousand pages with Creative Commons content</a:t>
            </a:r>
          </a:p>
          <a:p>
            <a:pPr>
              <a:spcBef>
                <a:spcPts val="0"/>
              </a:spcBef>
              <a:spcAft>
                <a:spcPts val="2400"/>
              </a:spcAft>
              <a:buClrTx/>
              <a:buFont typeface="Arial" pitchFamily="34" charset="0"/>
              <a:buChar char="•"/>
            </a:pPr>
            <a:r>
              <a:rPr lang="en-US" sz="1200" dirty="0" smtClean="0">
                <a:solidFill>
                  <a:srgbClr val="3A3E16"/>
                </a:solidFill>
              </a:rPr>
              <a:t>Over 2 million data objects and &gt;1 million pages with links to research literature</a:t>
            </a:r>
          </a:p>
          <a:p>
            <a:pPr>
              <a:spcBef>
                <a:spcPts val="0"/>
              </a:spcBef>
              <a:spcAft>
                <a:spcPts val="2400"/>
              </a:spcAft>
              <a:buClrTx/>
              <a:buFont typeface="Arial" pitchFamily="34" charset="0"/>
              <a:buChar char="•"/>
            </a:pPr>
            <a:r>
              <a:rPr lang="en-US" sz="1200" dirty="0" smtClean="0">
                <a:solidFill>
                  <a:srgbClr val="3A3E16"/>
                </a:solidFill>
              </a:rPr>
              <a:t>Traffic in past year: 1.7 million unique users, 6.2 million page views</a:t>
            </a:r>
            <a:endParaRPr lang="en-US" baseline="0" dirty="0" smtClean="0"/>
          </a:p>
        </p:txBody>
      </p:sp>
      <p:sp>
        <p:nvSpPr>
          <p:cNvPr id="4" name="Slide Number Placeholder 3"/>
          <p:cNvSpPr>
            <a:spLocks noGrp="1"/>
          </p:cNvSpPr>
          <p:nvPr>
            <p:ph type="sldNum" idx="10"/>
          </p:nvPr>
        </p:nvSpPr>
        <p:spPr/>
        <p:txBody>
          <a:bodyPr/>
          <a:lstStyle/>
          <a:p>
            <a:fld id="{B31DA7F9-9ED0-4CF4-B9D7-C44736C5D5B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Milions</a:t>
            </a:r>
            <a:r>
              <a:rPr lang="en-US" dirty="0" smtClean="0"/>
              <a:t> of pages with a name at least, more than 2 million data objects distributed on those pages, including over 600,000 images</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assistance of </a:t>
            </a:r>
            <a:r>
              <a:rPr lang="en-US" dirty="0" err="1" smtClean="0"/>
              <a:t>Biblioteca</a:t>
            </a:r>
            <a:r>
              <a:rPr lang="en-US" dirty="0" smtClean="0"/>
              <a:t> Alexandrina</a:t>
            </a:r>
            <a:endParaRPr lang="en-US" dirty="0"/>
          </a:p>
        </p:txBody>
      </p:sp>
      <p:sp>
        <p:nvSpPr>
          <p:cNvPr id="4" name="Slide Number Placeholder 3"/>
          <p:cNvSpPr>
            <a:spLocks noGrp="1"/>
          </p:cNvSpPr>
          <p:nvPr>
            <p:ph type="sldNum" sz="quarter" idx="10"/>
          </p:nvPr>
        </p:nvSpPr>
        <p:spPr/>
        <p:txBody>
          <a:bodyPr/>
          <a:lstStyle/>
          <a:p>
            <a:fld id="{2758C4A7-E9B2-9641-BD30-F377A0384C3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7DF95C-9958-D94F-BB79-30361E382560}"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DF95C-9958-D94F-BB79-30361E382560}"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DF95C-9958-D94F-BB79-30361E382560}"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DF95C-9958-D94F-BB79-30361E382560}"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DF95C-9958-D94F-BB79-30361E382560}"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DF95C-9958-D94F-BB79-30361E382560}" type="datetimeFigureOut">
              <a:rPr lang="en-US" smtClean="0"/>
              <a:pPr/>
              <a:t>9/8/11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DF95C-9958-D94F-BB79-30361E382560}" type="datetimeFigureOut">
              <a:rPr lang="en-US" smtClean="0"/>
              <a:pPr/>
              <a:t>9/8/11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DF95C-9958-D94F-BB79-30361E382560}" type="datetimeFigureOut">
              <a:rPr lang="en-US" smtClean="0"/>
              <a:pPr/>
              <a:t>9/8/11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DF95C-9958-D94F-BB79-30361E382560}" type="datetimeFigureOut">
              <a:rPr lang="en-US" smtClean="0"/>
              <a:pPr/>
              <a:t>9/8/11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DF95C-9958-D94F-BB79-30361E382560}" type="datetimeFigureOut">
              <a:rPr lang="en-US" smtClean="0"/>
              <a:pPr/>
              <a:t>9/8/11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DF95C-9958-D94F-BB79-30361E382560}" type="datetimeFigureOut">
              <a:rPr lang="en-US" smtClean="0"/>
              <a:pPr/>
              <a:t>9/8/11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885D2-5FB8-8C4F-9DFA-E76464EF3B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DF95C-9958-D94F-BB79-30361E382560}" type="datetimeFigureOut">
              <a:rPr lang="en-US" smtClean="0"/>
              <a:pPr/>
              <a:t>9/8/11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885D2-5FB8-8C4F-9DFA-E76464EF3B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28" charset="-128"/>
          <a:cs typeface="ＭＳ Ｐゴシック" pitchFamily="28" charset="-128"/>
        </a:defRPr>
      </a:lvl1pPr>
      <a:lvl2pPr algn="ctr" defTabSz="457200" rtl="0" eaLnBrk="0" fontAlgn="base" hangingPunct="0">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2pPr>
      <a:lvl3pPr algn="ctr" defTabSz="457200" rtl="0" eaLnBrk="0" fontAlgn="base" hangingPunct="0">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3pPr>
      <a:lvl4pPr algn="ctr" defTabSz="457200" rtl="0" eaLnBrk="0" fontAlgn="base" hangingPunct="0">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4pPr>
      <a:lvl5pPr algn="ctr" defTabSz="457200" rtl="0" eaLnBrk="0" fontAlgn="base" hangingPunct="0">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5pPr>
      <a:lvl6pPr marL="457200" algn="ctr" defTabSz="457200" rtl="0" fontAlgn="base">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6pPr>
      <a:lvl7pPr marL="914400" algn="ctr" defTabSz="457200" rtl="0" fontAlgn="base">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7pPr>
      <a:lvl8pPr marL="1371600" algn="ctr" defTabSz="457200" rtl="0" fontAlgn="base">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8pPr>
      <a:lvl9pPr marL="1828800" algn="ctr" defTabSz="457200" rtl="0" fontAlgn="base">
        <a:spcBef>
          <a:spcPct val="0"/>
        </a:spcBef>
        <a:spcAft>
          <a:spcPct val="0"/>
        </a:spcAft>
        <a:defRPr sz="4400">
          <a:solidFill>
            <a:schemeClr val="tx1"/>
          </a:solidFill>
          <a:latin typeface="Arial" pitchFamily="28" charset="0"/>
          <a:ea typeface="ＭＳ Ｐゴシック" pitchFamily="28" charset="-128"/>
          <a:cs typeface="ＭＳ Ｐゴシック" pitchFamily="28" charset="-128"/>
        </a:defRPr>
      </a:lvl9pPr>
    </p:titleStyle>
    <p:bodyStyle>
      <a:lvl1pPr marL="342900" indent="-342900" algn="l" defTabSz="457200" rtl="0" eaLnBrk="0" fontAlgn="base" hangingPunct="0">
        <a:spcBef>
          <a:spcPct val="20000"/>
        </a:spcBef>
        <a:spcAft>
          <a:spcPct val="0"/>
        </a:spcAft>
        <a:buFont typeface="Arial" pitchFamily="28" charset="0"/>
        <a:buChar char="•"/>
        <a:defRPr sz="3200" kern="1200">
          <a:solidFill>
            <a:schemeClr val="tx1"/>
          </a:solidFill>
          <a:latin typeface="+mn-lt"/>
          <a:ea typeface="ＭＳ Ｐゴシック" pitchFamily="28" charset="-128"/>
          <a:cs typeface="ＭＳ Ｐゴシック" pitchFamily="28" charset="-128"/>
        </a:defRPr>
      </a:lvl1pPr>
      <a:lvl2pPr marL="742950" indent="-285750" algn="l" defTabSz="457200" rtl="0" eaLnBrk="0" fontAlgn="base" hangingPunct="0">
        <a:spcBef>
          <a:spcPct val="20000"/>
        </a:spcBef>
        <a:spcAft>
          <a:spcPct val="0"/>
        </a:spcAft>
        <a:buFont typeface="Arial" pitchFamily="28" charset="0"/>
        <a:buChar char="–"/>
        <a:defRPr sz="2800" kern="1200">
          <a:solidFill>
            <a:schemeClr val="tx1"/>
          </a:solidFill>
          <a:latin typeface="+mn-lt"/>
          <a:ea typeface="ＭＳ Ｐゴシック" pitchFamily="28" charset="-128"/>
          <a:cs typeface="+mn-cs"/>
        </a:defRPr>
      </a:lvl2pPr>
      <a:lvl3pPr marL="1143000" indent="-228600" algn="l" defTabSz="457200" rtl="0" eaLnBrk="0" fontAlgn="base" hangingPunct="0">
        <a:spcBef>
          <a:spcPct val="20000"/>
        </a:spcBef>
        <a:spcAft>
          <a:spcPct val="0"/>
        </a:spcAft>
        <a:buFont typeface="Arial" pitchFamily="28" charset="0"/>
        <a:buChar char="•"/>
        <a:defRPr sz="2400" kern="1200">
          <a:solidFill>
            <a:schemeClr val="tx1"/>
          </a:solidFill>
          <a:latin typeface="+mn-lt"/>
          <a:ea typeface="ＭＳ Ｐゴシック" pitchFamily="28" charset="-128"/>
          <a:cs typeface="+mn-cs"/>
        </a:defRPr>
      </a:lvl3pPr>
      <a:lvl4pPr marL="1600200" indent="-228600" algn="l" defTabSz="457200" rtl="0" eaLnBrk="0" fontAlgn="base" hangingPunct="0">
        <a:spcBef>
          <a:spcPct val="20000"/>
        </a:spcBef>
        <a:spcAft>
          <a:spcPct val="0"/>
        </a:spcAft>
        <a:buFont typeface="Arial" pitchFamily="28" charset="0"/>
        <a:buChar char="–"/>
        <a:defRPr sz="2000" kern="1200">
          <a:solidFill>
            <a:schemeClr val="tx1"/>
          </a:solidFill>
          <a:latin typeface="+mn-lt"/>
          <a:ea typeface="ＭＳ Ｐゴシック" pitchFamily="28" charset="-128"/>
          <a:cs typeface="+mn-cs"/>
        </a:defRPr>
      </a:lvl4pPr>
      <a:lvl5pPr marL="2057400" indent="-228600" algn="l" defTabSz="457200" rtl="0" eaLnBrk="0" fontAlgn="base" hangingPunct="0">
        <a:spcBef>
          <a:spcPct val="20000"/>
        </a:spcBef>
        <a:spcAft>
          <a:spcPct val="0"/>
        </a:spcAft>
        <a:buFont typeface="Arial" pitchFamily="28" charset="0"/>
        <a:buChar char="»"/>
        <a:defRPr sz="2000" kern="1200">
          <a:solidFill>
            <a:schemeClr val="tx1"/>
          </a:solidFill>
          <a:latin typeface="+mn-lt"/>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image" Target="../media/image22.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6" Type="http://schemas.openxmlformats.org/officeDocument/2006/relationships/image" Target="../media/image26.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6" Type="http://schemas.openxmlformats.org/officeDocument/2006/relationships/image" Target="../media/image34.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 Id="rId5"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image" Target="../media/image10.png"/><Relationship Id="rId4" Type="http://schemas.openxmlformats.org/officeDocument/2006/relationships/image" Target="../media/image8.gif"/><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eg"/><Relationship Id="rId5"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6"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2"/>
          <p:cNvSpPr txBox="1">
            <a:spLocks/>
          </p:cNvSpPr>
          <p:nvPr/>
        </p:nvSpPr>
        <p:spPr>
          <a:xfrm>
            <a:off x="919163" y="1295400"/>
            <a:ext cx="7751762" cy="4914900"/>
          </a:xfrm>
          <a:prstGeom prst="rect">
            <a:avLst/>
          </a:prstGeom>
        </p:spPr>
        <p:txBody>
          <a:bodyPr>
            <a:prstTxWarp prst="textNoShape">
              <a:avLst/>
            </a:prstTxWarp>
            <a:normAutofit/>
          </a:bodyPr>
          <a:lstStyle/>
          <a:p>
            <a:pPr marL="342900" indent="-342900" defTabSz="914400">
              <a:buFont typeface="Arial" pitchFamily="28" charset="0"/>
              <a:buNone/>
            </a:pPr>
            <a:r>
              <a:rPr lang="en-US" sz="4000" b="1" dirty="0">
                <a:solidFill>
                  <a:srgbClr val="F26C00"/>
                </a:solidFill>
                <a:latin typeface="Arial Bold" pitchFamily="28" charset="0"/>
                <a:ea typeface="Arial Bold" pitchFamily="28" charset="0"/>
                <a:cs typeface="Arial Bold" pitchFamily="28" charset="0"/>
              </a:rPr>
              <a:t>Introducing </a:t>
            </a:r>
          </a:p>
          <a:p>
            <a:pPr marL="342900" indent="-342900" defTabSz="914400">
              <a:buFont typeface="Arial" pitchFamily="28" charset="0"/>
              <a:buNone/>
            </a:pPr>
            <a:r>
              <a:rPr lang="en-US" sz="4000" b="1" dirty="0">
                <a:solidFill>
                  <a:srgbClr val="F26C00"/>
                </a:solidFill>
                <a:latin typeface="Arial Bold" pitchFamily="28" charset="0"/>
                <a:ea typeface="Arial Bold" pitchFamily="28" charset="0"/>
                <a:cs typeface="Arial Bold" pitchFamily="28" charset="0"/>
              </a:rPr>
              <a:t>Encyclopedia of Life version 2</a:t>
            </a:r>
            <a:endParaRPr lang="en-US" sz="4000" b="1" dirty="0" smtClean="0">
              <a:solidFill>
                <a:srgbClr val="F26C00"/>
              </a:solidFill>
              <a:latin typeface="Arial Bold" pitchFamily="28" charset="0"/>
              <a:ea typeface="Arial Bold" pitchFamily="28" charset="0"/>
              <a:cs typeface="Arial Bold" pitchFamily="28" charset="0"/>
            </a:endParaRPr>
          </a:p>
          <a:p>
            <a:pPr marL="342900" indent="-342900" defTabSz="914400">
              <a:buFont typeface="Arial" pitchFamily="28" charset="0"/>
              <a:buNone/>
            </a:pPr>
            <a:endParaRPr lang="en-US" sz="2800" b="1" dirty="0" smtClean="0">
              <a:solidFill>
                <a:srgbClr val="F26C00"/>
              </a:solidFill>
              <a:latin typeface="Arial Bold" pitchFamily="28" charset="0"/>
              <a:ea typeface="Arial Bold" pitchFamily="28" charset="0"/>
              <a:cs typeface="Arial Bold" pitchFamily="28" charset="0"/>
            </a:endParaRPr>
          </a:p>
          <a:p>
            <a:pPr marL="342900" indent="-342900" defTabSz="914400">
              <a:buFont typeface="Arial" pitchFamily="28" charset="0"/>
              <a:buNone/>
            </a:pPr>
            <a:r>
              <a:rPr lang="en-US" sz="2800" b="1" dirty="0" smtClean="0">
                <a:solidFill>
                  <a:srgbClr val="F26C00"/>
                </a:solidFill>
                <a:latin typeface="Arial Bold" pitchFamily="28" charset="0"/>
                <a:ea typeface="Arial Bold" pitchFamily="28" charset="0"/>
                <a:cs typeface="Arial Bold" pitchFamily="28" charset="0"/>
              </a:rPr>
              <a:t>International</a:t>
            </a:r>
            <a:r>
              <a:rPr lang="en-US" sz="2800" b="1" dirty="0">
                <a:solidFill>
                  <a:srgbClr val="F26C00"/>
                </a:solidFill>
                <a:latin typeface="Arial Bold" pitchFamily="28" charset="0"/>
                <a:ea typeface="Arial Bold" pitchFamily="28" charset="0"/>
                <a:cs typeface="Arial Bold" pitchFamily="28" charset="0"/>
              </a:rPr>
              <a:t>, Personal, Re-usable data</a:t>
            </a:r>
            <a:endParaRPr lang="en-US" sz="2800" b="1" dirty="0" smtClean="0">
              <a:solidFill>
                <a:srgbClr val="F26C00"/>
              </a:solidFill>
              <a:latin typeface="Arial Bold" pitchFamily="28" charset="0"/>
              <a:ea typeface="Arial Bold" pitchFamily="28" charset="0"/>
              <a:cs typeface="Arial Bold" pitchFamily="28" charset="0"/>
            </a:endParaRPr>
          </a:p>
          <a:p>
            <a:pPr marL="342900" indent="-342900" defTabSz="914400">
              <a:spcBef>
                <a:spcPct val="20000"/>
              </a:spcBef>
              <a:buFont typeface="Arial" pitchFamily="28" charset="0"/>
              <a:buNone/>
            </a:pPr>
            <a:endParaRPr lang="en-US" sz="2400" dirty="0" smtClean="0">
              <a:solidFill>
                <a:srgbClr val="7F7F7F"/>
              </a:solidFill>
              <a:ea typeface="Arial" pitchFamily="28" charset="0"/>
              <a:cs typeface="Arial" pitchFamily="28" charset="0"/>
            </a:endParaRPr>
          </a:p>
          <a:p>
            <a:pPr marL="342900" indent="-342900" defTabSz="914400">
              <a:spcBef>
                <a:spcPct val="20000"/>
              </a:spcBef>
              <a:buFont typeface="Arial" pitchFamily="28" charset="0"/>
              <a:buNone/>
            </a:pPr>
            <a:r>
              <a:rPr lang="en-US" sz="2400" dirty="0" smtClean="0">
                <a:solidFill>
                  <a:srgbClr val="7F7F7F"/>
                </a:solidFill>
                <a:ea typeface="Arial" pitchFamily="28" charset="0"/>
                <a:cs typeface="Arial" pitchFamily="28" charset="0"/>
              </a:rPr>
              <a:t>Cynthia </a:t>
            </a:r>
            <a:r>
              <a:rPr lang="en-US" sz="2400" dirty="0">
                <a:solidFill>
                  <a:srgbClr val="7F7F7F"/>
                </a:solidFill>
                <a:ea typeface="Arial" pitchFamily="28" charset="0"/>
                <a:cs typeface="Arial" pitchFamily="28" charset="0"/>
              </a:rPr>
              <a:t>Parr</a:t>
            </a:r>
          </a:p>
          <a:p>
            <a:pPr marL="342900" indent="-342900" defTabSz="914400">
              <a:spcBef>
                <a:spcPct val="20000"/>
              </a:spcBef>
              <a:buFont typeface="Arial" pitchFamily="28" charset="0"/>
              <a:buNone/>
            </a:pPr>
            <a:r>
              <a:rPr lang="en-US" dirty="0">
                <a:solidFill>
                  <a:srgbClr val="7F7F7F"/>
                </a:solidFill>
                <a:ea typeface="Arial" pitchFamily="28" charset="0"/>
                <a:cs typeface="Arial" pitchFamily="28" charset="0"/>
              </a:rPr>
              <a:t>National Museum of Natural History</a:t>
            </a:r>
          </a:p>
          <a:p>
            <a:pPr marL="342900" indent="-342900" defTabSz="914400">
              <a:spcBef>
                <a:spcPct val="20000"/>
              </a:spcBef>
              <a:buFont typeface="Arial" pitchFamily="28" charset="0"/>
              <a:buNone/>
            </a:pPr>
            <a:r>
              <a:rPr lang="en-US" dirty="0">
                <a:solidFill>
                  <a:srgbClr val="7F7F7F"/>
                </a:solidFill>
                <a:ea typeface="Arial" pitchFamily="28" charset="0"/>
                <a:cs typeface="Arial" pitchFamily="28" charset="0"/>
              </a:rPr>
              <a:t>Smithsonian </a:t>
            </a:r>
            <a:r>
              <a:rPr lang="en-US" dirty="0" smtClean="0">
                <a:solidFill>
                  <a:srgbClr val="7F7F7F"/>
                </a:solidFill>
                <a:ea typeface="Arial" pitchFamily="28" charset="0"/>
                <a:cs typeface="Arial" pitchFamily="28" charset="0"/>
              </a:rPr>
              <a:t>Institution</a:t>
            </a:r>
          </a:p>
          <a:p>
            <a:pPr marL="342900" indent="-342900" defTabSz="914400">
              <a:spcBef>
                <a:spcPct val="20000"/>
              </a:spcBef>
              <a:buFont typeface="Arial" pitchFamily="28" charset="0"/>
              <a:buNone/>
            </a:pPr>
            <a:r>
              <a:rPr lang="en-US" dirty="0" smtClean="0">
                <a:solidFill>
                  <a:srgbClr val="7F7F7F"/>
                </a:solidFill>
                <a:ea typeface="Arial" pitchFamily="28" charset="0"/>
                <a:cs typeface="Arial" pitchFamily="28" charset="0"/>
              </a:rPr>
              <a:t>@</a:t>
            </a:r>
            <a:r>
              <a:rPr lang="en-US" dirty="0" err="1" smtClean="0">
                <a:solidFill>
                  <a:srgbClr val="7F7F7F"/>
                </a:solidFill>
                <a:ea typeface="Arial" pitchFamily="28" charset="0"/>
                <a:cs typeface="Arial" pitchFamily="28" charset="0"/>
              </a:rPr>
              <a:t>cydparr</a:t>
            </a:r>
            <a:endParaRPr lang="en-US" dirty="0" smtClean="0">
              <a:solidFill>
                <a:srgbClr val="7F7F7F"/>
              </a:solidFill>
              <a:ea typeface="Arial" pitchFamily="28" charset="0"/>
              <a:cs typeface="Arial" pitchFamily="28" charset="0"/>
            </a:endParaRPr>
          </a:p>
          <a:p>
            <a:pPr marL="342900" indent="-342900" defTabSz="914400">
              <a:spcBef>
                <a:spcPct val="20000"/>
              </a:spcBef>
              <a:buFont typeface="Arial" pitchFamily="28" charset="0"/>
              <a:buNone/>
            </a:pPr>
            <a:r>
              <a:rPr lang="en-US" dirty="0" smtClean="0">
                <a:solidFill>
                  <a:srgbClr val="7F7F7F"/>
                </a:solidFill>
                <a:ea typeface="Arial" pitchFamily="28" charset="0"/>
                <a:cs typeface="Arial" pitchFamily="28" charset="0"/>
              </a:rPr>
              <a:t>@</a:t>
            </a:r>
            <a:r>
              <a:rPr lang="en-US" dirty="0" err="1" smtClean="0">
                <a:solidFill>
                  <a:srgbClr val="7F7F7F"/>
                </a:solidFill>
                <a:ea typeface="Arial" pitchFamily="28" charset="0"/>
                <a:cs typeface="Arial" pitchFamily="28" charset="0"/>
              </a:rPr>
              <a:t>eol</a:t>
            </a:r>
            <a:endParaRPr lang="en-US" dirty="0">
              <a:solidFill>
                <a:srgbClr val="7F7F7F"/>
              </a:solidFill>
              <a:ea typeface="Arial" pitchFamily="28" charset="0"/>
              <a:cs typeface="Arial" pitchFamily="2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10000"/>
                </a:solidFill>
              </a:rPr>
              <a:t>Community challenges</a:t>
            </a:r>
            <a:endParaRPr lang="en-US" b="1" dirty="0">
              <a:solidFill>
                <a:srgbClr val="010000"/>
              </a:solidFill>
            </a:endParaRPr>
          </a:p>
        </p:txBody>
      </p:sp>
      <p:sp>
        <p:nvSpPr>
          <p:cNvPr id="3" name="Content Placeholder 2"/>
          <p:cNvSpPr>
            <a:spLocks noGrp="1"/>
          </p:cNvSpPr>
          <p:nvPr>
            <p:ph idx="1"/>
          </p:nvPr>
        </p:nvSpPr>
        <p:spPr/>
        <p:txBody>
          <a:bodyPr/>
          <a:lstStyle/>
          <a:p>
            <a:r>
              <a:rPr lang="en-US" dirty="0" smtClean="0"/>
              <a:t>Mostly in English</a:t>
            </a:r>
          </a:p>
          <a:p>
            <a:r>
              <a:rPr lang="en-US" dirty="0" smtClean="0"/>
              <a:t>So much content, hard to make sense of it</a:t>
            </a:r>
          </a:p>
          <a:p>
            <a:r>
              <a:rPr lang="en-US" dirty="0" smtClean="0"/>
              <a:t>Need incentives to come back</a:t>
            </a:r>
          </a:p>
          <a:p>
            <a:r>
              <a:rPr lang="en-US" dirty="0" smtClean="0"/>
              <a:t>Need to empower everyone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icture 44.png"/>
          <p:cNvPicPr>
            <a:picLocks noChangeAspect="1"/>
          </p:cNvPicPr>
          <p:nvPr/>
        </p:nvPicPr>
        <p:blipFill>
          <a:blip r:embed="rId2"/>
          <a:stretch>
            <a:fillRect/>
          </a:stretch>
        </p:blipFill>
        <p:spPr>
          <a:xfrm>
            <a:off x="500834" y="0"/>
            <a:ext cx="8142332"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Internationalizing</a:t>
            </a:r>
            <a:endParaRPr lang="en-US" dirty="0"/>
          </a:p>
        </p:txBody>
      </p:sp>
      <p:grpSp>
        <p:nvGrpSpPr>
          <p:cNvPr id="6" name="Group 5"/>
          <p:cNvGrpSpPr/>
          <p:nvPr/>
        </p:nvGrpSpPr>
        <p:grpSpPr>
          <a:xfrm>
            <a:off x="0" y="-1228"/>
            <a:ext cx="9144000" cy="11094289"/>
            <a:chOff x="214627" y="-2089722"/>
            <a:chExt cx="9144000" cy="11094289"/>
          </a:xfrm>
        </p:grpSpPr>
        <p:pic>
          <p:nvPicPr>
            <p:cNvPr id="4" name="Picture 3" descr="Picture 18.png"/>
            <p:cNvPicPr>
              <a:picLocks noChangeAspect="1"/>
            </p:cNvPicPr>
            <p:nvPr/>
          </p:nvPicPr>
          <p:blipFill>
            <a:blip r:embed="rId3"/>
            <a:stretch>
              <a:fillRect/>
            </a:stretch>
          </p:blipFill>
          <p:spPr>
            <a:xfrm>
              <a:off x="214627" y="-2089722"/>
              <a:ext cx="9144000" cy="5411569"/>
            </a:xfrm>
            <a:prstGeom prst="rect">
              <a:avLst/>
            </a:prstGeom>
          </p:spPr>
        </p:pic>
        <p:pic>
          <p:nvPicPr>
            <p:cNvPr id="5" name="Picture 4" descr="Picture 19.png"/>
            <p:cNvPicPr>
              <a:picLocks noChangeAspect="1"/>
            </p:cNvPicPr>
            <p:nvPr/>
          </p:nvPicPr>
          <p:blipFill>
            <a:blip r:embed="rId4"/>
            <a:srcRect r="1369"/>
            <a:stretch>
              <a:fillRect/>
            </a:stretch>
          </p:blipFill>
          <p:spPr>
            <a:xfrm>
              <a:off x="214627" y="3160855"/>
              <a:ext cx="9144000" cy="5843712"/>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0" y="-4236289"/>
            <a:ext cx="9144000" cy="11094289"/>
            <a:chOff x="214627" y="-2089722"/>
            <a:chExt cx="9144000" cy="11094289"/>
          </a:xfrm>
        </p:grpSpPr>
        <p:pic>
          <p:nvPicPr>
            <p:cNvPr id="5" name="Picture 4" descr="Picture 18.png"/>
            <p:cNvPicPr>
              <a:picLocks noChangeAspect="1"/>
            </p:cNvPicPr>
            <p:nvPr/>
          </p:nvPicPr>
          <p:blipFill>
            <a:blip r:embed="rId2"/>
            <a:stretch>
              <a:fillRect/>
            </a:stretch>
          </p:blipFill>
          <p:spPr>
            <a:xfrm>
              <a:off x="214627" y="-2089722"/>
              <a:ext cx="9144000" cy="5411569"/>
            </a:xfrm>
            <a:prstGeom prst="rect">
              <a:avLst/>
            </a:prstGeom>
          </p:spPr>
        </p:pic>
        <p:pic>
          <p:nvPicPr>
            <p:cNvPr id="6" name="Picture 5" descr="Picture 19.png"/>
            <p:cNvPicPr>
              <a:picLocks noChangeAspect="1"/>
            </p:cNvPicPr>
            <p:nvPr/>
          </p:nvPicPr>
          <p:blipFill>
            <a:blip r:embed="rId3"/>
            <a:srcRect r="1369"/>
            <a:stretch>
              <a:fillRect/>
            </a:stretch>
          </p:blipFill>
          <p:spPr>
            <a:xfrm>
              <a:off x="214627" y="3160855"/>
              <a:ext cx="9144000" cy="5843712"/>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Personalizing</a:t>
            </a:r>
            <a:endParaRPr lang="en-US" b="1" dirty="0"/>
          </a:p>
        </p:txBody>
      </p:sp>
      <p:pic>
        <p:nvPicPr>
          <p:cNvPr id="4" name="Content Placeholder 3" descr="Picture 20.png"/>
          <p:cNvPicPr>
            <a:picLocks noGrp="1" noChangeAspect="1"/>
          </p:cNvPicPr>
          <p:nvPr>
            <p:ph idx="4294967295"/>
          </p:nvPr>
        </p:nvPicPr>
        <p:blipFill>
          <a:blip r:embed="rId3"/>
          <a:srcRect t="-115528" b="-115528"/>
          <a:stretch>
            <a:fillRect/>
          </a:stretch>
        </p:blipFill>
        <p:spPr>
          <a:xfrm>
            <a:off x="0" y="0"/>
            <a:ext cx="8229600" cy="4525962"/>
          </a:xfrm>
          <a:prstGeom prst="rect">
            <a:avLst/>
          </a:prstGeom>
          <a:ln>
            <a:noFill/>
          </a:ln>
          <a:effectLst>
            <a:outerShdw blurRad="292100" dist="139700" dir="2700000" algn="tl" rotWithShape="0">
              <a:srgbClr val="333333">
                <a:alpha val="65000"/>
              </a:srgbClr>
            </a:outerShdw>
          </a:effectLst>
        </p:spPr>
      </p:pic>
      <p:pic>
        <p:nvPicPr>
          <p:cNvPr id="5" name="Picture 4" descr="Picture 35.png"/>
          <p:cNvPicPr>
            <a:picLocks noChangeAspect="1"/>
          </p:cNvPicPr>
          <p:nvPr/>
        </p:nvPicPr>
        <p:blipFill>
          <a:blip r:embed="rId4"/>
          <a:stretch>
            <a:fillRect/>
          </a:stretch>
        </p:blipFill>
        <p:spPr>
          <a:xfrm>
            <a:off x="4534419" y="4756503"/>
            <a:ext cx="4152381" cy="1231746"/>
          </a:xfrm>
          <a:prstGeom prst="rect">
            <a:avLst/>
          </a:prstGeom>
          <a:ln>
            <a:noFill/>
          </a:ln>
          <a:effectLst>
            <a:outerShdw blurRad="292100" dist="139700" dir="2700000" algn="tl" rotWithShape="0">
              <a:srgbClr val="333333">
                <a:alpha val="65000"/>
              </a:srgbClr>
            </a:outerShdw>
          </a:effectLst>
        </p:spPr>
      </p:pic>
      <p:pic>
        <p:nvPicPr>
          <p:cNvPr id="6" name="Picture 5" descr="Picture 36.png"/>
          <p:cNvPicPr>
            <a:picLocks noChangeAspect="1"/>
          </p:cNvPicPr>
          <p:nvPr/>
        </p:nvPicPr>
        <p:blipFill>
          <a:blip r:embed="rId5"/>
          <a:stretch>
            <a:fillRect/>
          </a:stretch>
        </p:blipFill>
        <p:spPr>
          <a:xfrm>
            <a:off x="457200" y="4756503"/>
            <a:ext cx="3809524" cy="1244444"/>
          </a:xfrm>
          <a:prstGeom prst="rect">
            <a:avLst/>
          </a:prstGeom>
          <a:ln>
            <a:noFill/>
          </a:ln>
          <a:effectLst>
            <a:outerShdw blurRad="292100" dist="139700" dir="2700000" algn="tl" rotWithShape="0">
              <a:srgbClr val="333333">
                <a:alpha val="65000"/>
              </a:srgbClr>
            </a:outerShdw>
          </a:effectLst>
        </p:spPr>
      </p:pic>
      <p:pic>
        <p:nvPicPr>
          <p:cNvPr id="7" name="Picture 6" descr="Picture 37.png"/>
          <p:cNvPicPr>
            <a:picLocks noChangeAspect="1"/>
          </p:cNvPicPr>
          <p:nvPr/>
        </p:nvPicPr>
        <p:blipFill>
          <a:blip r:embed="rId6"/>
          <a:stretch>
            <a:fillRect/>
          </a:stretch>
        </p:blipFill>
        <p:spPr>
          <a:xfrm>
            <a:off x="2917801" y="3228581"/>
            <a:ext cx="3022222" cy="12952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10000"/>
                </a:solidFill>
              </a:rPr>
              <a:t>Collections can be practical</a:t>
            </a:r>
            <a:endParaRPr lang="en-US" b="1" dirty="0">
              <a:solidFill>
                <a:srgbClr val="010000"/>
              </a:solidFill>
            </a:endParaRPr>
          </a:p>
        </p:txBody>
      </p:sp>
      <p:pic>
        <p:nvPicPr>
          <p:cNvPr id="6" name="Picture 5" descr="Picture 12.png"/>
          <p:cNvPicPr>
            <a:picLocks noChangeAspect="1"/>
          </p:cNvPicPr>
          <p:nvPr/>
        </p:nvPicPr>
        <p:blipFill>
          <a:blip r:embed="rId3"/>
          <a:stretch>
            <a:fillRect/>
          </a:stretch>
        </p:blipFill>
        <p:spPr>
          <a:xfrm>
            <a:off x="0" y="1664500"/>
            <a:ext cx="9144000" cy="1644000"/>
          </a:xfrm>
          <a:prstGeom prst="rect">
            <a:avLst/>
          </a:prstGeom>
          <a:ln>
            <a:noFill/>
          </a:ln>
          <a:effectLst>
            <a:outerShdw blurRad="292100" dist="139700" dir="2700000" algn="tl" rotWithShape="0">
              <a:srgbClr val="333333">
                <a:alpha val="65000"/>
              </a:srgbClr>
            </a:outerShdw>
          </a:effectLst>
        </p:spPr>
      </p:pic>
      <p:pic>
        <p:nvPicPr>
          <p:cNvPr id="10" name="Picture 9" descr="Picture 27.png"/>
          <p:cNvPicPr>
            <a:picLocks noChangeAspect="1"/>
          </p:cNvPicPr>
          <p:nvPr/>
        </p:nvPicPr>
        <p:blipFill>
          <a:blip r:embed="rId4"/>
          <a:srcRect t="38551"/>
          <a:stretch>
            <a:fillRect/>
          </a:stretch>
        </p:blipFill>
        <p:spPr>
          <a:xfrm>
            <a:off x="457200" y="3860977"/>
            <a:ext cx="2709784" cy="2430637"/>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5" cstate="print"/>
          <a:srcRect l="25750" t="26110" r="17858" b="15884"/>
          <a:stretch>
            <a:fillRect/>
          </a:stretch>
        </p:blipFill>
        <p:spPr bwMode="auto">
          <a:xfrm>
            <a:off x="3927759" y="2846857"/>
            <a:ext cx="4759041" cy="3850554"/>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6" cstate="print"/>
          <a:srcRect/>
          <a:stretch>
            <a:fillRect/>
          </a:stretch>
        </p:blipFill>
        <p:spPr bwMode="auto">
          <a:xfrm>
            <a:off x="3896435" y="5627226"/>
            <a:ext cx="884631" cy="739625"/>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32.png"/>
          <p:cNvPicPr>
            <a:picLocks noChangeAspect="1"/>
          </p:cNvPicPr>
          <p:nvPr/>
        </p:nvPicPr>
        <p:blipFill>
          <a:blip r:embed="rId3"/>
          <a:stretch>
            <a:fillRect/>
          </a:stretch>
        </p:blipFill>
        <p:spPr>
          <a:xfrm>
            <a:off x="859599" y="591476"/>
            <a:ext cx="1307936" cy="1346032"/>
          </a:xfrm>
          <a:prstGeom prst="rect">
            <a:avLst/>
          </a:prstGeom>
        </p:spPr>
      </p:pic>
      <p:pic>
        <p:nvPicPr>
          <p:cNvPr id="5" name="Picture 4" descr="Picture 33.png"/>
          <p:cNvPicPr>
            <a:picLocks noChangeAspect="1"/>
          </p:cNvPicPr>
          <p:nvPr/>
        </p:nvPicPr>
        <p:blipFill>
          <a:blip r:embed="rId4"/>
          <a:stretch>
            <a:fillRect/>
          </a:stretch>
        </p:blipFill>
        <p:spPr>
          <a:xfrm>
            <a:off x="1416341" y="2326661"/>
            <a:ext cx="6336508" cy="375873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595096" y="591476"/>
            <a:ext cx="5650154" cy="954107"/>
          </a:xfrm>
          <a:prstGeom prst="rect">
            <a:avLst/>
          </a:prstGeom>
          <a:noFill/>
        </p:spPr>
        <p:txBody>
          <a:bodyPr wrap="square" rtlCol="0">
            <a:spAutoFit/>
          </a:bodyPr>
          <a:lstStyle/>
          <a:p>
            <a:r>
              <a:rPr lang="en-US" sz="2800" b="1" dirty="0" smtClean="0"/>
              <a:t>A collection of collections: Species in different areas of the National Zoo</a:t>
            </a:r>
            <a:endParaRPr lang="en-US" sz="2800" b="1" dirty="0"/>
          </a:p>
        </p:txBody>
      </p:sp>
      <p:sp>
        <p:nvSpPr>
          <p:cNvPr id="7" name="Rectangle 6"/>
          <p:cNvSpPr/>
          <p:nvPr/>
        </p:nvSpPr>
        <p:spPr>
          <a:xfrm>
            <a:off x="2860177" y="6282159"/>
            <a:ext cx="3423646" cy="369332"/>
          </a:xfrm>
          <a:prstGeom prst="rect">
            <a:avLst/>
          </a:prstGeom>
        </p:spPr>
        <p:txBody>
          <a:bodyPr wrap="none">
            <a:spAutoFit/>
          </a:bodyPr>
          <a:lstStyle/>
          <a:p>
            <a:r>
              <a:rPr lang="en-US" dirty="0" smtClean="0"/>
              <a:t>http://www.eol.org/collections/64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8.png"/>
          <p:cNvPicPr>
            <a:picLocks noChangeAspect="1"/>
          </p:cNvPicPr>
          <p:nvPr/>
        </p:nvPicPr>
        <p:blipFill>
          <a:blip r:embed="rId3"/>
          <a:stretch>
            <a:fillRect/>
          </a:stretch>
        </p:blipFill>
        <p:spPr>
          <a:xfrm>
            <a:off x="1987873" y="1194079"/>
            <a:ext cx="5168254" cy="446984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87873" y="608209"/>
            <a:ext cx="5036655" cy="461665"/>
          </a:xfrm>
          <a:prstGeom prst="rect">
            <a:avLst/>
          </a:prstGeom>
          <a:noFill/>
        </p:spPr>
        <p:txBody>
          <a:bodyPr wrap="none" rtlCol="0">
            <a:spAutoFit/>
          </a:bodyPr>
          <a:lstStyle/>
          <a:p>
            <a:r>
              <a:rPr lang="en-US" sz="2400" b="1" dirty="0" smtClean="0"/>
              <a:t>Fascinating textures: a scavenger hunt</a:t>
            </a:r>
            <a:endParaRPr lang="en-US" sz="2400" b="1" dirty="0"/>
          </a:p>
        </p:txBody>
      </p:sp>
      <p:sp>
        <p:nvSpPr>
          <p:cNvPr id="4" name="Rectangle 3"/>
          <p:cNvSpPr/>
          <p:nvPr/>
        </p:nvSpPr>
        <p:spPr>
          <a:xfrm>
            <a:off x="2801680" y="6231521"/>
            <a:ext cx="3540640" cy="369332"/>
          </a:xfrm>
          <a:prstGeom prst="rect">
            <a:avLst/>
          </a:prstGeom>
        </p:spPr>
        <p:txBody>
          <a:bodyPr wrap="none">
            <a:spAutoFit/>
          </a:bodyPr>
          <a:lstStyle/>
          <a:p>
            <a:r>
              <a:rPr lang="en-US" dirty="0" smtClean="0"/>
              <a:t>http://www.eol.org/collections/740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13.png"/>
          <p:cNvPicPr>
            <a:picLocks noChangeAspect="1"/>
          </p:cNvPicPr>
          <p:nvPr/>
        </p:nvPicPr>
        <p:blipFill>
          <a:blip r:embed="rId3"/>
          <a:stretch>
            <a:fillRect/>
          </a:stretch>
        </p:blipFill>
        <p:spPr>
          <a:xfrm>
            <a:off x="232518" y="930202"/>
            <a:ext cx="8705044" cy="44717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Communities to share interests …</a:t>
            </a:r>
            <a:br>
              <a:rPr lang="en-US" b="1" dirty="0" smtClean="0"/>
            </a:br>
            <a:r>
              <a:rPr lang="en-US" b="1" dirty="0" smtClean="0"/>
              <a:t>or to share work</a:t>
            </a:r>
            <a:endParaRPr lang="en-US" b="1" dirty="0"/>
          </a:p>
        </p:txBody>
      </p:sp>
      <p:pic>
        <p:nvPicPr>
          <p:cNvPr id="5" name="Picture 4" descr="Picture 15.png"/>
          <p:cNvPicPr>
            <a:picLocks noChangeAspect="1"/>
          </p:cNvPicPr>
          <p:nvPr/>
        </p:nvPicPr>
        <p:blipFill>
          <a:blip r:embed="rId3"/>
          <a:stretch>
            <a:fillRect/>
          </a:stretch>
        </p:blipFill>
        <p:spPr>
          <a:xfrm>
            <a:off x="228632" y="1650182"/>
            <a:ext cx="8736508" cy="1320635"/>
          </a:xfrm>
          <a:prstGeom prst="rect">
            <a:avLst/>
          </a:prstGeom>
          <a:ln>
            <a:noFill/>
          </a:ln>
          <a:effectLst>
            <a:outerShdw blurRad="292100" dist="139700" dir="2700000" algn="tl" rotWithShape="0">
              <a:srgbClr val="333333">
                <a:alpha val="65000"/>
              </a:srgbClr>
            </a:outerShdw>
          </a:effectLst>
        </p:spPr>
      </p:pic>
      <p:pic>
        <p:nvPicPr>
          <p:cNvPr id="9" name="Picture 8" descr="Picture 39.png"/>
          <p:cNvPicPr>
            <a:picLocks noChangeAspect="1"/>
          </p:cNvPicPr>
          <p:nvPr/>
        </p:nvPicPr>
        <p:blipFill>
          <a:blip r:embed="rId4"/>
          <a:stretch>
            <a:fillRect/>
          </a:stretch>
        </p:blipFill>
        <p:spPr>
          <a:xfrm>
            <a:off x="0" y="4036272"/>
            <a:ext cx="9144000" cy="1250773"/>
          </a:xfrm>
          <a:prstGeom prst="rect">
            <a:avLst/>
          </a:prstGeom>
          <a:ln>
            <a:noFill/>
          </a:ln>
          <a:effectLst>
            <a:outerShdw blurRad="292100" dist="139700" dir="2700000" algn="tl" rotWithShape="0">
              <a:srgbClr val="333333">
                <a:alpha val="65000"/>
              </a:srgbClr>
            </a:outerShdw>
          </a:effectLst>
        </p:spPr>
      </p:pic>
      <p:pic>
        <p:nvPicPr>
          <p:cNvPr id="11" name="Picture 10" descr="Picture 40.png"/>
          <p:cNvPicPr>
            <a:picLocks noChangeAspect="1"/>
          </p:cNvPicPr>
          <p:nvPr/>
        </p:nvPicPr>
        <p:blipFill>
          <a:blip r:embed="rId5"/>
          <a:stretch>
            <a:fillRect/>
          </a:stretch>
        </p:blipFill>
        <p:spPr>
          <a:xfrm>
            <a:off x="1033168" y="2766431"/>
            <a:ext cx="7149206" cy="1269841"/>
          </a:xfrm>
          <a:prstGeom prst="rect">
            <a:avLst/>
          </a:prstGeom>
          <a:ln>
            <a:noFill/>
          </a:ln>
          <a:effectLst>
            <a:outerShdw blurRad="292100" dist="139700" dir="2700000" algn="tl" rotWithShape="0">
              <a:srgbClr val="333333">
                <a:alpha val="65000"/>
              </a:srgbClr>
            </a:outerShdw>
          </a:effectLst>
        </p:spPr>
      </p:pic>
      <p:pic>
        <p:nvPicPr>
          <p:cNvPr id="6" name="Picture 5" descr="Picture 53.png"/>
          <p:cNvPicPr>
            <a:picLocks noChangeAspect="1"/>
          </p:cNvPicPr>
          <p:nvPr/>
        </p:nvPicPr>
        <p:blipFill>
          <a:blip r:embed="rId6"/>
          <a:stretch>
            <a:fillRect/>
          </a:stretch>
        </p:blipFill>
        <p:spPr>
          <a:xfrm>
            <a:off x="530190" y="5374639"/>
            <a:ext cx="8253968" cy="12952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Picture 22.png"/>
          <p:cNvPicPr>
            <a:picLocks noChangeAspect="1"/>
          </p:cNvPicPr>
          <p:nvPr/>
        </p:nvPicPr>
        <p:blipFill>
          <a:blip r:embed="rId3"/>
          <a:stretch>
            <a:fillRect/>
          </a:stretch>
        </p:blipFill>
        <p:spPr>
          <a:xfrm>
            <a:off x="-590224" y="1620353"/>
            <a:ext cx="10199249" cy="5309199"/>
          </a:xfrm>
          <a:prstGeom prst="rect">
            <a:avLst/>
          </a:prstGeom>
        </p:spPr>
      </p:pic>
      <p:sp>
        <p:nvSpPr>
          <p:cNvPr id="2" name="Title 1"/>
          <p:cNvSpPr>
            <a:spLocks noGrp="1"/>
          </p:cNvSpPr>
          <p:nvPr>
            <p:ph type="title"/>
          </p:nvPr>
        </p:nvSpPr>
        <p:spPr/>
        <p:txBody>
          <a:bodyPr>
            <a:normAutofit/>
          </a:bodyPr>
          <a:lstStyle/>
          <a:p>
            <a:r>
              <a:rPr lang="en-US" sz="6600" b="1" dirty="0" smtClean="0">
                <a:solidFill>
                  <a:srgbClr val="FFFFFF"/>
                </a:solidFill>
              </a:rPr>
              <a:t>EOLv2  </a:t>
            </a:r>
            <a:r>
              <a:rPr lang="en-US" sz="6600" b="1" dirty="0" err="1" smtClean="0">
                <a:solidFill>
                  <a:srgbClr val="FFFFFF"/>
                </a:solidFill>
              </a:rPr>
              <a:t>eol.org</a:t>
            </a:r>
            <a:endParaRPr lang="en-US" sz="6600" b="1"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3092" y="1443063"/>
            <a:ext cx="4168707" cy="4585578"/>
          </a:xfrm>
          <a:prstGeom prst="rect">
            <a:avLst/>
          </a:prstGeom>
        </p:spPr>
      </p:pic>
      <p:sp>
        <p:nvSpPr>
          <p:cNvPr id="5" name="Rectangle 4"/>
          <p:cNvSpPr/>
          <p:nvPr/>
        </p:nvSpPr>
        <p:spPr>
          <a:xfrm>
            <a:off x="2837103" y="6239988"/>
            <a:ext cx="3469795" cy="523220"/>
          </a:xfrm>
          <a:prstGeom prst="rect">
            <a:avLst/>
          </a:prstGeom>
        </p:spPr>
        <p:txBody>
          <a:bodyPr wrap="none">
            <a:spAutoFit/>
          </a:bodyPr>
          <a:lstStyle/>
          <a:p>
            <a:pPr algn="ctr"/>
            <a:r>
              <a:rPr lang="en-US" sz="2800" b="1" dirty="0" smtClean="0">
                <a:solidFill>
                  <a:srgbClr val="000000"/>
                </a:solidFill>
              </a:rPr>
              <a:t>http://xkcd.com/386/</a:t>
            </a:r>
            <a:endParaRPr lang="en-US" sz="2800" b="1" dirty="0">
              <a:solidFill>
                <a:srgbClr val="000000"/>
              </a:solidFill>
            </a:endParaRPr>
          </a:p>
        </p:txBody>
      </p:sp>
      <p:sp>
        <p:nvSpPr>
          <p:cNvPr id="6" name="Title 1"/>
          <p:cNvSpPr>
            <a:spLocks noGrp="1"/>
          </p:cNvSpPr>
          <p:nvPr>
            <p:ph type="title"/>
          </p:nvPr>
        </p:nvSpPr>
        <p:spPr>
          <a:xfrm>
            <a:off x="457200" y="274638"/>
            <a:ext cx="8229600" cy="1143000"/>
          </a:xfrm>
        </p:spPr>
        <p:txBody>
          <a:bodyPr/>
          <a:lstStyle/>
          <a:p>
            <a:r>
              <a:rPr lang="en-US" b="1" dirty="0" smtClean="0"/>
              <a:t>Why Curate?</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6"/>
          <p:cNvGrpSpPr/>
          <p:nvPr/>
        </p:nvGrpSpPr>
        <p:grpSpPr>
          <a:xfrm>
            <a:off x="152400" y="609601"/>
            <a:ext cx="8991600" cy="7024226"/>
            <a:chOff x="152400" y="381000"/>
            <a:chExt cx="8991600" cy="7024226"/>
          </a:xfrm>
        </p:grpSpPr>
        <p:pic>
          <p:nvPicPr>
            <p:cNvPr id="10" name="Picture 9" descr="ChartExport (1).png"/>
            <p:cNvPicPr>
              <a:picLocks noChangeAspect="1"/>
            </p:cNvPicPr>
            <p:nvPr/>
          </p:nvPicPr>
          <p:blipFill>
            <a:blip r:embed="rId3" cstate="print"/>
            <a:srcRect l="28467" t="10016" b="11377"/>
            <a:stretch>
              <a:fillRect/>
            </a:stretch>
          </p:blipFill>
          <p:spPr>
            <a:xfrm>
              <a:off x="3657600" y="381000"/>
              <a:ext cx="5486400" cy="5791200"/>
            </a:xfrm>
            <a:prstGeom prst="rect">
              <a:avLst/>
            </a:prstGeom>
          </p:spPr>
        </p:pic>
        <p:sp>
          <p:nvSpPr>
            <p:cNvPr id="11" name="TextBox 10"/>
            <p:cNvSpPr txBox="1"/>
            <p:nvPr/>
          </p:nvSpPr>
          <p:spPr>
            <a:xfrm>
              <a:off x="152400" y="979468"/>
              <a:ext cx="3886200" cy="6425758"/>
            </a:xfrm>
            <a:prstGeom prst="rect">
              <a:avLst/>
            </a:prstGeom>
            <a:noFill/>
          </p:spPr>
          <p:txBody>
            <a:bodyPr wrap="square" rtlCol="0">
              <a:spAutoFit/>
            </a:bodyPr>
            <a:lstStyle/>
            <a:p>
              <a:r>
                <a:rPr lang="en-US" sz="2400" b="1" dirty="0" smtClean="0">
                  <a:solidFill>
                    <a:srgbClr val="FF6600"/>
                  </a:solidFill>
                </a:rPr>
                <a:t>Institutional obligations</a:t>
              </a:r>
              <a:r>
                <a:rPr lang="en-US" sz="2400" b="1" dirty="0" smtClean="0"/>
                <a:t/>
              </a:r>
              <a:br>
                <a:rPr lang="en-US" sz="2400" b="1" dirty="0" smtClean="0"/>
              </a:br>
              <a:endParaRPr lang="en-US" sz="2400" b="1" dirty="0" smtClean="0"/>
            </a:p>
            <a:p>
              <a:r>
                <a:rPr lang="en-US" sz="2400" b="1" dirty="0" smtClean="0">
                  <a:solidFill>
                    <a:srgbClr val="4E4DFF"/>
                  </a:solidFill>
                </a:rPr>
                <a:t>Citable online work</a:t>
              </a:r>
              <a:r>
                <a:rPr lang="en-US" sz="2400" b="1" dirty="0" smtClean="0"/>
                <a:t/>
              </a:r>
              <a:br>
                <a:rPr lang="en-US" sz="2400" b="1" dirty="0" smtClean="0"/>
              </a:br>
              <a:endParaRPr lang="en-US" sz="2400" b="1" dirty="0" smtClean="0"/>
            </a:p>
            <a:p>
              <a:r>
                <a:rPr lang="en-US" sz="2400" b="1" dirty="0" smtClean="0">
                  <a:solidFill>
                    <a:srgbClr val="660066"/>
                  </a:solidFill>
                </a:rPr>
                <a:t>Accurate info on internet</a:t>
              </a:r>
            </a:p>
            <a:p>
              <a:endParaRPr lang="en-US" sz="2400" b="1" dirty="0" smtClean="0">
                <a:solidFill>
                  <a:srgbClr val="660066"/>
                </a:solidFill>
              </a:endParaRPr>
            </a:p>
            <a:p>
              <a:r>
                <a:rPr lang="en-US" sz="2400" b="1" dirty="0" smtClean="0">
                  <a:solidFill>
                    <a:srgbClr val="FF0000"/>
                  </a:solidFill>
                </a:rPr>
                <a:t>Advertise my expertise</a:t>
              </a:r>
            </a:p>
            <a:p>
              <a:endParaRPr lang="en-US" sz="2400" b="1" dirty="0" smtClean="0">
                <a:solidFill>
                  <a:srgbClr val="008000"/>
                </a:solidFill>
              </a:endParaRPr>
            </a:p>
            <a:p>
              <a:r>
                <a:rPr lang="en-US" sz="2400" b="1" dirty="0" smtClean="0">
                  <a:solidFill>
                    <a:srgbClr val="008000"/>
                  </a:solidFill>
                </a:rPr>
                <a:t>Highlight my research</a:t>
              </a:r>
            </a:p>
            <a:p>
              <a:endParaRPr lang="en-US" sz="2400" b="1" dirty="0" smtClean="0"/>
            </a:p>
            <a:p>
              <a:r>
                <a:rPr lang="en-US" sz="2400" b="1" dirty="0" smtClean="0">
                  <a:solidFill>
                    <a:srgbClr val="996633"/>
                  </a:solidFill>
                </a:rPr>
                <a:t>Meet needs of my project </a:t>
              </a:r>
            </a:p>
            <a:p>
              <a:endParaRPr lang="en-US" sz="2400" b="1" dirty="0" smtClean="0"/>
            </a:p>
            <a:p>
              <a:r>
                <a:rPr lang="en-US" sz="2400" b="1" dirty="0" smtClean="0">
                  <a:solidFill>
                    <a:srgbClr val="3366FF"/>
                  </a:solidFill>
                </a:rPr>
                <a:t>Supervising someone else</a:t>
              </a:r>
              <a:r>
                <a:rPr lang="en-US" sz="2400" dirty="0" smtClean="0"/>
                <a:t/>
              </a:r>
              <a:br>
                <a:rPr lang="en-US" sz="2400" dirty="0" smtClean="0"/>
              </a:br>
              <a:endParaRPr lang="en-US" sz="2400" dirty="0" smtClean="0"/>
            </a:p>
            <a:p>
              <a:r>
                <a:rPr lang="en-US" sz="2400" dirty="0" err="1" smtClean="0">
                  <a:solidFill>
                    <a:srgbClr val="008000"/>
                  </a:solidFill>
                </a:rPr>
                <a:t>n</a:t>
              </a:r>
              <a:r>
                <a:rPr lang="en-US" sz="2400" dirty="0" smtClean="0">
                  <a:solidFill>
                    <a:srgbClr val="008000"/>
                  </a:solidFill>
                </a:rPr>
                <a:t>=161</a:t>
              </a:r>
              <a:endParaRPr lang="en-US" sz="2400" dirty="0" smtClean="0">
                <a:solidFill>
                  <a:srgbClr val="A6A6A6"/>
                </a:solidFill>
              </a:endParaRPr>
            </a:p>
            <a:p>
              <a:endParaRPr lang="en-US" sz="2000" dirty="0" smtClean="0"/>
            </a:p>
            <a:p>
              <a:endParaRPr lang="en-US" sz="2000" dirty="0"/>
            </a:p>
          </p:txBody>
        </p:sp>
      </p:grpSp>
      <p:sp>
        <p:nvSpPr>
          <p:cNvPr id="12" name="TextBox 11"/>
          <p:cNvSpPr txBox="1"/>
          <p:nvPr/>
        </p:nvSpPr>
        <p:spPr>
          <a:xfrm>
            <a:off x="7543802" y="6336268"/>
            <a:ext cx="1663323" cy="369332"/>
          </a:xfrm>
          <a:prstGeom prst="rect">
            <a:avLst/>
          </a:prstGeom>
          <a:noFill/>
        </p:spPr>
        <p:txBody>
          <a:bodyPr wrap="none" rtlCol="0">
            <a:spAutoFit/>
          </a:bodyPr>
          <a:lstStyle/>
          <a:p>
            <a:r>
              <a:rPr lang="en-US" dirty="0" smtClean="0">
                <a:solidFill>
                  <a:srgbClr val="000000"/>
                </a:solidFill>
              </a:rPr>
              <a:t>Most important</a:t>
            </a:r>
            <a:endParaRPr lang="en-US" dirty="0">
              <a:solidFill>
                <a:srgbClr val="000000"/>
              </a:solidFill>
            </a:endParaRPr>
          </a:p>
        </p:txBody>
      </p:sp>
      <p:sp>
        <p:nvSpPr>
          <p:cNvPr id="13" name="TextBox 12"/>
          <p:cNvSpPr txBox="1"/>
          <p:nvPr/>
        </p:nvSpPr>
        <p:spPr>
          <a:xfrm>
            <a:off x="2743201" y="6336268"/>
            <a:ext cx="1672253" cy="369332"/>
          </a:xfrm>
          <a:prstGeom prst="rect">
            <a:avLst/>
          </a:prstGeom>
          <a:noFill/>
        </p:spPr>
        <p:txBody>
          <a:bodyPr wrap="none" rtlCol="0">
            <a:spAutoFit/>
          </a:bodyPr>
          <a:lstStyle/>
          <a:p>
            <a:r>
              <a:rPr lang="en-US" dirty="0" smtClean="0">
                <a:solidFill>
                  <a:srgbClr val="000000"/>
                </a:solidFill>
              </a:rPr>
              <a:t>Least important</a:t>
            </a:r>
            <a:endParaRPr lang="en-US" dirty="0">
              <a:solidFill>
                <a:srgbClr val="000000"/>
              </a:solidFill>
            </a:endParaRPr>
          </a:p>
        </p:txBody>
      </p:sp>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0C7F03"/>
                </a:solidFill>
              </a:rPr>
              <a:t>Why scientists want to curate EOL</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Empowering </a:t>
            </a:r>
            <a:r>
              <a:rPr lang="en-US" b="1" dirty="0" err="1" smtClean="0"/>
              <a:t>curation</a:t>
            </a:r>
            <a:endParaRPr lang="en-US" b="1" dirty="0"/>
          </a:p>
        </p:txBody>
      </p:sp>
      <p:pic>
        <p:nvPicPr>
          <p:cNvPr id="6" name="Picture 5" descr="Picture 29.png"/>
          <p:cNvPicPr>
            <a:picLocks noChangeAspect="1"/>
          </p:cNvPicPr>
          <p:nvPr/>
        </p:nvPicPr>
        <p:blipFill>
          <a:blip r:embed="rId3"/>
          <a:stretch>
            <a:fillRect/>
          </a:stretch>
        </p:blipFill>
        <p:spPr>
          <a:xfrm>
            <a:off x="13270" y="1455384"/>
            <a:ext cx="9117460" cy="50920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242"/>
            <a:ext cx="8229600" cy="1143000"/>
          </a:xfrm>
        </p:spPr>
        <p:txBody>
          <a:bodyPr/>
          <a:lstStyle/>
          <a:p>
            <a:r>
              <a:rPr lang="en-US" b="1" dirty="0" smtClean="0"/>
              <a:t>Incentives for improvement</a:t>
            </a:r>
            <a:endParaRPr lang="en-US" b="1" dirty="0"/>
          </a:p>
        </p:txBody>
      </p:sp>
      <p:sp>
        <p:nvSpPr>
          <p:cNvPr id="4" name="Rectangle 3"/>
          <p:cNvSpPr/>
          <p:nvPr/>
        </p:nvSpPr>
        <p:spPr>
          <a:xfrm>
            <a:off x="4157956" y="6417128"/>
            <a:ext cx="2676597" cy="369332"/>
          </a:xfrm>
          <a:prstGeom prst="rect">
            <a:avLst/>
          </a:prstGeom>
        </p:spPr>
        <p:txBody>
          <a:bodyPr wrap="none">
            <a:spAutoFit/>
          </a:bodyPr>
          <a:lstStyle/>
          <a:p>
            <a:r>
              <a:rPr lang="en-US" dirty="0" smtClean="0"/>
              <a:t>Image credit: Peter </a:t>
            </a:r>
            <a:r>
              <a:rPr lang="en-US" dirty="0" err="1" smtClean="0"/>
              <a:t>Förster</a:t>
            </a:r>
            <a:endParaRPr lang="en-US" dirty="0"/>
          </a:p>
        </p:txBody>
      </p:sp>
      <p:pic>
        <p:nvPicPr>
          <p:cNvPr id="5" name="Picture 4" descr="quetzal.jpg"/>
          <p:cNvPicPr>
            <a:picLocks noChangeAspect="1"/>
          </p:cNvPicPr>
          <p:nvPr/>
        </p:nvPicPr>
        <p:blipFill>
          <a:blip r:embed="rId3"/>
          <a:stretch>
            <a:fillRect/>
          </a:stretch>
        </p:blipFill>
        <p:spPr>
          <a:xfrm>
            <a:off x="457200" y="1206128"/>
            <a:ext cx="3700756" cy="5551134"/>
          </a:xfrm>
          <a:prstGeom prst="rect">
            <a:avLst/>
          </a:prstGeom>
          <a:ln>
            <a:noFill/>
          </a:ln>
          <a:effectLst>
            <a:outerShdw blurRad="292100" dist="139700" dir="2700000" algn="tl" rotWithShape="0">
              <a:srgbClr val="333333">
                <a:alpha val="65000"/>
              </a:srgbClr>
            </a:outerShdw>
          </a:effectLst>
        </p:spPr>
      </p:pic>
      <p:pic>
        <p:nvPicPr>
          <p:cNvPr id="6" name="Picture 5" descr="Picture 45.png"/>
          <p:cNvPicPr>
            <a:picLocks noChangeAspect="1"/>
          </p:cNvPicPr>
          <p:nvPr/>
        </p:nvPicPr>
        <p:blipFill>
          <a:blip r:embed="rId4"/>
          <a:stretch>
            <a:fillRect/>
          </a:stretch>
        </p:blipFill>
        <p:spPr>
          <a:xfrm>
            <a:off x="5146041" y="1621941"/>
            <a:ext cx="2209524" cy="41396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What next?</a:t>
            </a:r>
            <a:endParaRPr lang="en-US" b="1" dirty="0">
              <a:solidFill>
                <a:srgbClr val="000000"/>
              </a:solidFill>
            </a:endParaRPr>
          </a:p>
        </p:txBody>
      </p:sp>
      <p:pic>
        <p:nvPicPr>
          <p:cNvPr id="7" name="Picture 6" descr="Picture 46.png"/>
          <p:cNvPicPr>
            <a:picLocks noChangeAspect="1"/>
          </p:cNvPicPr>
          <p:nvPr/>
        </p:nvPicPr>
        <p:blipFill>
          <a:blip r:embed="rId2"/>
          <a:stretch>
            <a:fillRect/>
          </a:stretch>
        </p:blipFill>
        <p:spPr>
          <a:xfrm>
            <a:off x="806921" y="209952"/>
            <a:ext cx="7530158" cy="6438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485"/>
            <a:ext cx="8229600" cy="1143000"/>
          </a:xfrm>
        </p:spPr>
        <p:txBody>
          <a:bodyPr/>
          <a:lstStyle/>
          <a:p>
            <a:r>
              <a:rPr lang="en-US" dirty="0" smtClean="0"/>
              <a:t>… but can’t yet be sure</a:t>
            </a:r>
            <a:endParaRPr lang="en-US" dirty="0"/>
          </a:p>
        </p:txBody>
      </p:sp>
      <p:pic>
        <p:nvPicPr>
          <p:cNvPr id="4" name="Picture 3" descr="Picture 49.png"/>
          <p:cNvPicPr>
            <a:picLocks noChangeAspect="1"/>
          </p:cNvPicPr>
          <p:nvPr/>
        </p:nvPicPr>
        <p:blipFill>
          <a:blip r:embed="rId2"/>
          <a:stretch>
            <a:fillRect/>
          </a:stretch>
        </p:blipFill>
        <p:spPr>
          <a:xfrm>
            <a:off x="2588300" y="4143596"/>
            <a:ext cx="4380952" cy="888889"/>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EOL knows the answer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Picture 50.png"/>
          <p:cNvPicPr>
            <a:picLocks noChangeAspect="1"/>
          </p:cNvPicPr>
          <p:nvPr/>
        </p:nvPicPr>
        <p:blipFill>
          <a:blip r:embed="rId3"/>
          <a:stretch>
            <a:fillRect/>
          </a:stretch>
        </p:blipFill>
        <p:spPr>
          <a:xfrm>
            <a:off x="1878042" y="1833509"/>
            <a:ext cx="2900734" cy="2156101"/>
          </a:xfrm>
          <a:prstGeom prst="rect">
            <a:avLst/>
          </a:prstGeom>
          <a:ln>
            <a:noFill/>
          </a:ln>
          <a:effectLst>
            <a:outerShdw blurRad="292100" dist="139700" dir="2700000" algn="tl" rotWithShape="0">
              <a:srgbClr val="333333">
                <a:alpha val="65000"/>
              </a:srgbClr>
            </a:outerShdw>
          </a:effectLst>
        </p:spPr>
      </p:pic>
      <p:pic>
        <p:nvPicPr>
          <p:cNvPr id="7" name="Picture 6" descr="goliath.jpg"/>
          <p:cNvPicPr>
            <a:picLocks noChangeAspect="1"/>
          </p:cNvPicPr>
          <p:nvPr/>
        </p:nvPicPr>
        <p:blipFill>
          <a:blip r:embed="rId4"/>
          <a:stretch>
            <a:fillRect/>
          </a:stretch>
        </p:blipFill>
        <p:spPr>
          <a:xfrm>
            <a:off x="5033388" y="1818910"/>
            <a:ext cx="3653412" cy="284520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248065" y="6423676"/>
            <a:ext cx="2712213" cy="369332"/>
          </a:xfrm>
          <a:prstGeom prst="rect">
            <a:avLst/>
          </a:prstGeom>
          <a:noFill/>
        </p:spPr>
        <p:txBody>
          <a:bodyPr wrap="none" rtlCol="0">
            <a:spAutoFit/>
          </a:bodyPr>
          <a:lstStyle/>
          <a:p>
            <a:r>
              <a:rPr lang="en-US" dirty="0" smtClean="0"/>
              <a:t>Photo credit: Breda </a:t>
            </a:r>
            <a:r>
              <a:rPr lang="en-US" dirty="0" err="1" smtClean="0"/>
              <a:t>Zimkus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117224"/>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pSp>
        <p:nvGrpSpPr>
          <p:cNvPr id="3" name="Group 10"/>
          <p:cNvGrpSpPr/>
          <p:nvPr/>
        </p:nvGrpSpPr>
        <p:grpSpPr>
          <a:xfrm>
            <a:off x="759111" y="4937437"/>
            <a:ext cx="3430596" cy="479349"/>
            <a:chOff x="759111" y="4937437"/>
            <a:chExt cx="3430596" cy="479349"/>
          </a:xfrm>
        </p:grpSpPr>
        <p:cxnSp>
          <p:nvCxnSpPr>
            <p:cNvPr id="6" name="Straight Connector 5"/>
            <p:cNvCxnSpPr/>
            <p:nvPr/>
          </p:nvCxnSpPr>
          <p:spPr>
            <a:xfrm>
              <a:off x="759111" y="4937437"/>
              <a:ext cx="3430596" cy="1588"/>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54901" y="4955121"/>
              <a:ext cx="1039016" cy="461665"/>
            </a:xfrm>
            <a:prstGeom prst="rect">
              <a:avLst/>
            </a:prstGeom>
            <a:noFill/>
          </p:spPr>
          <p:txBody>
            <a:bodyPr wrap="none" rtlCol="0">
              <a:spAutoFit/>
            </a:bodyPr>
            <a:lstStyle/>
            <a:p>
              <a:r>
                <a:rPr lang="en-US" sz="2400" b="1" dirty="0" smtClean="0">
                  <a:latin typeface="+mj-lt"/>
                </a:rPr>
                <a:t>EOL v1</a:t>
              </a:r>
              <a:endParaRPr lang="en-US" sz="2400" b="1" dirty="0">
                <a:latin typeface="+mj-lt"/>
              </a:endParaRPr>
            </a:p>
          </p:txBody>
        </p:sp>
      </p:grpSp>
      <p:grpSp>
        <p:nvGrpSpPr>
          <p:cNvPr id="5" name="Group 9"/>
          <p:cNvGrpSpPr/>
          <p:nvPr/>
        </p:nvGrpSpPr>
        <p:grpSpPr>
          <a:xfrm>
            <a:off x="3272407" y="5697825"/>
            <a:ext cx="3430596" cy="461665"/>
            <a:chOff x="3272407" y="5697825"/>
            <a:chExt cx="3430596" cy="461665"/>
          </a:xfrm>
        </p:grpSpPr>
        <p:cxnSp>
          <p:nvCxnSpPr>
            <p:cNvPr id="7" name="Straight Connector 6"/>
            <p:cNvCxnSpPr/>
            <p:nvPr/>
          </p:nvCxnSpPr>
          <p:spPr>
            <a:xfrm>
              <a:off x="3272407" y="5714739"/>
              <a:ext cx="3430596" cy="1588"/>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68197" y="5697825"/>
              <a:ext cx="1039016" cy="461665"/>
            </a:xfrm>
            <a:prstGeom prst="rect">
              <a:avLst/>
            </a:prstGeom>
            <a:noFill/>
          </p:spPr>
          <p:txBody>
            <a:bodyPr wrap="none" rtlCol="0">
              <a:spAutoFit/>
            </a:bodyPr>
            <a:lstStyle/>
            <a:p>
              <a:r>
                <a:rPr lang="en-US" sz="2400" b="1" dirty="0" smtClean="0">
                  <a:solidFill>
                    <a:srgbClr val="010000"/>
                  </a:solidFill>
                  <a:latin typeface="+mj-lt"/>
                </a:rPr>
                <a:t>EOL v2</a:t>
              </a:r>
              <a:endParaRPr lang="en-US" sz="2400" b="1" dirty="0">
                <a:solidFill>
                  <a:srgbClr val="010000"/>
                </a:solidFill>
                <a:latin typeface="+mj-lt"/>
              </a:endParaRPr>
            </a:p>
          </p:txBody>
        </p:sp>
      </p:grpSp>
      <p:sp>
        <p:nvSpPr>
          <p:cNvPr id="15" name="TextBox 14"/>
          <p:cNvSpPr txBox="1"/>
          <p:nvPr/>
        </p:nvSpPr>
        <p:spPr>
          <a:xfrm>
            <a:off x="3882749" y="481670"/>
            <a:ext cx="1531188" cy="646331"/>
          </a:xfrm>
          <a:prstGeom prst="rect">
            <a:avLst/>
          </a:prstGeom>
          <a:noFill/>
        </p:spPr>
        <p:txBody>
          <a:bodyPr wrap="none" rtlCol="0">
            <a:spAutoFit/>
          </a:bodyPr>
          <a:lstStyle/>
          <a:p>
            <a:r>
              <a:rPr lang="en-US" sz="3600" b="1" dirty="0" err="1" smtClean="0"/>
              <a:t>eol.org</a:t>
            </a:r>
            <a:endParaRPr lang="en-US" sz="3600" b="1" dirty="0"/>
          </a:p>
        </p:txBody>
      </p:sp>
      <p:grpSp>
        <p:nvGrpSpPr>
          <p:cNvPr id="11" name="Group 10"/>
          <p:cNvGrpSpPr/>
          <p:nvPr/>
        </p:nvGrpSpPr>
        <p:grpSpPr>
          <a:xfrm>
            <a:off x="5518968" y="6451470"/>
            <a:ext cx="3430596" cy="479349"/>
            <a:chOff x="759111" y="4937437"/>
            <a:chExt cx="3430596" cy="479349"/>
          </a:xfrm>
        </p:grpSpPr>
        <p:cxnSp>
          <p:nvCxnSpPr>
            <p:cNvPr id="12" name="Straight Connector 11"/>
            <p:cNvCxnSpPr/>
            <p:nvPr/>
          </p:nvCxnSpPr>
          <p:spPr>
            <a:xfrm>
              <a:off x="759111" y="4937437"/>
              <a:ext cx="3430596" cy="1588"/>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54901" y="4955121"/>
              <a:ext cx="1181634" cy="461665"/>
            </a:xfrm>
            <a:prstGeom prst="rect">
              <a:avLst/>
            </a:prstGeom>
            <a:noFill/>
          </p:spPr>
          <p:txBody>
            <a:bodyPr wrap="none" rtlCol="0">
              <a:spAutoFit/>
            </a:bodyPr>
            <a:lstStyle/>
            <a:p>
              <a:r>
                <a:rPr lang="en-US" sz="2400" b="1" dirty="0" smtClean="0">
                  <a:latin typeface="+mj-lt"/>
                </a:rPr>
                <a:t>EOL v3?</a:t>
              </a:r>
              <a:endParaRPr lang="en-US" sz="2400" b="1" dirty="0">
                <a:latin typeface="+mj-lt"/>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arfish.jpg"/>
          <p:cNvPicPr>
            <a:picLocks noChangeAspect="1"/>
          </p:cNvPicPr>
          <p:nvPr/>
        </p:nvPicPr>
        <p:blipFill>
          <a:blip r:embed="rId3"/>
          <a:stretch>
            <a:fillRect/>
          </a:stretch>
        </p:blipFill>
        <p:spPr>
          <a:xfrm>
            <a:off x="2577849" y="116792"/>
            <a:ext cx="3908475" cy="2846389"/>
          </a:xfrm>
          <a:prstGeom prst="rect">
            <a:avLst/>
          </a:prstGeom>
          <a:ln>
            <a:noFill/>
          </a:ln>
          <a:effectLst>
            <a:outerShdw blurRad="292100" dist="139700" dir="2700000" algn="tl" rotWithShape="0">
              <a:srgbClr val="333333">
                <a:alpha val="65000"/>
              </a:srgbClr>
            </a:outerShdw>
          </a:effectLst>
        </p:spPr>
      </p:pic>
      <p:pic>
        <p:nvPicPr>
          <p:cNvPr id="5" name="Picture 4" descr="Picture 51.png"/>
          <p:cNvPicPr>
            <a:picLocks noChangeAspect="1"/>
          </p:cNvPicPr>
          <p:nvPr/>
        </p:nvPicPr>
        <p:blipFill>
          <a:blip r:embed="rId4"/>
          <a:stretch>
            <a:fillRect/>
          </a:stretch>
        </p:blipFill>
        <p:spPr>
          <a:xfrm>
            <a:off x="2113039" y="3152974"/>
            <a:ext cx="4838095" cy="293333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789163" y="6451282"/>
            <a:ext cx="3602631" cy="369332"/>
          </a:xfrm>
          <a:prstGeom prst="rect">
            <a:avLst/>
          </a:prstGeom>
        </p:spPr>
        <p:txBody>
          <a:bodyPr wrap="none">
            <a:spAutoFit/>
          </a:bodyPr>
          <a:lstStyle/>
          <a:p>
            <a:r>
              <a:rPr lang="en-US" dirty="0" smtClean="0"/>
              <a:t>http://eol.org/pages/598484/details</a:t>
            </a:r>
            <a:endParaRPr lang="en-US" dirty="0"/>
          </a:p>
        </p:txBody>
      </p:sp>
      <p:sp>
        <p:nvSpPr>
          <p:cNvPr id="7" name="Rectangle 6"/>
          <p:cNvSpPr/>
          <p:nvPr/>
        </p:nvSpPr>
        <p:spPr>
          <a:xfrm>
            <a:off x="2577849" y="6165213"/>
            <a:ext cx="4572000" cy="338554"/>
          </a:xfrm>
          <a:prstGeom prst="rect">
            <a:avLst/>
          </a:prstGeom>
        </p:spPr>
        <p:txBody>
          <a:bodyPr>
            <a:spAutoFit/>
          </a:bodyPr>
          <a:lstStyle/>
          <a:p>
            <a:r>
              <a:rPr lang="en-US" sz="1600" dirty="0" smtClean="0"/>
              <a:t>Supplier: Ocean </a:t>
            </a:r>
            <a:r>
              <a:rPr lang="en-US" sz="1600" dirty="0" err="1" smtClean="0"/>
              <a:t>Biogeographic</a:t>
            </a:r>
            <a:r>
              <a:rPr lang="en-US" sz="1600" dirty="0" smtClean="0"/>
              <a:t> Information System</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dirty="0" smtClean="0">
                <a:ea typeface="+mj-ea"/>
                <a:cs typeface="+mj-cs"/>
              </a:rPr>
              <a:t>Acknowledgements</a:t>
            </a:r>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ea typeface="+mn-ea"/>
                <a:cs typeface="+mn-cs"/>
              </a:rPr>
              <a:t>Funding from:</a:t>
            </a:r>
          </a:p>
          <a:p>
            <a:pPr lvl="1" eaLnBrk="1" fontAlgn="auto" hangingPunct="1">
              <a:spcAft>
                <a:spcPts val="0"/>
              </a:spcAft>
              <a:defRPr/>
            </a:pPr>
            <a:r>
              <a:rPr lang="en-US" dirty="0" smtClean="0">
                <a:ea typeface="+mn-ea"/>
              </a:rPr>
              <a:t>John D. and Catherine T. MacArthur Foundation</a:t>
            </a:r>
          </a:p>
          <a:p>
            <a:pPr lvl="1" eaLnBrk="1" fontAlgn="auto" hangingPunct="1">
              <a:spcAft>
                <a:spcPts val="0"/>
              </a:spcAft>
              <a:defRPr/>
            </a:pPr>
            <a:r>
              <a:rPr lang="en-US" dirty="0" smtClean="0">
                <a:ea typeface="+mn-ea"/>
              </a:rPr>
              <a:t>Alfred P. Sloane Foundation</a:t>
            </a:r>
          </a:p>
          <a:p>
            <a:pPr lvl="1" eaLnBrk="1" fontAlgn="auto" hangingPunct="1">
              <a:spcAft>
                <a:spcPts val="0"/>
              </a:spcAft>
              <a:defRPr/>
            </a:pPr>
            <a:r>
              <a:rPr lang="en-US" dirty="0" smtClean="0">
                <a:ea typeface="+mn-ea"/>
              </a:rPr>
              <a:t>Smithsonian Institution</a:t>
            </a:r>
          </a:p>
          <a:p>
            <a:pPr lvl="1" eaLnBrk="1" fontAlgn="auto" hangingPunct="1">
              <a:spcAft>
                <a:spcPts val="0"/>
              </a:spcAft>
              <a:defRPr/>
            </a:pPr>
            <a:r>
              <a:rPr lang="en-US" dirty="0" smtClean="0">
                <a:ea typeface="+mn-ea"/>
              </a:rPr>
              <a:t>Marine Biological Laboratory</a:t>
            </a:r>
          </a:p>
          <a:p>
            <a:pPr lvl="1" eaLnBrk="1" fontAlgn="auto" hangingPunct="1">
              <a:spcAft>
                <a:spcPts val="0"/>
              </a:spcAft>
              <a:defRPr/>
            </a:pPr>
            <a:r>
              <a:rPr lang="en-US" dirty="0" smtClean="0">
                <a:ea typeface="+mn-ea"/>
              </a:rPr>
              <a:t>       and other funders and donors</a:t>
            </a:r>
          </a:p>
          <a:p>
            <a:pPr lvl="1" eaLnBrk="1" fontAlgn="auto" hangingPunct="1">
              <a:spcAft>
                <a:spcPts val="0"/>
              </a:spcAft>
              <a:defRPr/>
            </a:pPr>
            <a:endParaRPr lang="en-US" dirty="0" smtClean="0">
              <a:ea typeface="+mn-ea"/>
            </a:endParaRPr>
          </a:p>
          <a:p>
            <a:pPr eaLnBrk="1" fontAlgn="auto" hangingPunct="1">
              <a:spcAft>
                <a:spcPts val="0"/>
              </a:spcAft>
              <a:defRPr/>
            </a:pPr>
            <a:r>
              <a:rPr lang="en-US" dirty="0" smtClean="0"/>
              <a:t>All our content partners and global partners, especially:</a:t>
            </a:r>
          </a:p>
          <a:p>
            <a:pPr lvl="1" eaLnBrk="1" fontAlgn="auto" hangingPunct="1">
              <a:spcAft>
                <a:spcPts val="0"/>
              </a:spcAft>
              <a:defRPr/>
            </a:pPr>
            <a:r>
              <a:rPr lang="en-US" dirty="0" err="1" smtClean="0"/>
              <a:t>INBio</a:t>
            </a:r>
            <a:r>
              <a:rPr lang="en-US" dirty="0" smtClean="0"/>
              <a:t> -- Costa Rica</a:t>
            </a:r>
          </a:p>
          <a:p>
            <a:pPr lvl="1" eaLnBrk="1" fontAlgn="auto" hangingPunct="1">
              <a:spcAft>
                <a:spcPts val="0"/>
              </a:spcAft>
              <a:defRPr/>
            </a:pPr>
            <a:r>
              <a:rPr lang="en-US" dirty="0" err="1" smtClean="0"/>
              <a:t>Biblioteca</a:t>
            </a:r>
            <a:r>
              <a:rPr lang="en-US" dirty="0" smtClean="0"/>
              <a:t> Alexandrina -- Egypt</a:t>
            </a:r>
          </a:p>
          <a:p>
            <a:pPr lvl="1" eaLnBrk="1" fontAlgn="auto" hangingPunct="1">
              <a:spcAft>
                <a:spcPts val="0"/>
              </a:spcAft>
              <a:defRPr/>
            </a:pPr>
            <a:r>
              <a:rPr lang="en-US" dirty="0" smtClean="0"/>
              <a:t>CONABIO – Mexico</a:t>
            </a:r>
          </a:p>
          <a:p>
            <a:pPr lvl="1" eaLnBrk="1" fontAlgn="auto" hangingPunct="1">
              <a:spcAft>
                <a:spcPts val="0"/>
              </a:spcAft>
              <a:defRPr/>
            </a:pPr>
            <a:r>
              <a:rPr lang="en-US" dirty="0" smtClean="0"/>
              <a:t>OBIS – Ocean </a:t>
            </a:r>
            <a:r>
              <a:rPr lang="en-US" dirty="0" err="1" smtClean="0"/>
              <a:t>Biogeographic</a:t>
            </a:r>
            <a:r>
              <a:rPr lang="en-US" dirty="0" smtClean="0"/>
              <a:t> Information System</a:t>
            </a:r>
          </a:p>
          <a:p>
            <a:pPr lvl="1" eaLnBrk="1" fontAlgn="auto" hangingPunct="1">
              <a:spcAft>
                <a:spcPts val="0"/>
              </a:spcAft>
              <a:defRPr/>
            </a:pPr>
            <a:endParaRPr lang="en-US" dirty="0" smtClean="0"/>
          </a:p>
          <a:p>
            <a:pPr eaLnBrk="1" fontAlgn="auto" hangingPunct="1">
              <a:spcAft>
                <a:spcPts val="0"/>
              </a:spcAft>
              <a:defRPr/>
            </a:pPr>
            <a:r>
              <a:rPr lang="en-US" dirty="0" smtClean="0"/>
              <a:t>Volunteer curators and individual contributors via </a:t>
            </a:r>
            <a:r>
              <a:rPr lang="en-US" dirty="0" err="1" smtClean="0"/>
              <a:t>Flickr</a:t>
            </a:r>
            <a:r>
              <a:rPr lang="en-US" dirty="0" smtClean="0"/>
              <a:t>, Wikimedia, and members of EOL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2009_red_list_extinction.gif"/>
          <p:cNvPicPr>
            <a:picLocks noGrp="1" noChangeAspect="1"/>
          </p:cNvPicPr>
          <p:nvPr>
            <p:ph idx="1"/>
          </p:nvPr>
        </p:nvPicPr>
        <p:blipFill>
          <a:blip r:embed="rId3" cstate="print"/>
          <a:srcRect l="-12958" r="-12958"/>
          <a:stretch>
            <a:fillRect/>
          </a:stretch>
        </p:blipFill>
        <p:spPr>
          <a:xfrm>
            <a:off x="394157" y="2005292"/>
            <a:ext cx="8562693" cy="4071412"/>
          </a:xfrm>
        </p:spPr>
      </p:pic>
      <p:sp>
        <p:nvSpPr>
          <p:cNvPr id="3" name="TextBox 2"/>
          <p:cNvSpPr txBox="1"/>
          <p:nvPr/>
        </p:nvSpPr>
        <p:spPr>
          <a:xfrm>
            <a:off x="3702870" y="643986"/>
            <a:ext cx="1396186" cy="707886"/>
          </a:xfrm>
          <a:prstGeom prst="rect">
            <a:avLst/>
          </a:prstGeom>
          <a:noFill/>
        </p:spPr>
        <p:txBody>
          <a:bodyPr wrap="none" rtlCol="0">
            <a:spAutoFit/>
          </a:bodyPr>
          <a:lstStyle/>
          <a:p>
            <a:r>
              <a:rPr lang="en-US" sz="4000" b="1" dirty="0" smtClean="0"/>
              <a:t>Why?</a:t>
            </a:r>
            <a:endParaRPr lang="en-US" sz="4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icture 24.png"/>
          <p:cNvPicPr>
            <a:picLocks noChangeAspect="1"/>
          </p:cNvPicPr>
          <p:nvPr/>
        </p:nvPicPr>
        <p:blipFill>
          <a:blip r:embed="rId3"/>
          <a:stretch>
            <a:fillRect/>
          </a:stretch>
        </p:blipFill>
        <p:spPr>
          <a:xfrm>
            <a:off x="1795589" y="584640"/>
            <a:ext cx="5285793" cy="5374258"/>
          </a:xfrm>
          <a:prstGeom prst="rect">
            <a:avLst/>
          </a:prstGeom>
          <a:ln>
            <a:noFill/>
          </a:ln>
          <a:effectLst>
            <a:outerShdw blurRad="292100" dist="139700" dir="2700000" algn="tl" rotWithShape="0">
              <a:srgbClr val="333333">
                <a:alpha val="65000"/>
              </a:srgbClr>
            </a:outerShdw>
          </a:effectLst>
        </p:spPr>
      </p:pic>
      <p:pic>
        <p:nvPicPr>
          <p:cNvPr id="7" name="Picture 6" descr="Picture 25.png"/>
          <p:cNvPicPr>
            <a:picLocks noChangeAspect="1"/>
          </p:cNvPicPr>
          <p:nvPr/>
        </p:nvPicPr>
        <p:blipFill>
          <a:blip r:embed="rId4"/>
          <a:stretch>
            <a:fillRect/>
          </a:stretch>
        </p:blipFill>
        <p:spPr>
          <a:xfrm>
            <a:off x="1812542" y="6031310"/>
            <a:ext cx="4055963" cy="622028"/>
          </a:xfrm>
          <a:prstGeom prst="rect">
            <a:avLst/>
          </a:prstGeom>
        </p:spPr>
      </p:pic>
      <p:sp>
        <p:nvSpPr>
          <p:cNvPr id="8" name="TextBox 7"/>
          <p:cNvSpPr txBox="1"/>
          <p:nvPr/>
        </p:nvSpPr>
        <p:spPr>
          <a:xfrm>
            <a:off x="6098981" y="6284006"/>
            <a:ext cx="3237898" cy="369332"/>
          </a:xfrm>
          <a:prstGeom prst="rect">
            <a:avLst/>
          </a:prstGeom>
          <a:noFill/>
        </p:spPr>
        <p:txBody>
          <a:bodyPr wrap="none" rtlCol="0">
            <a:spAutoFit/>
          </a:bodyPr>
          <a:lstStyle/>
          <a:p>
            <a:r>
              <a:rPr lang="en-US" b="1" dirty="0" smtClean="0"/>
              <a:t>Mora et al. 2011. </a:t>
            </a:r>
            <a:r>
              <a:rPr lang="en-US" b="1" dirty="0" err="1" smtClean="0"/>
              <a:t>PLoS</a:t>
            </a:r>
            <a:r>
              <a:rPr lang="en-US" b="1" dirty="0" smtClean="0"/>
              <a:t> ONE.</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14.png"/>
          <p:cNvPicPr>
            <a:picLocks noGrp="1" noChangeAspect="1"/>
          </p:cNvPicPr>
          <p:nvPr>
            <p:ph idx="1"/>
          </p:nvPr>
        </p:nvPicPr>
        <p:blipFill>
          <a:blip r:embed="rId3" cstate="print"/>
          <a:srcRect t="-10748" b="-10748"/>
          <a:stretch>
            <a:fillRect/>
          </a:stretch>
        </p:blipFill>
        <p:spPr>
          <a:xfrm>
            <a:off x="533400" y="914401"/>
            <a:ext cx="8223251" cy="39100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ss_is_ebird.jpg"/>
          <p:cNvPicPr>
            <a:picLocks noChangeAspect="1"/>
          </p:cNvPicPr>
          <p:nvPr/>
        </p:nvPicPr>
        <p:blipFill>
          <a:blip r:embed="rId3" cstate="print"/>
          <a:stretch>
            <a:fillRect/>
          </a:stretch>
        </p:blipFill>
        <p:spPr>
          <a:xfrm>
            <a:off x="399709" y="2209801"/>
            <a:ext cx="4070691" cy="3378673"/>
          </a:xfrm>
          <a:prstGeom prst="rect">
            <a:avLst/>
          </a:prstGeom>
          <a:ln>
            <a:noFill/>
          </a:ln>
          <a:effectLst>
            <a:outerShdw blurRad="292100" dist="139700" dir="2700000" algn="tl" rotWithShape="0">
              <a:srgbClr val="333333">
                <a:alpha val="65000"/>
              </a:srgbClr>
            </a:outerShdw>
          </a:effectLst>
        </p:spPr>
      </p:pic>
      <p:pic>
        <p:nvPicPr>
          <p:cNvPr id="6" name="Picture 5" descr="FrogWatch_top1.gif"/>
          <p:cNvPicPr>
            <a:picLocks noChangeAspect="1"/>
          </p:cNvPicPr>
          <p:nvPr/>
        </p:nvPicPr>
        <p:blipFill>
          <a:blip r:embed="rId4" cstate="print"/>
          <a:stretch>
            <a:fillRect/>
          </a:stretch>
        </p:blipFill>
        <p:spPr>
          <a:xfrm>
            <a:off x="6035332" y="4876800"/>
            <a:ext cx="2422869" cy="18288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81000" y="5559624"/>
            <a:ext cx="4572000" cy="307777"/>
          </a:xfrm>
          <a:prstGeom prst="rect">
            <a:avLst/>
          </a:prstGeom>
        </p:spPr>
        <p:txBody>
          <a:bodyPr>
            <a:spAutoFit/>
          </a:bodyPr>
          <a:lstStyle/>
          <a:p>
            <a:r>
              <a:rPr lang="en-US" sz="1400" dirty="0" smtClean="0">
                <a:solidFill>
                  <a:srgbClr val="3A3E16"/>
                </a:solidFill>
              </a:rPr>
              <a:t>Photo: Cornell Univ.</a:t>
            </a:r>
            <a:endParaRPr lang="en-US" sz="1400" dirty="0">
              <a:solidFill>
                <a:srgbClr val="3A3E16"/>
              </a:solidFill>
            </a:endParaRPr>
          </a:p>
        </p:txBody>
      </p:sp>
      <p:grpSp>
        <p:nvGrpSpPr>
          <p:cNvPr id="2" name="Group 14"/>
          <p:cNvGrpSpPr/>
          <p:nvPr/>
        </p:nvGrpSpPr>
        <p:grpSpPr>
          <a:xfrm>
            <a:off x="5334001" y="1676400"/>
            <a:ext cx="5508823" cy="3048000"/>
            <a:chOff x="5715000" y="17491"/>
            <a:chExt cx="5966022" cy="4363655"/>
          </a:xfrm>
        </p:grpSpPr>
        <p:grpSp>
          <p:nvGrpSpPr>
            <p:cNvPr id="3" name="Group 13"/>
            <p:cNvGrpSpPr/>
            <p:nvPr/>
          </p:nvGrpSpPr>
          <p:grpSpPr>
            <a:xfrm>
              <a:off x="5774387" y="17491"/>
              <a:ext cx="5906635" cy="3137881"/>
              <a:chOff x="5774387" y="17491"/>
              <a:chExt cx="5906635" cy="3137881"/>
            </a:xfrm>
          </p:grpSpPr>
          <p:sp>
            <p:nvSpPr>
              <p:cNvPr id="7" name="Rectangle 6"/>
              <p:cNvSpPr/>
              <p:nvPr/>
            </p:nvSpPr>
            <p:spPr>
              <a:xfrm>
                <a:off x="7109023" y="2714745"/>
                <a:ext cx="4571999" cy="440627"/>
              </a:xfrm>
              <a:prstGeom prst="rect">
                <a:avLst/>
              </a:prstGeom>
            </p:spPr>
            <p:txBody>
              <a:bodyPr>
                <a:spAutoFit/>
              </a:bodyPr>
              <a:lstStyle/>
              <a:p>
                <a:r>
                  <a:rPr lang="en-US" sz="1400" dirty="0" smtClean="0"/>
                  <a:t>Photo: Mary </a:t>
                </a:r>
                <a:r>
                  <a:rPr lang="en-US" sz="1400" dirty="0" err="1" smtClean="0"/>
                  <a:t>Keim</a:t>
                </a:r>
                <a:endParaRPr lang="en-US" sz="1400" dirty="0"/>
              </a:p>
            </p:txBody>
          </p:sp>
          <p:pic>
            <p:nvPicPr>
              <p:cNvPr id="8" name="Picture 7" descr="49924_large.jpg"/>
              <p:cNvPicPr>
                <a:picLocks noChangeAspect="1"/>
              </p:cNvPicPr>
              <p:nvPr/>
            </p:nvPicPr>
            <p:blipFill>
              <a:blip r:embed="rId5" cstate="print"/>
              <a:stretch>
                <a:fillRect/>
              </a:stretch>
            </p:blipFill>
            <p:spPr>
              <a:xfrm>
                <a:off x="5774387" y="17491"/>
                <a:ext cx="3369613" cy="2697254"/>
              </a:xfrm>
              <a:prstGeom prst="rect">
                <a:avLst/>
              </a:prstGeom>
              <a:ln>
                <a:noFill/>
              </a:ln>
              <a:effectLst>
                <a:outerShdw blurRad="292100" dist="139700" dir="2700000" algn="tl" rotWithShape="0">
                  <a:srgbClr val="333333">
                    <a:alpha val="65000"/>
                  </a:srgbClr>
                </a:outerShdw>
              </a:effectLst>
            </p:spPr>
          </p:pic>
        </p:grpSp>
        <p:sp>
          <p:nvSpPr>
            <p:cNvPr id="11" name="TextBox 10"/>
            <p:cNvSpPr txBox="1"/>
            <p:nvPr/>
          </p:nvSpPr>
          <p:spPr>
            <a:xfrm>
              <a:off x="5715000" y="3015203"/>
              <a:ext cx="4025497" cy="1365943"/>
            </a:xfrm>
            <a:prstGeom prst="rect">
              <a:avLst/>
            </a:prstGeom>
            <a:noFill/>
          </p:spPr>
          <p:txBody>
            <a:bodyPr wrap="none" rtlCol="0">
              <a:spAutoFit/>
            </a:bodyPr>
            <a:lstStyle/>
            <a:p>
              <a:r>
                <a:rPr lang="en-US" sz="2800" dirty="0" smtClean="0">
                  <a:solidFill>
                    <a:srgbClr val="3A3E16"/>
                  </a:solidFill>
                </a:rPr>
                <a:t>NA Butterfly Association</a:t>
              </a:r>
            </a:p>
            <a:p>
              <a:r>
                <a:rPr lang="en-US" sz="2800" dirty="0" smtClean="0">
                  <a:solidFill>
                    <a:srgbClr val="3A3E16"/>
                  </a:solidFill>
                </a:rPr>
                <a:t>Fourth of July Count</a:t>
              </a:r>
              <a:endParaRPr lang="en-US" sz="2800" dirty="0">
                <a:solidFill>
                  <a:srgbClr val="3A3E16"/>
                </a:solidFill>
              </a:endParaRPr>
            </a:p>
          </p:txBody>
        </p:sp>
      </p:grpSp>
      <p:sp>
        <p:nvSpPr>
          <p:cNvPr id="12" name="TextBox 11"/>
          <p:cNvSpPr txBox="1"/>
          <p:nvPr/>
        </p:nvSpPr>
        <p:spPr>
          <a:xfrm>
            <a:off x="122205" y="5867400"/>
            <a:ext cx="4673951" cy="523220"/>
          </a:xfrm>
          <a:prstGeom prst="rect">
            <a:avLst/>
          </a:prstGeom>
          <a:noFill/>
        </p:spPr>
        <p:txBody>
          <a:bodyPr wrap="none" rtlCol="0">
            <a:spAutoFit/>
          </a:bodyPr>
          <a:lstStyle/>
          <a:p>
            <a:r>
              <a:rPr lang="en-US" sz="2800" dirty="0" smtClean="0">
                <a:solidFill>
                  <a:srgbClr val="3A3E16"/>
                </a:solidFill>
              </a:rPr>
              <a:t>Audubon Christmas Bird Count</a:t>
            </a:r>
            <a:endParaRPr lang="en-US" sz="2800" dirty="0">
              <a:solidFill>
                <a:srgbClr val="3A3E16"/>
              </a:solidFill>
            </a:endParaRPr>
          </a:p>
        </p:txBody>
      </p:sp>
      <p:sp>
        <p:nvSpPr>
          <p:cNvPr id="13" name="Title 1"/>
          <p:cNvSpPr txBox="1">
            <a:spLocks/>
          </p:cNvSpPr>
          <p:nvPr/>
        </p:nvSpPr>
        <p:spPr>
          <a:xfrm>
            <a:off x="457200" y="274638"/>
            <a:ext cx="8229600" cy="1143000"/>
          </a:xfrm>
          <a:prstGeom prst="rect">
            <a:avLst/>
          </a:prstGeom>
          <a:ln w="38100" cmpd="dbl">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10000"/>
                </a:solidFill>
                <a:effectLst/>
                <a:uLnTx/>
                <a:uFillTx/>
                <a:latin typeface="+mj-lt"/>
                <a:ea typeface="+mj-ea"/>
                <a:cs typeface="+mj-cs"/>
              </a:rPr>
              <a:t>Crowd-sourcing</a:t>
            </a:r>
            <a:endParaRPr kumimoji="0" lang="en-US" sz="4000" b="1" i="0" u="none" strike="noStrike" kern="1200" cap="none" spc="0" normalizeH="0" baseline="0" noProof="0" dirty="0">
              <a:ln>
                <a:noFill/>
              </a:ln>
              <a:solidFill>
                <a:srgbClr val="010000"/>
              </a:solidFill>
              <a:effectLst/>
              <a:uLnTx/>
              <a:uFillTx/>
              <a:latin typeface="+mj-lt"/>
              <a:ea typeface="+mj-ea"/>
              <a:cs typeface="+mj-cs"/>
            </a:endParaRPr>
          </a:p>
        </p:txBody>
      </p:sp>
      <p:pic>
        <p:nvPicPr>
          <p:cNvPr id="15" name="Picture 14" descr="Picture 10.png"/>
          <p:cNvPicPr>
            <a:picLocks noChangeAspect="1"/>
          </p:cNvPicPr>
          <p:nvPr/>
        </p:nvPicPr>
        <p:blipFill>
          <a:blip r:embed="rId6"/>
          <a:stretch>
            <a:fillRect/>
          </a:stretch>
        </p:blipFill>
        <p:spPr>
          <a:xfrm>
            <a:off x="3762707" y="2611169"/>
            <a:ext cx="1904762" cy="120634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117224"/>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759111" y="4937437"/>
            <a:ext cx="3430596" cy="479349"/>
            <a:chOff x="759111" y="4937437"/>
            <a:chExt cx="3430596" cy="479349"/>
          </a:xfrm>
        </p:grpSpPr>
        <p:cxnSp>
          <p:nvCxnSpPr>
            <p:cNvPr id="6" name="Straight Connector 5"/>
            <p:cNvCxnSpPr/>
            <p:nvPr/>
          </p:nvCxnSpPr>
          <p:spPr>
            <a:xfrm>
              <a:off x="759111" y="4937437"/>
              <a:ext cx="3430596" cy="1588"/>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54901" y="4955121"/>
              <a:ext cx="1039016" cy="461665"/>
            </a:xfrm>
            <a:prstGeom prst="rect">
              <a:avLst/>
            </a:prstGeom>
            <a:noFill/>
          </p:spPr>
          <p:txBody>
            <a:bodyPr wrap="none" rtlCol="0">
              <a:spAutoFit/>
            </a:bodyPr>
            <a:lstStyle/>
            <a:p>
              <a:r>
                <a:rPr lang="en-US" sz="2400" b="1" dirty="0" smtClean="0">
                  <a:latin typeface="+mj-lt"/>
                </a:rPr>
                <a:t>EOL v1</a:t>
              </a:r>
              <a:endParaRPr lang="en-US" sz="2400" b="1" dirty="0">
                <a:latin typeface="+mj-lt"/>
              </a:endParaRPr>
            </a:p>
          </p:txBody>
        </p:sp>
      </p:grpSp>
      <p:grpSp>
        <p:nvGrpSpPr>
          <p:cNvPr id="10" name="Group 9"/>
          <p:cNvGrpSpPr/>
          <p:nvPr/>
        </p:nvGrpSpPr>
        <p:grpSpPr>
          <a:xfrm>
            <a:off x="3272407" y="5697825"/>
            <a:ext cx="3430596" cy="461665"/>
            <a:chOff x="3272407" y="5697825"/>
            <a:chExt cx="3430596" cy="461665"/>
          </a:xfrm>
        </p:grpSpPr>
        <p:cxnSp>
          <p:nvCxnSpPr>
            <p:cNvPr id="7" name="Straight Connector 6"/>
            <p:cNvCxnSpPr/>
            <p:nvPr/>
          </p:nvCxnSpPr>
          <p:spPr>
            <a:xfrm>
              <a:off x="3272407" y="5714739"/>
              <a:ext cx="3430596" cy="1588"/>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68197" y="5697825"/>
              <a:ext cx="1039016" cy="461665"/>
            </a:xfrm>
            <a:prstGeom prst="rect">
              <a:avLst/>
            </a:prstGeom>
            <a:noFill/>
          </p:spPr>
          <p:txBody>
            <a:bodyPr wrap="none" rtlCol="0">
              <a:spAutoFit/>
            </a:bodyPr>
            <a:lstStyle/>
            <a:p>
              <a:r>
                <a:rPr lang="en-US" sz="2400" b="1" dirty="0" smtClean="0">
                  <a:solidFill>
                    <a:srgbClr val="010000"/>
                  </a:solidFill>
                  <a:latin typeface="+mj-lt"/>
                </a:rPr>
                <a:t>EOL v2</a:t>
              </a:r>
              <a:endParaRPr lang="en-US" sz="2400" b="1" dirty="0">
                <a:solidFill>
                  <a:srgbClr val="010000"/>
                </a:solidFill>
                <a:latin typeface="+mj-lt"/>
              </a:endParaRPr>
            </a:p>
          </p:txBody>
        </p:sp>
      </p:grpSp>
      <p:sp>
        <p:nvSpPr>
          <p:cNvPr id="15" name="TextBox 14"/>
          <p:cNvSpPr txBox="1"/>
          <p:nvPr/>
        </p:nvSpPr>
        <p:spPr>
          <a:xfrm>
            <a:off x="3882749" y="481670"/>
            <a:ext cx="1531188" cy="646331"/>
          </a:xfrm>
          <a:prstGeom prst="rect">
            <a:avLst/>
          </a:prstGeom>
          <a:noFill/>
        </p:spPr>
        <p:txBody>
          <a:bodyPr wrap="none" rtlCol="0">
            <a:spAutoFit/>
          </a:bodyPr>
          <a:lstStyle/>
          <a:p>
            <a:r>
              <a:rPr lang="en-US" sz="3600" b="1" dirty="0" err="1" smtClean="0"/>
              <a:t>eol.org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2F3BD899-EF58-2E4A-BC81-ABF735F6EE2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17590CC-5D6F-F345-89AE-83BBE73A1DC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B60D5DF-DC0E-3E4E-94D4-5DCA0EA13F4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C27D66B-B56B-8944-9900-4CC27264FC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Picture 16.png"/>
          <p:cNvPicPr>
            <a:picLocks noChangeAspect="1"/>
          </p:cNvPicPr>
          <p:nvPr/>
        </p:nvPicPr>
        <p:blipFill>
          <a:blip r:embed="rId3"/>
          <a:stretch>
            <a:fillRect/>
          </a:stretch>
        </p:blipFill>
        <p:spPr>
          <a:xfrm>
            <a:off x="3200401" y="2436543"/>
            <a:ext cx="2515504" cy="1552337"/>
          </a:xfrm>
          <a:prstGeom prst="rect">
            <a:avLst/>
          </a:prstGeom>
          <a:ln>
            <a:noFill/>
          </a:ln>
          <a:effectLst>
            <a:outerShdw blurRad="292100" dist="139700" dir="2700000" algn="tl" rotWithShape="0">
              <a:srgbClr val="333333">
                <a:alpha val="65000"/>
              </a:srgbClr>
            </a:outerShdw>
          </a:effectLst>
        </p:spPr>
      </p:pic>
      <p:sp>
        <p:nvSpPr>
          <p:cNvPr id="41990" name="TextBox 7"/>
          <p:cNvSpPr txBox="1">
            <a:spLocks noChangeArrowheads="1"/>
          </p:cNvSpPr>
          <p:nvPr/>
        </p:nvSpPr>
        <p:spPr bwMode="auto">
          <a:xfrm>
            <a:off x="128426" y="2057401"/>
            <a:ext cx="3071975" cy="954107"/>
          </a:xfrm>
          <a:prstGeom prst="rect">
            <a:avLst/>
          </a:prstGeom>
          <a:noFill/>
          <a:ln w="9525">
            <a:noFill/>
            <a:miter lim="800000"/>
            <a:headEnd/>
            <a:tailEnd/>
          </a:ln>
        </p:spPr>
        <p:txBody>
          <a:bodyPr wrap="none">
            <a:spAutoFit/>
          </a:bodyPr>
          <a:lstStyle/>
          <a:p>
            <a:r>
              <a:rPr lang="en-US" sz="2800" dirty="0" smtClean="0">
                <a:solidFill>
                  <a:srgbClr val="3A3E16"/>
                </a:solidFill>
              </a:rPr>
              <a:t>Scientific Databases</a:t>
            </a:r>
          </a:p>
          <a:p>
            <a:r>
              <a:rPr lang="en-US" sz="2800" dirty="0" smtClean="0">
                <a:solidFill>
                  <a:srgbClr val="3A3E16"/>
                </a:solidFill>
              </a:rPr>
              <a:t>Scientific Journals</a:t>
            </a:r>
          </a:p>
        </p:txBody>
      </p:sp>
      <p:cxnSp>
        <p:nvCxnSpPr>
          <p:cNvPr id="41999" name="Straight Arrow Connector 16"/>
          <p:cNvCxnSpPr>
            <a:cxnSpLocks noChangeShapeType="1"/>
          </p:cNvCxnSpPr>
          <p:nvPr/>
        </p:nvCxnSpPr>
        <p:spPr bwMode="auto">
          <a:xfrm>
            <a:off x="2286000" y="3198813"/>
            <a:ext cx="914400" cy="1588"/>
          </a:xfrm>
          <a:prstGeom prst="straightConnector1">
            <a:avLst/>
          </a:prstGeom>
          <a:noFill/>
          <a:ln w="38100" cap="flat" cmpd="sng" algn="ctr">
            <a:solidFill>
              <a:srgbClr val="B3B3B3"/>
            </a:solidFill>
            <a:prstDash val="solid"/>
            <a:round/>
            <a:headEnd type="none" w="med" len="med"/>
            <a:tailEnd type="arrow" w="med" len="med"/>
          </a:ln>
        </p:spPr>
      </p:cxnSp>
      <p:sp>
        <p:nvSpPr>
          <p:cNvPr id="41993" name="Right Arrow 22"/>
          <p:cNvSpPr>
            <a:spLocks noChangeArrowheads="1"/>
          </p:cNvSpPr>
          <p:nvPr/>
        </p:nvSpPr>
        <p:spPr bwMode="auto">
          <a:xfrm>
            <a:off x="5430983" y="2133600"/>
            <a:ext cx="1905000" cy="1066800"/>
          </a:xfrm>
          <a:prstGeom prst="rightArrow">
            <a:avLst>
              <a:gd name="adj1" fmla="val 50000"/>
              <a:gd name="adj2" fmla="val 50000"/>
            </a:avLst>
          </a:prstGeom>
          <a:solidFill>
            <a:srgbClr val="CCFF66"/>
          </a:solidFill>
          <a:ln>
            <a:solidFill>
              <a:srgbClr val="CCFF66"/>
            </a:solidFill>
            <a:headEnd/>
            <a:tailEnd/>
          </a:ln>
        </p:spPr>
        <p:style>
          <a:lnRef idx="1">
            <a:schemeClr val="accent3"/>
          </a:lnRef>
          <a:fillRef idx="3">
            <a:schemeClr val="accent3"/>
          </a:fillRef>
          <a:effectRef idx="2">
            <a:schemeClr val="accent3"/>
          </a:effectRef>
          <a:fontRef idx="minor">
            <a:schemeClr val="lt1"/>
          </a:fontRef>
        </p:style>
        <p:txBody>
          <a:bodyPr/>
          <a:lstStyle/>
          <a:p>
            <a:r>
              <a:rPr lang="en-US" dirty="0" smtClean="0">
                <a:solidFill>
                  <a:srgbClr val="010000"/>
                </a:solidFill>
              </a:rPr>
              <a:t>Curate </a:t>
            </a:r>
          </a:p>
          <a:p>
            <a:endParaRPr lang="en-US" dirty="0"/>
          </a:p>
        </p:txBody>
      </p:sp>
      <p:sp>
        <p:nvSpPr>
          <p:cNvPr id="41994" name="Right Arrow 23"/>
          <p:cNvSpPr>
            <a:spLocks noChangeArrowheads="1"/>
          </p:cNvSpPr>
          <p:nvPr/>
        </p:nvSpPr>
        <p:spPr bwMode="auto">
          <a:xfrm>
            <a:off x="5493328" y="3352800"/>
            <a:ext cx="1905000" cy="1219200"/>
          </a:xfrm>
          <a:prstGeom prst="rightArrow">
            <a:avLst>
              <a:gd name="adj1" fmla="val 50000"/>
              <a:gd name="adj2" fmla="val 50000"/>
            </a:avLst>
          </a:prstGeom>
          <a:solidFill>
            <a:srgbClr val="CCFF66"/>
          </a:solidFill>
          <a:ln>
            <a:solidFill>
              <a:srgbClr val="CCFF66"/>
            </a:solidFill>
            <a:headEnd/>
            <a:tailEnd/>
          </a:ln>
        </p:spPr>
        <p:style>
          <a:lnRef idx="1">
            <a:schemeClr val="accent3"/>
          </a:lnRef>
          <a:fillRef idx="3">
            <a:schemeClr val="accent3"/>
          </a:fillRef>
          <a:effectRef idx="2">
            <a:schemeClr val="accent3"/>
          </a:effectRef>
          <a:fontRef idx="minor">
            <a:schemeClr val="lt1"/>
          </a:fontRef>
        </p:style>
        <p:txBody>
          <a:bodyPr wrap="none"/>
          <a:lstStyle/>
          <a:p>
            <a:r>
              <a:rPr lang="en-US" sz="1600" dirty="0" smtClean="0">
                <a:solidFill>
                  <a:srgbClr val="010000"/>
                </a:solidFill>
              </a:rPr>
              <a:t>Comment</a:t>
            </a:r>
          </a:p>
          <a:p>
            <a:r>
              <a:rPr lang="en-US" sz="1600" dirty="0" smtClean="0">
                <a:solidFill>
                  <a:srgbClr val="010000"/>
                </a:solidFill>
              </a:rPr>
              <a:t>Rate</a:t>
            </a:r>
            <a:endParaRPr lang="en-US" sz="1600" dirty="0">
              <a:solidFill>
                <a:srgbClr val="010000"/>
              </a:solidFill>
            </a:endParaRPr>
          </a:p>
        </p:txBody>
      </p:sp>
      <p:pic>
        <p:nvPicPr>
          <p:cNvPr id="41995" name="Picture 25" descr="Picture 7.png"/>
          <p:cNvPicPr>
            <a:picLocks noChangeAspect="1"/>
          </p:cNvPicPr>
          <p:nvPr/>
        </p:nvPicPr>
        <p:blipFill>
          <a:blip r:embed="rId4" cstate="print"/>
          <a:srcRect/>
          <a:stretch>
            <a:fillRect/>
          </a:stretch>
        </p:blipFill>
        <p:spPr bwMode="auto">
          <a:xfrm>
            <a:off x="7213600" y="2819400"/>
            <a:ext cx="1930400" cy="889000"/>
          </a:xfrm>
          <a:prstGeom prst="rect">
            <a:avLst/>
          </a:prstGeom>
          <a:noFill/>
          <a:ln w="9525">
            <a:noFill/>
            <a:miter lim="800000"/>
            <a:headEnd/>
            <a:tailEnd/>
          </a:ln>
        </p:spPr>
      </p:pic>
      <p:pic>
        <p:nvPicPr>
          <p:cNvPr id="20" name="Picture 19" descr="flickr-yahoo-logo.png.v3.png"/>
          <p:cNvPicPr>
            <a:picLocks noChangeAspect="1"/>
          </p:cNvPicPr>
          <p:nvPr/>
        </p:nvPicPr>
        <p:blipFill>
          <a:blip r:embed="rId5" cstate="print"/>
          <a:srcRect r="42745"/>
          <a:stretch>
            <a:fillRect/>
          </a:stretch>
        </p:blipFill>
        <p:spPr>
          <a:xfrm>
            <a:off x="457202" y="4114801"/>
            <a:ext cx="1125527" cy="327633"/>
          </a:xfrm>
          <a:prstGeom prst="rect">
            <a:avLst/>
          </a:prstGeom>
        </p:spPr>
      </p:pic>
      <p:pic>
        <p:nvPicPr>
          <p:cNvPr id="132098" name="Picture 2" descr="Wikipedia"/>
          <p:cNvPicPr>
            <a:picLocks noChangeAspect="1" noChangeArrowheads="1"/>
          </p:cNvPicPr>
          <p:nvPr/>
        </p:nvPicPr>
        <p:blipFill>
          <a:blip r:embed="rId6" cstate="print"/>
          <a:srcRect/>
          <a:stretch>
            <a:fillRect/>
          </a:stretch>
        </p:blipFill>
        <p:spPr bwMode="auto">
          <a:xfrm>
            <a:off x="1905002" y="3887927"/>
            <a:ext cx="914399" cy="914399"/>
          </a:xfrm>
          <a:prstGeom prst="rect">
            <a:avLst/>
          </a:prstGeom>
          <a:noFill/>
        </p:spPr>
      </p:pic>
      <p:sp>
        <p:nvSpPr>
          <p:cNvPr id="11" name="TextBox 10"/>
          <p:cNvSpPr txBox="1"/>
          <p:nvPr/>
        </p:nvSpPr>
        <p:spPr>
          <a:xfrm>
            <a:off x="7431478" y="3526209"/>
            <a:ext cx="1454727" cy="584776"/>
          </a:xfrm>
          <a:prstGeom prst="rect">
            <a:avLst/>
          </a:prstGeom>
          <a:noFill/>
        </p:spPr>
        <p:txBody>
          <a:bodyPr wrap="square" rtlCol="0">
            <a:spAutoFit/>
          </a:bodyPr>
          <a:lstStyle/>
          <a:p>
            <a:r>
              <a:rPr lang="en-US" sz="3200" b="1" dirty="0" err="1" smtClean="0">
                <a:solidFill>
                  <a:srgbClr val="828B31"/>
                </a:solidFill>
              </a:rPr>
              <a:t>eol.org</a:t>
            </a:r>
            <a:endParaRPr lang="en-US" sz="3200" b="1" dirty="0">
              <a:solidFill>
                <a:srgbClr val="828B31"/>
              </a:solidFill>
            </a:endParaRPr>
          </a:p>
        </p:txBody>
      </p:sp>
      <p:sp>
        <p:nvSpPr>
          <p:cNvPr id="12" name="Title 1"/>
          <p:cNvSpPr txBox="1">
            <a:spLocks/>
          </p:cNvSpPr>
          <p:nvPr/>
        </p:nvSpPr>
        <p:spPr>
          <a:xfrm>
            <a:off x="457200" y="274638"/>
            <a:ext cx="8229600" cy="1143000"/>
          </a:xfrm>
          <a:prstGeom prst="rect">
            <a:avLst/>
          </a:prstGeom>
          <a:ln w="38100" cmpd="dbl">
            <a:noFill/>
          </a:ln>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010000"/>
                </a:solidFill>
                <a:latin typeface="+mj-lt"/>
                <a:ea typeface="+mj-ea"/>
                <a:cs typeface="+mj-cs"/>
              </a:rPr>
              <a:t>EOL aggregates and curates: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010000"/>
                </a:solidFill>
                <a:latin typeface="+mj-lt"/>
                <a:ea typeface="+mj-ea"/>
                <a:cs typeface="+mj-cs"/>
              </a:rPr>
              <a:t>a </a:t>
            </a:r>
            <a:r>
              <a:rPr lang="en-US" sz="4000" b="1" u="sng" dirty="0" smtClean="0">
                <a:solidFill>
                  <a:srgbClr val="010000"/>
                </a:solidFill>
                <a:latin typeface="+mj-lt"/>
                <a:ea typeface="+mj-ea"/>
                <a:cs typeface="+mj-cs"/>
              </a:rPr>
              <a:t>content </a:t>
            </a:r>
            <a:r>
              <a:rPr lang="en-US" sz="4000" b="1" u="sng" dirty="0" err="1" smtClean="0">
                <a:solidFill>
                  <a:srgbClr val="010000"/>
                </a:solidFill>
                <a:latin typeface="+mj-lt"/>
                <a:ea typeface="+mj-ea"/>
                <a:cs typeface="+mj-cs"/>
              </a:rPr>
              <a:t>curation</a:t>
            </a:r>
            <a:r>
              <a:rPr lang="en-US" sz="4000" b="1" u="sng" dirty="0" smtClean="0">
                <a:solidFill>
                  <a:srgbClr val="010000"/>
                </a:solidFill>
                <a:latin typeface="+mj-lt"/>
                <a:ea typeface="+mj-ea"/>
                <a:cs typeface="+mj-cs"/>
              </a:rPr>
              <a:t> community</a:t>
            </a:r>
            <a:endParaRPr kumimoji="0" lang="en-US" sz="4000" b="1" i="0" u="sng" strike="noStrike" kern="1200" cap="none" spc="0" normalizeH="0" baseline="0" noProof="0" dirty="0">
              <a:ln>
                <a:noFill/>
              </a:ln>
              <a:solidFill>
                <a:srgbClr val="010000"/>
              </a:solidFill>
              <a:effectLst/>
              <a:uLnTx/>
              <a:uFillTx/>
              <a:latin typeface="+mj-lt"/>
              <a:ea typeface="+mj-ea"/>
              <a:cs typeface="+mj-cs"/>
            </a:endParaRPr>
          </a:p>
        </p:txBody>
      </p:sp>
      <p:sp>
        <p:nvSpPr>
          <p:cNvPr id="13" name="Right Arrow 22"/>
          <p:cNvSpPr>
            <a:spLocks noChangeArrowheads="1"/>
          </p:cNvSpPr>
          <p:nvPr/>
        </p:nvSpPr>
        <p:spPr bwMode="auto">
          <a:xfrm>
            <a:off x="1614168" y="2868416"/>
            <a:ext cx="1905000" cy="1066800"/>
          </a:xfrm>
          <a:prstGeom prst="rightArrow">
            <a:avLst>
              <a:gd name="adj1" fmla="val 50000"/>
              <a:gd name="adj2" fmla="val 50000"/>
            </a:avLst>
          </a:prstGeom>
          <a:solidFill>
            <a:srgbClr val="CCFF66"/>
          </a:solidFill>
          <a:ln>
            <a:solidFill>
              <a:srgbClr val="CCFF66"/>
            </a:solidFill>
            <a:headEnd/>
            <a:tailEnd/>
          </a:ln>
        </p:spPr>
        <p:style>
          <a:lnRef idx="1">
            <a:schemeClr val="accent3"/>
          </a:lnRef>
          <a:fillRef idx="3">
            <a:schemeClr val="accent3"/>
          </a:fillRef>
          <a:effectRef idx="2">
            <a:schemeClr val="accent3"/>
          </a:effectRef>
          <a:fontRef idx="minor">
            <a:schemeClr val="lt1"/>
          </a:fontRef>
        </p:style>
        <p:txBody>
          <a:bodyPr/>
          <a:lstStyle/>
          <a:p>
            <a:r>
              <a:rPr lang="en-US" dirty="0" smtClean="0">
                <a:solidFill>
                  <a:srgbClr val="010000"/>
                </a:solidFill>
              </a:rPr>
              <a:t>Aggregate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0000"/>
                </a:solidFill>
              </a:rPr>
              <a:t>S</a:t>
            </a:r>
            <a:r>
              <a:rPr lang="en-US" b="1" dirty="0" smtClean="0">
                <a:solidFill>
                  <a:srgbClr val="010000"/>
                </a:solidFill>
              </a:rPr>
              <a:t>cope</a:t>
            </a:r>
            <a:endParaRPr lang="en-US" b="1" dirty="0">
              <a:solidFill>
                <a:srgbClr val="010000"/>
              </a:solidFill>
            </a:endParaRPr>
          </a:p>
        </p:txBody>
      </p:sp>
      <p:sp>
        <p:nvSpPr>
          <p:cNvPr id="3" name="Content Placeholder 2"/>
          <p:cNvSpPr>
            <a:spLocks noGrp="1"/>
          </p:cNvSpPr>
          <p:nvPr>
            <p:ph idx="1"/>
          </p:nvPr>
        </p:nvSpPr>
        <p:spPr>
          <a:xfrm>
            <a:off x="457200" y="1600200"/>
            <a:ext cx="4282477" cy="4525963"/>
          </a:xfrm>
        </p:spPr>
        <p:txBody>
          <a:bodyPr>
            <a:normAutofit/>
          </a:bodyPr>
          <a:lstStyle/>
          <a:p>
            <a:r>
              <a:rPr lang="en-US" dirty="0" smtClean="0"/>
              <a:t>All species</a:t>
            </a:r>
          </a:p>
          <a:p>
            <a:r>
              <a:rPr lang="en-US" dirty="0" smtClean="0"/>
              <a:t>Global</a:t>
            </a:r>
          </a:p>
          <a:p>
            <a:r>
              <a:rPr lang="en-US" dirty="0" smtClean="0"/>
              <a:t>Many audiences</a:t>
            </a:r>
          </a:p>
          <a:p>
            <a:pPr lvl="1"/>
            <a:r>
              <a:rPr lang="en-US" dirty="0" smtClean="0"/>
              <a:t>enthusiasts</a:t>
            </a:r>
          </a:p>
          <a:p>
            <a:pPr lvl="1"/>
            <a:r>
              <a:rPr lang="en-US" dirty="0" smtClean="0"/>
              <a:t>learners</a:t>
            </a:r>
          </a:p>
          <a:p>
            <a:pPr lvl="1"/>
            <a:r>
              <a:rPr lang="en-US" dirty="0" smtClean="0"/>
              <a:t>citizen scientists</a:t>
            </a:r>
          </a:p>
          <a:p>
            <a:pPr lvl="1"/>
            <a:r>
              <a:rPr lang="en-US" dirty="0" smtClean="0"/>
              <a:t>scientists</a:t>
            </a:r>
          </a:p>
        </p:txBody>
      </p:sp>
      <p:pic>
        <p:nvPicPr>
          <p:cNvPr id="4" name="Picture 3" descr="Picture 31.png"/>
          <p:cNvPicPr>
            <a:picLocks noChangeAspect="1"/>
          </p:cNvPicPr>
          <p:nvPr/>
        </p:nvPicPr>
        <p:blipFill>
          <a:blip r:embed="rId3"/>
          <a:stretch>
            <a:fillRect/>
          </a:stretch>
        </p:blipFill>
        <p:spPr>
          <a:xfrm>
            <a:off x="4128588" y="1346086"/>
            <a:ext cx="4710684" cy="52558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808080"/>
      </a:lt2>
      <a:accent1>
        <a:srgbClr val="808080"/>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4902</TotalTime>
  <Words>1446</Words>
  <Application>Microsoft Macintosh PowerPoint</Application>
  <PresentationFormat>On-screen Show (4:3)</PresentationFormat>
  <Paragraphs>192</Paragraphs>
  <Slides>28</Slides>
  <Notes>21</Notes>
  <HiddenSlides>0</HiddenSlides>
  <MMClips>0</MMClips>
  <ScaleCrop>false</ScaleCrop>
  <HeadingPairs>
    <vt:vector size="4" baseType="variant">
      <vt:variant>
        <vt:lpstr>Design Template</vt:lpstr>
      </vt:variant>
      <vt:variant>
        <vt:i4>2</vt:i4>
      </vt:variant>
      <vt:variant>
        <vt:lpstr>Slide Titles</vt:lpstr>
      </vt:variant>
      <vt:variant>
        <vt:i4>28</vt:i4>
      </vt:variant>
    </vt:vector>
  </HeadingPairs>
  <TitlesOfParts>
    <vt:vector size="30" baseType="lpstr">
      <vt:lpstr>Office Theme</vt:lpstr>
      <vt:lpstr>1_Office Theme</vt:lpstr>
      <vt:lpstr>Slide 1</vt:lpstr>
      <vt:lpstr>EOLv2  eol.org</vt:lpstr>
      <vt:lpstr>Slide 3</vt:lpstr>
      <vt:lpstr>Slide 4</vt:lpstr>
      <vt:lpstr>Slide 5</vt:lpstr>
      <vt:lpstr>Slide 6</vt:lpstr>
      <vt:lpstr> </vt:lpstr>
      <vt:lpstr>Slide 8</vt:lpstr>
      <vt:lpstr>Scope</vt:lpstr>
      <vt:lpstr>Community challenges</vt:lpstr>
      <vt:lpstr>Slide 11</vt:lpstr>
      <vt:lpstr>Internationalizing</vt:lpstr>
      <vt:lpstr>Slide 13</vt:lpstr>
      <vt:lpstr>Personalizing</vt:lpstr>
      <vt:lpstr>Collections can be practical</vt:lpstr>
      <vt:lpstr>Slide 16</vt:lpstr>
      <vt:lpstr>Slide 17</vt:lpstr>
      <vt:lpstr>Slide 18</vt:lpstr>
      <vt:lpstr>Communities to share interests … or to share work</vt:lpstr>
      <vt:lpstr>Why Curate?</vt:lpstr>
      <vt:lpstr>Why scientists want to curate EOL</vt:lpstr>
      <vt:lpstr>Empowering curation</vt:lpstr>
      <vt:lpstr>Incentives for improvement</vt:lpstr>
      <vt:lpstr>What next?</vt:lpstr>
      <vt:lpstr>… but can’t yet be sure</vt:lpstr>
      <vt:lpstr> </vt:lpstr>
      <vt:lpstr>Slide 27</vt:lpstr>
      <vt:lpstr>Acknowledgements</vt:lpstr>
    </vt:vector>
  </TitlesOfParts>
  <Company>Smithsonian Institution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Cynthia Parr</dc:creator>
  <cp:lastModifiedBy>Cynthia Parr</cp:lastModifiedBy>
  <cp:revision>16</cp:revision>
  <dcterms:created xsi:type="dcterms:W3CDTF">2011-09-08T14:43:43Z</dcterms:created>
  <dcterms:modified xsi:type="dcterms:W3CDTF">2011-09-08T15:42:29Z</dcterms:modified>
</cp:coreProperties>
</file>